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xa1RrMyQlrhxmxZHlZWSlSS+j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062CE1-2E50-491E-A8D9-77E516EAD4E2}">
  <a:tblStyle styleId="{8C062CE1-2E50-491E-A8D9-77E516EAD4E2}"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A301C21-9961-4BB4-A223-2BB575C9375F}" styleName="Table_1">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4"/>
              </a:solidFill>
              <a:prstDash val="solid"/>
              <a:round/>
              <a:headEnd type="none" w="sm" len="sm"/>
              <a:tailEnd type="none" w="sm" len="sm"/>
            </a:ln>
          </a:top>
        </a:tcBdr>
        <a:fill>
          <a:solidFill>
            <a:srgbClr val="FFF4E6"/>
          </a:solidFill>
        </a:fill>
      </a:tcStyle>
    </a:lastRow>
    <a:seCell>
      <a:tcTxStyle/>
      <a:tcStyle>
        <a:tcBdr/>
      </a:tcStyle>
    </a:seCell>
    <a:swCell>
      <a:tcTxStyle/>
      <a:tcStyle>
        <a:tcBdr/>
      </a:tcStyle>
    </a:swCell>
    <a:firstRow>
      <a:tcTxStyle b="on" i="off"/>
      <a:tcStyle>
        <a:tcBdr/>
        <a:fill>
          <a:solidFill>
            <a:srgbClr val="FFF4E6"/>
          </a:solidFill>
        </a:fill>
      </a:tcStyle>
    </a:firstRow>
    <a:neCell>
      <a:tcTxStyle/>
      <a:tcStyle>
        <a:tcBdr/>
      </a:tcStyle>
    </a:neCell>
    <a:nwCell>
      <a:tcTxStyle/>
      <a:tcStyle>
        <a:tcBdr/>
      </a:tcStyle>
    </a:nwCell>
  </a:tblStyle>
  <a:tblStyle styleId="{9F5550A7-DB59-4DC0-8F02-EDD1DE15F294}"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95300" lvl="0" indent="0" algn="l" rtl="0">
              <a:lnSpc>
                <a:spcPct val="115000"/>
              </a:lnSpc>
              <a:spcBef>
                <a:spcPts val="1200"/>
              </a:spcBef>
              <a:spcAft>
                <a:spcPts val="1200"/>
              </a:spcAft>
              <a:buClr>
                <a:schemeClr val="dk1"/>
              </a:buClr>
              <a:buSzPts val="1100"/>
              <a:buFont typeface="Arial"/>
              <a:buNone/>
            </a:pPr>
            <a:r>
              <a:rPr lang="en-US" sz="1800">
                <a:solidFill>
                  <a:srgbClr val="FF9900"/>
                </a:solidFill>
                <a:latin typeface="Times New Roman"/>
                <a:ea typeface="Times New Roman"/>
                <a:cs typeface="Times New Roman"/>
                <a:sym typeface="Times New Roman"/>
              </a:rPr>
              <a:t>Có thể bạn quan tâm</a:t>
            </a:r>
            <a:r>
              <a:rPr lang="en-US" sz="1800">
                <a:solidFill>
                  <a:srgbClr val="FFD966"/>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hiển thị những sản phẩm đề xuất cho người mua đựa trên những action gần đây của User</a:t>
            </a:r>
            <a:endParaRPr/>
          </a:p>
        </p:txBody>
      </p:sp>
      <p:sp>
        <p:nvSpPr>
          <p:cNvPr id="199" name="Google Shape;19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ac2782a99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7ac2782a9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ac2782a99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7ac2782a99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ac2782a99_0_1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7ac2782a99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ac2782a99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7ac2782a99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ac2782a99_0_1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7ac2782a99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ac2782a99_0_2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7ac2782a99_0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ac2782a99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7ac2782a99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ac2782a99_0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7ac2782a99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ac2782a99_0_2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7ac2782a99_0_2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ac2782a99_0_2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7ac2782a99_0_2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b4ff6b63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7b4ff6b63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b4ff6b63b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7b4ff6b63b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ac2782a99_0_3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7ac2782a99_0_3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b528f2273_1_3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7b528f2273_1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Phân 2 người chịu tránh nhiệm một phần để có thể trao đổi thảo luận khi có vấn đề.</a:t>
            </a: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b528f2273_1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Trình bày các bước để người dùng có thể mua một cái điện thoại</a:t>
            </a:r>
            <a:endParaRPr/>
          </a:p>
          <a:p>
            <a:pPr marL="0" lvl="0" indent="0" algn="l" rtl="0">
              <a:spcBef>
                <a:spcPts val="0"/>
              </a:spcBef>
              <a:spcAft>
                <a:spcPts val="0"/>
              </a:spcAft>
              <a:buNone/>
            </a:pPr>
            <a:r>
              <a:rPr lang="en-US"/>
              <a:t>	Hiển thị sản phẩm mẩu theo danh mục: Khi một người vào chợ tốt họ không biết đang muốn tìm kiếm gì ? lướt trang home chợ tốt chưa show ra được các sản phẩm mẩu theo các danh mục.</a:t>
            </a:r>
            <a:endParaRPr/>
          </a:p>
          <a:p>
            <a:pPr marL="0" lvl="0" indent="0" algn="l" rtl="0">
              <a:spcBef>
                <a:spcPts val="0"/>
              </a:spcBef>
              <a:spcAft>
                <a:spcPts val="0"/>
              </a:spcAft>
              <a:buNone/>
            </a:pPr>
            <a:r>
              <a:rPr lang="en-US"/>
              <a:t>	Đề xuất sản phẩm: Chưa có đề xuất các sản phẩm theo sở thích và hành vi của user.</a:t>
            </a:r>
            <a:endParaRPr/>
          </a:p>
          <a:p>
            <a:pPr marL="0" lvl="0" indent="0" algn="l" rtl="0">
              <a:spcBef>
                <a:spcPts val="0"/>
              </a:spcBef>
              <a:spcAft>
                <a:spcPts val="0"/>
              </a:spcAft>
              <a:buNone/>
            </a:pPr>
            <a:endParaRPr/>
          </a:p>
          <a:p>
            <a:pPr marL="0" lvl="0" indent="0" algn="l" rtl="0">
              <a:spcBef>
                <a:spcPts val="0"/>
              </a:spcBef>
              <a:spcAft>
                <a:spcPts val="0"/>
              </a:spcAft>
              <a:buNone/>
            </a:pPr>
            <a:r>
              <a:rPr lang="en-US"/>
              <a:t>•	Lọc các sản phẩm gần mình gần nhất: Có những món hàng nào đang được bán gần mình (bao nhiêu km quanh khu vực user) ? hoặc là user có xe đạp nên chỉ đi xem được các sản phẩm trong vòng 2km thôi, xa hơn không được thì làm sao ?</a:t>
            </a:r>
            <a:endParaRPr/>
          </a:p>
          <a:p>
            <a:pPr marL="0" lvl="0" indent="0" algn="l" rtl="0">
              <a:spcBef>
                <a:spcPts val="0"/>
              </a:spcBef>
              <a:spcAft>
                <a:spcPts val="0"/>
              </a:spcAft>
              <a:buNone/>
            </a:pPr>
            <a:r>
              <a:rPr lang="en-US"/>
              <a:t>	Đề xuất thêm các sản phẩm mua kèm: Các sản phẩm mùa kèm này nên là sản phẩm mới, được bán bởi các cửa hàng uy tín, được giao tân nhà và thanh toán online. Ví dụ mua điện thoại củ thì có thể bán kèm kính cường lực, ốp lưng, gậy tự xướng; mua laptop thì có thể bán kèm túi chống sốc, đế tản nhiệt,…</a:t>
            </a:r>
            <a:endParaRPr/>
          </a:p>
          <a:p>
            <a:pPr marL="0" lvl="0" indent="0" algn="l" rtl="0">
              <a:spcBef>
                <a:spcPts val="0"/>
              </a:spcBef>
              <a:spcAft>
                <a:spcPts val="0"/>
              </a:spcAft>
              <a:buNone/>
            </a:pPr>
            <a:r>
              <a:rPr lang="en-US"/>
              <a:t>	Chưa hiển thị các sản phẩm khác của cùng người bán để user có thể đến xem cùng lúc nhiều sản phẩm và mua chúng.</a:t>
            </a:r>
            <a:endParaRPr/>
          </a:p>
          <a:p>
            <a:pPr marL="0" lvl="0" indent="0" algn="l" rtl="0">
              <a:spcBef>
                <a:spcPts val="0"/>
              </a:spcBef>
              <a:spcAft>
                <a:spcPts val="0"/>
              </a:spcAft>
              <a:buNone/>
            </a:pPr>
            <a:r>
              <a:rPr lang="en-US"/>
              <a:t>	Không có các sản phẩm tương tự: đề xuất cho user các sản phẩm tương tự để lựa chọn.</a:t>
            </a:r>
            <a:endParaRPr/>
          </a:p>
          <a:p>
            <a:pPr marL="0" lvl="0" indent="0" algn="l" rtl="0">
              <a:lnSpc>
                <a:spcPct val="115000"/>
              </a:lnSpc>
              <a:spcBef>
                <a:spcPts val="1200"/>
              </a:spcBef>
              <a:spcAft>
                <a:spcPts val="0"/>
              </a:spcAft>
              <a:buNone/>
            </a:pPr>
            <a:r>
              <a:rPr lang="en-US" sz="1100" b="1">
                <a:latin typeface="Arial"/>
                <a:ea typeface="Arial"/>
                <a:cs typeface="Arial"/>
                <a:sym typeface="Arial"/>
              </a:rPr>
              <a:t>Việc đánh dấu sản phẩm</a:t>
            </a:r>
            <a:r>
              <a:rPr lang="en-US" sz="1100">
                <a:latin typeface="Arial"/>
                <a:ea typeface="Arial"/>
                <a:cs typeface="Arial"/>
                <a:sym typeface="Arial"/>
              </a:rPr>
              <a:t>: Có nhiều sản phẩm được chọn (đánh dấu) thì chưa đưa ra các tiêu chí giúp người mua dễ đưa ra quyết định. (Như </a:t>
            </a:r>
            <a:r>
              <a:rPr lang="en-US" sz="1100" i="1">
                <a:solidFill>
                  <a:srgbClr val="FF0000"/>
                </a:solidFill>
                <a:latin typeface="Arial"/>
                <a:ea typeface="Arial"/>
                <a:cs typeface="Arial"/>
                <a:sym typeface="Arial"/>
              </a:rPr>
              <a:t>mức giá đã rẻ bao nhiêu % so với sản phẩm mới ? chất lượng còn bao nhiêu % so với sản phẩm mới ? Khoảng cách như thế nào so với người mua)</a:t>
            </a:r>
            <a:endParaRPr sz="1100" i="1">
              <a:solidFill>
                <a:srgbClr val="FF0000"/>
              </a:solidFill>
              <a:latin typeface="Arial"/>
              <a:ea typeface="Arial"/>
              <a:cs typeface="Arial"/>
              <a:sym typeface="Arial"/>
            </a:endParaRPr>
          </a:p>
          <a:p>
            <a:pPr marL="0" lvl="0" indent="0" algn="l" rtl="0">
              <a:lnSpc>
                <a:spcPct val="115000"/>
              </a:lnSpc>
              <a:spcBef>
                <a:spcPts val="1200"/>
              </a:spcBef>
              <a:spcAft>
                <a:spcPts val="0"/>
              </a:spcAft>
              <a:buNone/>
            </a:pPr>
            <a:r>
              <a:rPr lang="en-US" sz="700">
                <a:latin typeface="Times New Roman"/>
                <a:ea typeface="Times New Roman"/>
                <a:cs typeface="Times New Roman"/>
                <a:sym typeface="Times New Roman"/>
              </a:rPr>
              <a:t> </a:t>
            </a:r>
            <a:r>
              <a:rPr lang="en-US" sz="1100" b="1">
                <a:latin typeface="Arial"/>
                <a:ea typeface="Arial"/>
                <a:cs typeface="Arial"/>
                <a:sym typeface="Arial"/>
              </a:rPr>
              <a:t>Trường hợp không tìm thấy sản phẩm phù hợp</a:t>
            </a:r>
            <a:r>
              <a:rPr lang="en-US" sz="1100">
                <a:latin typeface="Arial"/>
                <a:ea typeface="Arial"/>
                <a:cs typeface="Arial"/>
                <a:sym typeface="Arial"/>
              </a:rPr>
              <a:t>: chưa cho phép đặt hàng (tạo thông báo khi có sp phù hợp) bắt người mua phải mỗi ngày vào ứng dụng để xem những sản phẩm mới nào được đăng.</a:t>
            </a:r>
            <a:endParaRPr/>
          </a:p>
          <a:p>
            <a:pPr marL="0" lvl="0" indent="0" algn="l" rtl="0">
              <a:lnSpc>
                <a:spcPct val="115000"/>
              </a:lnSpc>
              <a:spcBef>
                <a:spcPts val="1200"/>
              </a:spcBef>
              <a:spcAft>
                <a:spcPts val="0"/>
              </a:spcAft>
              <a:buNone/>
            </a:pPr>
            <a:r>
              <a:rPr lang="en-US" sz="700">
                <a:latin typeface="Times New Roman"/>
                <a:ea typeface="Times New Roman"/>
                <a:cs typeface="Times New Roman"/>
                <a:sym typeface="Times New Roman"/>
              </a:rPr>
              <a:t> </a:t>
            </a:r>
            <a:r>
              <a:rPr lang="en-US" sz="1100" b="1">
                <a:latin typeface="Arial"/>
                <a:ea typeface="Arial"/>
                <a:cs typeface="Arial"/>
                <a:sym typeface="Arial"/>
              </a:rPr>
              <a:t>Chưa có địa điểm bán: </a:t>
            </a:r>
            <a:r>
              <a:rPr lang="en-US" sz="1100">
                <a:latin typeface="Arial"/>
                <a:ea typeface="Arial"/>
                <a:cs typeface="Arial"/>
                <a:sym typeface="Arial"/>
              </a:rPr>
              <a:t>chưa cho phép người bán chọn các vị trí họ muốn bán sản phẩm. Ví dụ: các ngày trong tuần đi làm nên muốn bán ở công ty, cuối tuần thì ở quán cafe gần nhà.</a:t>
            </a:r>
            <a:endParaRPr sz="1100">
              <a:latin typeface="Arial"/>
              <a:ea typeface="Arial"/>
              <a:cs typeface="Arial"/>
              <a:sym typeface="Arial"/>
            </a:endParaRPr>
          </a:p>
          <a:p>
            <a:pPr marL="0" lvl="0" indent="0" algn="l" rtl="0">
              <a:lnSpc>
                <a:spcPct val="115000"/>
              </a:lnSpc>
              <a:spcBef>
                <a:spcPts val="1200"/>
              </a:spcBef>
              <a:spcAft>
                <a:spcPts val="0"/>
              </a:spcAft>
              <a:buNone/>
            </a:pPr>
            <a:r>
              <a:rPr lang="en-US" sz="700">
                <a:latin typeface="Times New Roman"/>
                <a:ea typeface="Times New Roman"/>
                <a:cs typeface="Times New Roman"/>
                <a:sym typeface="Times New Roman"/>
              </a:rPr>
              <a:t> </a:t>
            </a:r>
            <a:r>
              <a:rPr lang="en-US" sz="1100" b="1">
                <a:latin typeface="Arial"/>
                <a:ea typeface="Arial"/>
                <a:cs typeface="Arial"/>
                <a:sym typeface="Arial"/>
              </a:rPr>
              <a:t>Chưa cho dùng thử sản phẩm</a:t>
            </a:r>
            <a:r>
              <a:rPr lang="en-US" sz="1100">
                <a:latin typeface="Arial"/>
                <a:ea typeface="Arial"/>
                <a:cs typeface="Arial"/>
                <a:sym typeface="Arial"/>
              </a:rPr>
              <a:t>: user đặt cọc tiền tương ứng với giá sản phẩm trên chợ tốt, có thể chợ tốt kết nối với bên giao hàng để giao sản phẩm từ người bán đến người mua để họ trả nghiệm.</a:t>
            </a:r>
            <a:endParaRPr sz="1100">
              <a:latin typeface="Arial"/>
              <a:ea typeface="Arial"/>
              <a:cs typeface="Arial"/>
              <a:sym typeface="Arial"/>
            </a:endParaRPr>
          </a:p>
          <a:p>
            <a:pPr marL="0" lvl="0" indent="0" algn="l" rtl="0">
              <a:lnSpc>
                <a:spcPct val="115000"/>
              </a:lnSpc>
              <a:spcBef>
                <a:spcPts val="1200"/>
              </a:spcBef>
              <a:spcAft>
                <a:spcPts val="1200"/>
              </a:spcAft>
              <a:buNone/>
            </a:pPr>
            <a:r>
              <a:rPr lang="en-US" sz="700">
                <a:latin typeface="Times New Roman"/>
                <a:ea typeface="Times New Roman"/>
                <a:cs typeface="Times New Roman"/>
                <a:sym typeface="Times New Roman"/>
              </a:rPr>
              <a:t> </a:t>
            </a:r>
            <a:r>
              <a:rPr lang="en-US" sz="1100" b="1">
                <a:latin typeface="Arial"/>
                <a:ea typeface="Arial"/>
                <a:cs typeface="Arial"/>
                <a:sym typeface="Arial"/>
              </a:rPr>
              <a:t>Chưa có trang thông tin: </a:t>
            </a:r>
            <a:r>
              <a:rPr lang="en-US" sz="1100">
                <a:latin typeface="Arial"/>
                <a:ea typeface="Arial"/>
                <a:cs typeface="Arial"/>
                <a:sym typeface="Arial"/>
              </a:rPr>
              <a:t>cách test sản phẩm củ, các tình huống lừa gạt, giúp nâng cao trình độ của user giúp họ tự tin hơn khi sử dụng chợ tốt.</a:t>
            </a:r>
            <a:endParaRPr/>
          </a:p>
        </p:txBody>
      </p:sp>
      <p:sp>
        <p:nvSpPr>
          <p:cNvPr id="106" name="Google Shape;106;g7b528f2273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c2782a99_0_3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7ac2782a99_0_3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ac2782a99_1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7ac2782a99_1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7b528f2273_4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7b528f2273_4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7b528f2273_4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7b528f2273_4_39"/>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7b528f2273_4_39"/>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g7b528f2273_4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7b528f2273_4_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54"/>
        <p:cNvGrpSpPr/>
        <p:nvPr/>
      </p:nvGrpSpPr>
      <p:grpSpPr>
        <a:xfrm>
          <a:off x="0" y="0"/>
          <a:ext cx="0" cy="0"/>
          <a:chOff x="0" y="0"/>
          <a:chExt cx="0" cy="0"/>
        </a:xfrm>
      </p:grpSpPr>
      <p:sp>
        <p:nvSpPr>
          <p:cNvPr id="55" name="Google Shape;55;g7b528f2273_4_4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g7b528f2273_4_4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57" name="Google Shape;57;g7b528f2273_4_4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7b528f2273_4_4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7b528f2273_4_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7b528f2273_4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7b528f2273_4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7b528f2273_4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7b528f2273_4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g7b528f2273_4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7b528f2273_4_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g7b528f2273_4_1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g7b528f2273_4_1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7b528f2273_4_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7b528f2273_4_2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g7b528f2273_4_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7b528f2273_4_23"/>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7b528f2273_4_23"/>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g7b528f2273_4_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7b528f2273_4_27"/>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g7b528f2273_4_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7b528f2273_4_30"/>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7b528f2273_4_30"/>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7b528f2273_4_30"/>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7b528f2273_4_30"/>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g7b528f2273_4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7b528f2273_4_36"/>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47" name="Google Shape;47;g7b528f2273_4_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7b528f2273_4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7b528f2273_4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7b528f2273_4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 name="Google Shape;65;p1"/>
          <p:cNvSpPr txBox="1">
            <a:spLocks noGrp="1"/>
          </p:cNvSpPr>
          <p:nvPr>
            <p:ph type="ctr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rPr>
              <a:t>DEMO DAY</a:t>
            </a:r>
            <a:endParaRPr/>
          </a:p>
        </p:txBody>
      </p:sp>
      <p:cxnSp>
        <p:nvCxnSpPr>
          <p:cNvPr id="66" name="Google Shape;66;p1"/>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67" name="Google Shape;67;p1" descr="Ảnh có chứa vẽ&#10;&#10;Mô tả được tạo tự động"/>
          <p:cNvPicPr preferRelativeResize="0"/>
          <p:nvPr/>
        </p:nvPicPr>
        <p:blipFill rotWithShape="1">
          <a:blip r:embed="rId3">
            <a:alphaModFix/>
          </a:blip>
          <a:srcRect/>
          <a:stretch/>
        </p:blipFill>
        <p:spPr>
          <a:xfrm>
            <a:off x="5406750" y="-1"/>
            <a:ext cx="5889850" cy="4363125"/>
          </a:xfrm>
          <a:prstGeom prst="rect">
            <a:avLst/>
          </a:prstGeom>
          <a:noFill/>
          <a:ln>
            <a:noFill/>
          </a:ln>
        </p:spPr>
      </p:pic>
      <p:pic>
        <p:nvPicPr>
          <p:cNvPr id="68" name="Google Shape;68;p1" descr="Ảnh có chứa vẽ&#10;&#10;Mô tả được tạo tự động"/>
          <p:cNvPicPr preferRelativeResize="0"/>
          <p:nvPr/>
        </p:nvPicPr>
        <p:blipFill rotWithShape="1">
          <a:blip r:embed="rId4">
            <a:alphaModFix/>
          </a:blip>
          <a:srcRect/>
          <a:stretch/>
        </p:blipFill>
        <p:spPr>
          <a:xfrm>
            <a:off x="3349220" y="4124651"/>
            <a:ext cx="696861" cy="696861"/>
          </a:xfrm>
          <a:prstGeom prst="rect">
            <a:avLst/>
          </a:prstGeom>
          <a:noFill/>
          <a:ln>
            <a:noFill/>
          </a:ln>
        </p:spPr>
      </p:pic>
      <p:pic>
        <p:nvPicPr>
          <p:cNvPr id="69" name="Google Shape;69;p1" descr="Ảnh có chứa động vật&#10;&#10;Mô tả được tạo tự động"/>
          <p:cNvPicPr preferRelativeResize="0"/>
          <p:nvPr/>
        </p:nvPicPr>
        <p:blipFill rotWithShape="1">
          <a:blip r:embed="rId5">
            <a:alphaModFix/>
          </a:blip>
          <a:srcRect/>
          <a:stretch/>
        </p:blipFill>
        <p:spPr>
          <a:xfrm>
            <a:off x="2029250" y="4137624"/>
            <a:ext cx="696861" cy="696861"/>
          </a:xfrm>
          <a:prstGeom prst="rect">
            <a:avLst/>
          </a:prstGeom>
          <a:noFill/>
          <a:ln>
            <a:noFill/>
          </a:ln>
        </p:spPr>
      </p:pic>
      <p:pic>
        <p:nvPicPr>
          <p:cNvPr id="70" name="Google Shape;70;p1" descr="Ảnh có chứa vẽ&#10;&#10;Mô tả được tạo tự động"/>
          <p:cNvPicPr preferRelativeResize="0"/>
          <p:nvPr/>
        </p:nvPicPr>
        <p:blipFill rotWithShape="1">
          <a:blip r:embed="rId6">
            <a:alphaModFix/>
          </a:blip>
          <a:srcRect/>
          <a:stretch/>
        </p:blipFill>
        <p:spPr>
          <a:xfrm>
            <a:off x="842695" y="4129682"/>
            <a:ext cx="696862" cy="696862"/>
          </a:xfrm>
          <a:prstGeom prst="rect">
            <a:avLst/>
          </a:prstGeom>
          <a:noFill/>
          <a:ln>
            <a:noFill/>
          </a:ln>
        </p:spPr>
      </p:pic>
      <p:sp>
        <p:nvSpPr>
          <p:cNvPr id="71" name="Google Shape;71;p1"/>
          <p:cNvSpPr txBox="1"/>
          <p:nvPr/>
        </p:nvSpPr>
        <p:spPr>
          <a:xfrm>
            <a:off x="7601625" y="4025475"/>
            <a:ext cx="3000000" cy="6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FiveStars</a:t>
            </a:r>
            <a:endParaRPr>
              <a:solidFill>
                <a:schemeClr val="dk1"/>
              </a:solidFill>
            </a:endParaRPr>
          </a:p>
        </p:txBody>
      </p:sp>
      <p:sp>
        <p:nvSpPr>
          <p:cNvPr id="72" name="Google Shape;72;p1"/>
          <p:cNvSpPr txBox="1"/>
          <p:nvPr/>
        </p:nvSpPr>
        <p:spPr>
          <a:xfrm>
            <a:off x="4715100" y="5218975"/>
            <a:ext cx="7522800" cy="61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rgbClr val="BF9000"/>
                </a:solidFill>
                <a:latin typeface="Times New Roman"/>
                <a:ea typeface="Times New Roman"/>
                <a:cs typeface="Times New Roman"/>
                <a:sym typeface="Times New Roman"/>
              </a:rPr>
              <a:t>Đoàn kết tạo nên sức mạnh</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6"/>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6"/>
          <p:cNvSpPr txBox="1"/>
          <p:nvPr/>
        </p:nvSpPr>
        <p:spPr>
          <a:xfrm>
            <a:off x="1014526" y="583185"/>
            <a:ext cx="908363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PHÂN TÍCH THIẾT KẾ</a:t>
            </a:r>
            <a:endParaRPr/>
          </a:p>
        </p:txBody>
      </p:sp>
      <p:cxnSp>
        <p:nvCxnSpPr>
          <p:cNvPr id="189" name="Google Shape;189;p6"/>
          <p:cNvCxnSpPr/>
          <p:nvPr/>
        </p:nvCxnSpPr>
        <p:spPr>
          <a:xfrm>
            <a:off x="1014526" y="1167960"/>
            <a:ext cx="3623735" cy="0"/>
          </a:xfrm>
          <a:prstGeom prst="straightConnector1">
            <a:avLst/>
          </a:prstGeom>
          <a:noFill/>
          <a:ln w="9525" cap="flat" cmpd="sng">
            <a:solidFill>
              <a:srgbClr val="525252"/>
            </a:solidFill>
            <a:prstDash val="solid"/>
            <a:miter lim="800000"/>
            <a:headEnd type="none" w="sm" len="sm"/>
            <a:tailEnd type="none" w="sm" len="sm"/>
          </a:ln>
        </p:spPr>
      </p:cxnSp>
      <p:sp>
        <p:nvSpPr>
          <p:cNvPr id="190" name="Google Shape;190;p6"/>
          <p:cNvSpPr txBox="1">
            <a:spLocks noGrp="1"/>
          </p:cNvSpPr>
          <p:nvPr>
            <p:ph type="ftr" idx="11"/>
          </p:nvPr>
        </p:nvSpPr>
        <p:spPr>
          <a:xfrm>
            <a:off x="90047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191" name="Google Shape;191;p6"/>
          <p:cNvSpPr/>
          <p:nvPr/>
        </p:nvSpPr>
        <p:spPr>
          <a:xfrm rot="10800000" flipH="1">
            <a:off x="755373" y="996392"/>
            <a:ext cx="9535039" cy="17156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6"/>
          <p:cNvPicPr preferRelativeResize="0"/>
          <p:nvPr/>
        </p:nvPicPr>
        <p:blipFill rotWithShape="1">
          <a:blip r:embed="rId3">
            <a:alphaModFix/>
          </a:blip>
          <a:srcRect/>
          <a:stretch/>
        </p:blipFill>
        <p:spPr>
          <a:xfrm>
            <a:off x="5353616" y="533400"/>
            <a:ext cx="2672080" cy="4985058"/>
          </a:xfrm>
          <a:prstGeom prst="rect">
            <a:avLst/>
          </a:prstGeom>
          <a:noFill/>
          <a:ln>
            <a:noFill/>
          </a:ln>
        </p:spPr>
      </p:pic>
      <p:pic>
        <p:nvPicPr>
          <p:cNvPr id="193" name="Google Shape;193;p6"/>
          <p:cNvPicPr preferRelativeResize="0"/>
          <p:nvPr/>
        </p:nvPicPr>
        <p:blipFill rotWithShape="1">
          <a:blip r:embed="rId4">
            <a:alphaModFix/>
          </a:blip>
          <a:srcRect/>
          <a:stretch/>
        </p:blipFill>
        <p:spPr>
          <a:xfrm>
            <a:off x="8310192" y="533401"/>
            <a:ext cx="2695575" cy="4985058"/>
          </a:xfrm>
          <a:prstGeom prst="rect">
            <a:avLst/>
          </a:prstGeom>
          <a:noFill/>
          <a:ln>
            <a:noFill/>
          </a:ln>
        </p:spPr>
      </p:pic>
      <p:sp>
        <p:nvSpPr>
          <p:cNvPr id="194" name="Google Shape;194;p6"/>
          <p:cNvSpPr txBox="1"/>
          <p:nvPr/>
        </p:nvSpPr>
        <p:spPr>
          <a:xfrm>
            <a:off x="4770717" y="5638514"/>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F9000"/>
                </a:solidFill>
                <a:latin typeface="Calibri"/>
                <a:ea typeface="Calibri"/>
                <a:cs typeface="Calibri"/>
                <a:sym typeface="Calibri"/>
              </a:rPr>
              <a:t>Home của Chợ Tốt</a:t>
            </a:r>
            <a:endParaRPr/>
          </a:p>
        </p:txBody>
      </p:sp>
      <p:sp>
        <p:nvSpPr>
          <p:cNvPr id="195" name="Google Shape;195;p6"/>
          <p:cNvSpPr txBox="1"/>
          <p:nvPr/>
        </p:nvSpPr>
        <p:spPr>
          <a:xfrm>
            <a:off x="7600579" y="55928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F9000"/>
                </a:solidFill>
                <a:latin typeface="Calibri"/>
                <a:ea typeface="Calibri"/>
                <a:cs typeface="Calibri"/>
                <a:sym typeface="Calibri"/>
              </a:rPr>
              <a:t>Home của 5Start</a:t>
            </a:r>
            <a:endParaRPr/>
          </a:p>
        </p:txBody>
      </p:sp>
      <p:sp>
        <p:nvSpPr>
          <p:cNvPr id="196" name="Google Shape;196;p6"/>
          <p:cNvSpPr/>
          <p:nvPr/>
        </p:nvSpPr>
        <p:spPr>
          <a:xfrm>
            <a:off x="874644" y="1598058"/>
            <a:ext cx="4194476" cy="34163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Thay mục home hiện tại của app </a:t>
            </a:r>
            <a:r>
              <a:rPr lang="en-US" sz="2400">
                <a:solidFill>
                  <a:srgbClr val="FFD966"/>
                </a:solidFill>
                <a:latin typeface="Times New Roman"/>
                <a:ea typeface="Times New Roman"/>
                <a:cs typeface="Times New Roman"/>
                <a:sym typeface="Times New Roman"/>
              </a:rPr>
              <a:t>CHỢ TỐT </a:t>
            </a:r>
            <a:r>
              <a:rPr lang="en-US" sz="2400">
                <a:solidFill>
                  <a:schemeClr val="dk1"/>
                </a:solidFill>
                <a:latin typeface="Times New Roman"/>
                <a:ea typeface="Times New Roman"/>
                <a:cs typeface="Times New Roman"/>
                <a:sym typeface="Times New Roman"/>
              </a:rPr>
              <a:t>bằng danh sách các sản phẩm theo các danh mục.</a:t>
            </a:r>
            <a:endParaRPr sz="2400">
              <a:solidFill>
                <a:schemeClr val="dk1"/>
              </a:solidFill>
              <a:latin typeface="Times New Roman"/>
              <a:ea typeface="Times New Roman"/>
              <a:cs typeface="Times New Roman"/>
              <a:sym typeface="Times New Roman"/>
            </a:endParaRPr>
          </a:p>
          <a:p>
            <a:pPr marL="342900" marR="0" lvl="0" indent="-19050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Từ đó người mua sẽ đi dạo qua từng danh mục và xem sản phẩm của danh mục đó tại trang home.</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8"/>
          <p:cNvSpPr/>
          <p:nvPr/>
        </p:nvSpPr>
        <p:spPr>
          <a:xfrm>
            <a:off x="477012" y="48006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495300" lvl="0" indent="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Gần tôi</a:t>
            </a:r>
            <a:r>
              <a:rPr lang="en-US" sz="1800">
                <a:solidFill>
                  <a:schemeClr val="dk1"/>
                </a:solidFill>
                <a:latin typeface="Times New Roman"/>
                <a:ea typeface="Times New Roman"/>
                <a:cs typeface="Times New Roman"/>
                <a:sym typeface="Times New Roman"/>
              </a:rPr>
              <a:t>: sẽ hiển thị những sản phẩm đang được bán gần với người mua.</a:t>
            </a:r>
            <a:endParaRPr sz="1800">
              <a:solidFill>
                <a:schemeClr val="dk1"/>
              </a:solidFill>
              <a:latin typeface="Times New Roman"/>
              <a:ea typeface="Times New Roman"/>
              <a:cs typeface="Times New Roman"/>
              <a:sym typeface="Times New Roman"/>
            </a:endParaRPr>
          </a:p>
          <a:p>
            <a:pPr marL="495300" lvl="0" indent="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Mới đây</a:t>
            </a:r>
            <a:r>
              <a:rPr lang="en-US" sz="1800">
                <a:solidFill>
                  <a:schemeClr val="dk1"/>
                </a:solidFill>
                <a:latin typeface="Times New Roman"/>
                <a:ea typeface="Times New Roman"/>
                <a:cs typeface="Times New Roman"/>
                <a:sym typeface="Times New Roman"/>
              </a:rPr>
              <a:t>: sẽ hiển thị những sản phẩm vừa mới được đăng bán.</a:t>
            </a:r>
            <a:endParaRPr sz="1800">
              <a:solidFill>
                <a:schemeClr val="dk1"/>
              </a:solidFill>
              <a:latin typeface="Times New Roman"/>
              <a:ea typeface="Times New Roman"/>
              <a:cs typeface="Times New Roman"/>
              <a:sym typeface="Times New Roman"/>
            </a:endParaRPr>
          </a:p>
          <a:p>
            <a:pPr marL="495300" lvl="0" indent="0" algn="l" rtl="0">
              <a:lnSpc>
                <a:spcPct val="115000"/>
              </a:lnSpc>
              <a:spcBef>
                <a:spcPts val="1200"/>
              </a:spcBef>
              <a:spcAft>
                <a:spcPts val="0"/>
              </a:spcAft>
              <a:buSzPts val="1100"/>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Phổ biến</a:t>
            </a:r>
            <a:r>
              <a:rPr lang="en-US" sz="1800">
                <a:solidFill>
                  <a:schemeClr val="dk1"/>
                </a:solidFill>
                <a:latin typeface="Times New Roman"/>
                <a:ea typeface="Times New Roman"/>
                <a:cs typeface="Times New Roman"/>
                <a:sym typeface="Times New Roman"/>
              </a:rPr>
              <a:t>: sẽ hiển thị những sản phẩm phổ biến theo nhóm của người dùng.</a:t>
            </a:r>
            <a:endParaRPr sz="1800">
              <a:solidFill>
                <a:schemeClr val="dk1"/>
              </a:solidFill>
              <a:latin typeface="Times New Roman"/>
              <a:ea typeface="Times New Roman"/>
              <a:cs typeface="Times New Roman"/>
              <a:sym typeface="Times New Roman"/>
            </a:endParaRPr>
          </a:p>
          <a:p>
            <a:pPr marL="495300" lvl="0" indent="0" algn="l" rtl="0">
              <a:lnSpc>
                <a:spcPct val="115000"/>
              </a:lnSpc>
              <a:spcBef>
                <a:spcPts val="1200"/>
              </a:spcBef>
              <a:spcAft>
                <a:spcPts val="120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r>
              <a:rPr lang="en-US" sz="1800">
                <a:solidFill>
                  <a:srgbClr val="FF9900"/>
                </a:solidFill>
                <a:latin typeface="Times New Roman"/>
                <a:ea typeface="Times New Roman"/>
                <a:cs typeface="Times New Roman"/>
                <a:sym typeface="Times New Roman"/>
              </a:rPr>
              <a:t>Có thể bạn quan tâm</a:t>
            </a:r>
            <a:r>
              <a:rPr lang="en-US" sz="1800">
                <a:solidFill>
                  <a:srgbClr val="FFD966"/>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hiển thị những sản phẩm đề xuất cho người mua.</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02" name="Google Shape;202;p8"/>
          <p:cNvSpPr txBox="1"/>
          <p:nvPr/>
        </p:nvSpPr>
        <p:spPr>
          <a:xfrm>
            <a:off x="1014526" y="583185"/>
            <a:ext cx="908363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PHÂN TÍCH THIẾT KẾ</a:t>
            </a:r>
            <a:endParaRPr/>
          </a:p>
        </p:txBody>
      </p:sp>
      <p:cxnSp>
        <p:nvCxnSpPr>
          <p:cNvPr id="203" name="Google Shape;203;p8"/>
          <p:cNvCxnSpPr/>
          <p:nvPr/>
        </p:nvCxnSpPr>
        <p:spPr>
          <a:xfrm>
            <a:off x="1014526" y="1167960"/>
            <a:ext cx="3623735" cy="0"/>
          </a:xfrm>
          <a:prstGeom prst="straightConnector1">
            <a:avLst/>
          </a:prstGeom>
          <a:noFill/>
          <a:ln w="9525" cap="flat" cmpd="sng">
            <a:solidFill>
              <a:srgbClr val="525252"/>
            </a:solidFill>
            <a:prstDash val="solid"/>
            <a:miter lim="800000"/>
            <a:headEnd type="none" w="sm" len="sm"/>
            <a:tailEnd type="none" w="sm" len="sm"/>
          </a:ln>
        </p:spPr>
      </p:cxnSp>
      <p:sp>
        <p:nvSpPr>
          <p:cNvPr id="204" name="Google Shape;204;p8"/>
          <p:cNvSpPr txBox="1">
            <a:spLocks noGrp="1"/>
          </p:cNvSpPr>
          <p:nvPr>
            <p:ph type="ftr" idx="11"/>
          </p:nvPr>
        </p:nvSpPr>
        <p:spPr>
          <a:xfrm>
            <a:off x="90809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05" name="Google Shape;205;p8"/>
          <p:cNvSpPr/>
          <p:nvPr/>
        </p:nvSpPr>
        <p:spPr>
          <a:xfrm rot="10800000" flipH="1">
            <a:off x="755373" y="996392"/>
            <a:ext cx="9535039" cy="17156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8"/>
          <p:cNvPicPr preferRelativeResize="0"/>
          <p:nvPr/>
        </p:nvPicPr>
        <p:blipFill rotWithShape="1">
          <a:blip r:embed="rId3">
            <a:alphaModFix/>
          </a:blip>
          <a:srcRect/>
          <a:stretch/>
        </p:blipFill>
        <p:spPr>
          <a:xfrm>
            <a:off x="8305800" y="480050"/>
            <a:ext cx="3447350" cy="5852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g7ac2782a99_0_1"/>
          <p:cNvSpPr/>
          <p:nvPr/>
        </p:nvSpPr>
        <p:spPr>
          <a:xfrm>
            <a:off x="477012" y="48006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495300" lvl="0" indent="0" algn="l" rtl="0">
              <a:lnSpc>
                <a:spcPct val="115000"/>
              </a:lnSpc>
              <a:spcBef>
                <a:spcPts val="1200"/>
              </a:spcBef>
              <a:spcAft>
                <a:spcPts val="1200"/>
              </a:spcAft>
              <a:buSzPts val="1100"/>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12" name="Google Shape;212;g7ac2782a99_0_1"/>
          <p:cNvSpPr txBox="1"/>
          <p:nvPr/>
        </p:nvSpPr>
        <p:spPr>
          <a:xfrm>
            <a:off x="904776" y="5506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PHÂN TÍCH THIẾT KẾ</a:t>
            </a:r>
            <a:endParaRPr/>
          </a:p>
        </p:txBody>
      </p:sp>
      <p:cxnSp>
        <p:nvCxnSpPr>
          <p:cNvPr id="213" name="Google Shape;213;g7ac2782a99_0_1"/>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214" name="Google Shape;214;g7ac2782a99_0_1"/>
          <p:cNvSpPr txBox="1">
            <a:spLocks noGrp="1"/>
          </p:cNvSpPr>
          <p:nvPr>
            <p:ph type="ftr" idx="11"/>
          </p:nvPr>
        </p:nvSpPr>
        <p:spPr>
          <a:xfrm>
            <a:off x="91571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15" name="Google Shape;215;g7ac2782a99_0_1"/>
          <p:cNvSpPr/>
          <p:nvPr/>
        </p:nvSpPr>
        <p:spPr>
          <a:xfrm rot="10800000" flipH="1">
            <a:off x="755373" y="8113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6" name="Google Shape;216;g7ac2782a99_0_1"/>
          <p:cNvPicPr preferRelativeResize="0"/>
          <p:nvPr/>
        </p:nvPicPr>
        <p:blipFill>
          <a:blip r:embed="rId3">
            <a:alphaModFix/>
          </a:blip>
          <a:stretch>
            <a:fillRect/>
          </a:stretch>
        </p:blipFill>
        <p:spPr>
          <a:xfrm>
            <a:off x="5969675" y="1280100"/>
            <a:ext cx="2954175" cy="5097950"/>
          </a:xfrm>
          <a:prstGeom prst="rect">
            <a:avLst/>
          </a:prstGeom>
          <a:noFill/>
          <a:ln>
            <a:noFill/>
          </a:ln>
        </p:spPr>
      </p:pic>
      <p:pic>
        <p:nvPicPr>
          <p:cNvPr id="217" name="Google Shape;217;g7ac2782a99_0_1"/>
          <p:cNvPicPr preferRelativeResize="0"/>
          <p:nvPr/>
        </p:nvPicPr>
        <p:blipFill>
          <a:blip r:embed="rId4">
            <a:alphaModFix/>
          </a:blip>
          <a:stretch>
            <a:fillRect/>
          </a:stretch>
        </p:blipFill>
        <p:spPr>
          <a:xfrm>
            <a:off x="1746350" y="1280100"/>
            <a:ext cx="2866300" cy="4946306"/>
          </a:xfrm>
          <a:prstGeom prst="rect">
            <a:avLst/>
          </a:prstGeom>
          <a:noFill/>
          <a:ln>
            <a:noFill/>
          </a:ln>
        </p:spPr>
      </p:pic>
      <p:sp>
        <p:nvSpPr>
          <p:cNvPr id="218" name="Google Shape;218;g7ac2782a99_0_1"/>
          <p:cNvSpPr txBox="1"/>
          <p:nvPr/>
        </p:nvSpPr>
        <p:spPr>
          <a:xfrm>
            <a:off x="2107350" y="63658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
        <p:nvSpPr>
          <p:cNvPr id="219" name="Google Shape;219;g7ac2782a99_0_1"/>
          <p:cNvSpPr txBox="1"/>
          <p:nvPr/>
        </p:nvSpPr>
        <p:spPr>
          <a:xfrm>
            <a:off x="6144875" y="6376100"/>
            <a:ext cx="30786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Danh sách các sản phẩm theo danh mục</a:t>
            </a:r>
            <a:endParaRPr>
              <a:solidFill>
                <a:srgbClr val="FFFFFF"/>
              </a:solidFill>
              <a:latin typeface="Calibri"/>
              <a:ea typeface="Calibri"/>
              <a:cs typeface="Calibri"/>
              <a:sym typeface="Calibri"/>
            </a:endParaRPr>
          </a:p>
        </p:txBody>
      </p:sp>
      <p:sp>
        <p:nvSpPr>
          <p:cNvPr id="220" name="Google Shape;220;g7ac2782a99_0_1"/>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g7ac2782a99_0_26"/>
          <p:cNvSpPr/>
          <p:nvPr/>
        </p:nvSpPr>
        <p:spPr>
          <a:xfrm>
            <a:off x="477012" y="4800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495300" lvl="0" indent="0" algn="l" rtl="0">
              <a:lnSpc>
                <a:spcPct val="115000"/>
              </a:lnSpc>
              <a:spcBef>
                <a:spcPts val="1200"/>
              </a:spcBef>
              <a:spcAft>
                <a:spcPts val="1200"/>
              </a:spcAft>
              <a:buSzPts val="1100"/>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26" name="Google Shape;226;g7ac2782a99_0_26"/>
          <p:cNvSpPr txBox="1"/>
          <p:nvPr/>
        </p:nvSpPr>
        <p:spPr>
          <a:xfrm>
            <a:off x="980976" y="4744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PHÂN TÍCH THIẾT KẾ</a:t>
            </a:r>
            <a:endParaRPr/>
          </a:p>
        </p:txBody>
      </p:sp>
      <p:cxnSp>
        <p:nvCxnSpPr>
          <p:cNvPr id="227" name="Google Shape;227;g7ac2782a99_0_26"/>
          <p:cNvCxnSpPr/>
          <p:nvPr/>
        </p:nvCxnSpPr>
        <p:spPr>
          <a:xfrm>
            <a:off x="1141926" y="982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228" name="Google Shape;228;g7ac2782a99_0_26"/>
          <p:cNvSpPr txBox="1">
            <a:spLocks noGrp="1"/>
          </p:cNvSpPr>
          <p:nvPr>
            <p:ph type="ftr" idx="11"/>
          </p:nvPr>
        </p:nvSpPr>
        <p:spPr>
          <a:xfrm>
            <a:off x="91571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29" name="Google Shape;229;g7ac2782a99_0_26"/>
          <p:cNvSpPr/>
          <p:nvPr/>
        </p:nvSpPr>
        <p:spPr>
          <a:xfrm rot="10800000" flipH="1">
            <a:off x="755373" y="8113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g7ac2782a99_0_26"/>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pic>
        <p:nvPicPr>
          <p:cNvPr id="231" name="Google Shape;231;g7ac2782a99_0_26"/>
          <p:cNvPicPr preferRelativeResize="0"/>
          <p:nvPr/>
        </p:nvPicPr>
        <p:blipFill>
          <a:blip r:embed="rId3">
            <a:alphaModFix/>
          </a:blip>
          <a:stretch>
            <a:fillRect/>
          </a:stretch>
        </p:blipFill>
        <p:spPr>
          <a:xfrm>
            <a:off x="612850" y="1338650"/>
            <a:ext cx="2038350" cy="3724275"/>
          </a:xfrm>
          <a:prstGeom prst="rect">
            <a:avLst/>
          </a:prstGeom>
          <a:noFill/>
          <a:ln>
            <a:noFill/>
          </a:ln>
        </p:spPr>
      </p:pic>
      <p:pic>
        <p:nvPicPr>
          <p:cNvPr id="232" name="Google Shape;232;g7ac2782a99_0_26"/>
          <p:cNvPicPr preferRelativeResize="0"/>
          <p:nvPr/>
        </p:nvPicPr>
        <p:blipFill>
          <a:blip r:embed="rId4">
            <a:alphaModFix/>
          </a:blip>
          <a:stretch>
            <a:fillRect/>
          </a:stretch>
        </p:blipFill>
        <p:spPr>
          <a:xfrm>
            <a:off x="2845325" y="1324363"/>
            <a:ext cx="2038350" cy="3752850"/>
          </a:xfrm>
          <a:prstGeom prst="rect">
            <a:avLst/>
          </a:prstGeom>
          <a:noFill/>
          <a:ln>
            <a:noFill/>
          </a:ln>
        </p:spPr>
      </p:pic>
      <p:pic>
        <p:nvPicPr>
          <p:cNvPr id="233" name="Google Shape;233;g7ac2782a99_0_26"/>
          <p:cNvPicPr preferRelativeResize="0"/>
          <p:nvPr/>
        </p:nvPicPr>
        <p:blipFill>
          <a:blip r:embed="rId5">
            <a:alphaModFix/>
          </a:blip>
          <a:stretch>
            <a:fillRect/>
          </a:stretch>
        </p:blipFill>
        <p:spPr>
          <a:xfrm>
            <a:off x="7310275" y="1338663"/>
            <a:ext cx="2038350" cy="3724275"/>
          </a:xfrm>
          <a:prstGeom prst="rect">
            <a:avLst/>
          </a:prstGeom>
          <a:noFill/>
          <a:ln>
            <a:noFill/>
          </a:ln>
        </p:spPr>
      </p:pic>
      <p:pic>
        <p:nvPicPr>
          <p:cNvPr id="234" name="Google Shape;234;g7ac2782a99_0_26"/>
          <p:cNvPicPr preferRelativeResize="0"/>
          <p:nvPr/>
        </p:nvPicPr>
        <p:blipFill>
          <a:blip r:embed="rId6">
            <a:alphaModFix/>
          </a:blip>
          <a:stretch>
            <a:fillRect/>
          </a:stretch>
        </p:blipFill>
        <p:spPr>
          <a:xfrm>
            <a:off x="9473300" y="1338663"/>
            <a:ext cx="2038350" cy="3724274"/>
          </a:xfrm>
          <a:prstGeom prst="rect">
            <a:avLst/>
          </a:prstGeom>
          <a:noFill/>
          <a:ln>
            <a:noFill/>
          </a:ln>
        </p:spPr>
      </p:pic>
      <p:sp>
        <p:nvSpPr>
          <p:cNvPr id="235" name="Google Shape;235;g7ac2782a99_0_26"/>
          <p:cNvSpPr txBox="1"/>
          <p:nvPr/>
        </p:nvSpPr>
        <p:spPr>
          <a:xfrm>
            <a:off x="641425" y="5091500"/>
            <a:ext cx="19812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Màn hình tin nhắn</a:t>
            </a:r>
            <a:endParaRPr>
              <a:latin typeface="Calibri"/>
              <a:ea typeface="Calibri"/>
              <a:cs typeface="Calibri"/>
              <a:sym typeface="Calibri"/>
            </a:endParaRPr>
          </a:p>
        </p:txBody>
      </p:sp>
      <p:sp>
        <p:nvSpPr>
          <p:cNvPr id="236" name="Google Shape;236;g7ac2782a99_0_26"/>
          <p:cNvSpPr txBox="1"/>
          <p:nvPr/>
        </p:nvSpPr>
        <p:spPr>
          <a:xfrm>
            <a:off x="2795847" y="5091500"/>
            <a:ext cx="19812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Màn hình thông báo</a:t>
            </a:r>
            <a:endParaRPr>
              <a:latin typeface="Calibri"/>
              <a:ea typeface="Calibri"/>
              <a:cs typeface="Calibri"/>
              <a:sym typeface="Calibri"/>
            </a:endParaRPr>
          </a:p>
        </p:txBody>
      </p:sp>
      <p:sp>
        <p:nvSpPr>
          <p:cNvPr id="237" name="Google Shape;237;g7ac2782a99_0_26"/>
          <p:cNvSpPr txBox="1"/>
          <p:nvPr/>
        </p:nvSpPr>
        <p:spPr>
          <a:xfrm>
            <a:off x="5167069" y="5091500"/>
            <a:ext cx="19812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Màn hình trang cá nhân</a:t>
            </a:r>
            <a:endParaRPr>
              <a:latin typeface="Calibri"/>
              <a:ea typeface="Calibri"/>
              <a:cs typeface="Calibri"/>
              <a:sym typeface="Calibri"/>
            </a:endParaRPr>
          </a:p>
        </p:txBody>
      </p:sp>
      <p:sp>
        <p:nvSpPr>
          <p:cNvPr id="238" name="Google Shape;238;g7ac2782a99_0_26"/>
          <p:cNvSpPr txBox="1"/>
          <p:nvPr/>
        </p:nvSpPr>
        <p:spPr>
          <a:xfrm>
            <a:off x="7538291" y="5091500"/>
            <a:ext cx="19812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Màn hình đăng ký</a:t>
            </a:r>
            <a:endParaRPr>
              <a:latin typeface="Calibri"/>
              <a:ea typeface="Calibri"/>
              <a:cs typeface="Calibri"/>
              <a:sym typeface="Calibri"/>
            </a:endParaRPr>
          </a:p>
        </p:txBody>
      </p:sp>
      <p:sp>
        <p:nvSpPr>
          <p:cNvPr id="239" name="Google Shape;239;g7ac2782a99_0_26"/>
          <p:cNvSpPr txBox="1"/>
          <p:nvPr/>
        </p:nvSpPr>
        <p:spPr>
          <a:xfrm>
            <a:off x="9909513" y="5091500"/>
            <a:ext cx="19812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Màn hình đăng nhập</a:t>
            </a:r>
            <a:endParaRPr>
              <a:latin typeface="Calibri"/>
              <a:ea typeface="Calibri"/>
              <a:cs typeface="Calibri"/>
              <a:sym typeface="Calibri"/>
            </a:endParaRPr>
          </a:p>
        </p:txBody>
      </p:sp>
      <p:pic>
        <p:nvPicPr>
          <p:cNvPr id="240" name="Google Shape;240;g7ac2782a99_0_26"/>
          <p:cNvPicPr preferRelativeResize="0"/>
          <p:nvPr/>
        </p:nvPicPr>
        <p:blipFill>
          <a:blip r:embed="rId7">
            <a:alphaModFix/>
          </a:blip>
          <a:stretch>
            <a:fillRect/>
          </a:stretch>
        </p:blipFill>
        <p:spPr>
          <a:xfrm>
            <a:off x="5077800" y="1324375"/>
            <a:ext cx="2038351" cy="3752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g7ac2782a99_0_146"/>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495300" lvl="0" indent="0" algn="l" rtl="0">
              <a:lnSpc>
                <a:spcPct val="115000"/>
              </a:lnSpc>
              <a:spcBef>
                <a:spcPts val="1200"/>
              </a:spcBef>
              <a:spcAft>
                <a:spcPts val="1200"/>
              </a:spcAft>
              <a:buSzPts val="1100"/>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46" name="Google Shape;246;g7ac2782a99_0_146"/>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KHAI THÁC TẬP DỮ LIỆU</a:t>
            </a:r>
            <a:endParaRPr>
              <a:latin typeface="Times New Roman"/>
              <a:ea typeface="Times New Roman"/>
              <a:cs typeface="Times New Roman"/>
              <a:sym typeface="Times New Roman"/>
            </a:endParaRPr>
          </a:p>
        </p:txBody>
      </p:sp>
      <p:cxnSp>
        <p:nvCxnSpPr>
          <p:cNvPr id="247" name="Google Shape;247;g7ac2782a99_0_146"/>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248" name="Google Shape;248;g7ac2782a99_0_146"/>
          <p:cNvSpPr txBox="1">
            <a:spLocks noGrp="1"/>
          </p:cNvSpPr>
          <p:nvPr>
            <p:ph type="ftr" idx="11"/>
          </p:nvPr>
        </p:nvSpPr>
        <p:spPr>
          <a:xfrm>
            <a:off x="90809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49" name="Google Shape;249;g7ac2782a99_0_146"/>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g7ac2782a99_0_146"/>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
        <p:nvSpPr>
          <p:cNvPr id="251" name="Google Shape;251;g7ac2782a99_0_146"/>
          <p:cNvSpPr txBox="1"/>
          <p:nvPr/>
        </p:nvSpPr>
        <p:spPr>
          <a:xfrm>
            <a:off x="957150" y="1209325"/>
            <a:ext cx="50271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Thông tin cơ bản về tập dữ liệu: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Tổng số lượng người dùng (user): 1000 user</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Tổng số lượng sự kiện (event): 11.043.410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Thời gian : 15/09/2019 - 23/09/2019</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a:latin typeface="Calibri"/>
                <a:ea typeface="Calibri"/>
                <a:cs typeface="Calibri"/>
                <a:sym typeface="Calibri"/>
              </a:rPr>
              <a:t>2 loại Event chính là Click và Load. Trong đó. Click là 291.864</a:t>
            </a:r>
            <a:endParaRPr sz="1600">
              <a:latin typeface="Calibri"/>
              <a:ea typeface="Calibri"/>
              <a:cs typeface="Calibri"/>
              <a:sym typeface="Calibri"/>
            </a:endParaRPr>
          </a:p>
        </p:txBody>
      </p:sp>
      <p:pic>
        <p:nvPicPr>
          <p:cNvPr id="252" name="Google Shape;252;g7ac2782a99_0_146"/>
          <p:cNvPicPr preferRelativeResize="0"/>
          <p:nvPr/>
        </p:nvPicPr>
        <p:blipFill>
          <a:blip r:embed="rId3">
            <a:alphaModFix/>
          </a:blip>
          <a:stretch>
            <a:fillRect/>
          </a:stretch>
        </p:blipFill>
        <p:spPr>
          <a:xfrm>
            <a:off x="7272625" y="753600"/>
            <a:ext cx="2876550" cy="828675"/>
          </a:xfrm>
          <a:prstGeom prst="rect">
            <a:avLst/>
          </a:prstGeom>
          <a:noFill/>
          <a:ln>
            <a:noFill/>
          </a:ln>
        </p:spPr>
      </p:pic>
      <p:pic>
        <p:nvPicPr>
          <p:cNvPr id="253" name="Google Shape;253;g7ac2782a99_0_146"/>
          <p:cNvPicPr preferRelativeResize="0"/>
          <p:nvPr/>
        </p:nvPicPr>
        <p:blipFill>
          <a:blip r:embed="rId4">
            <a:alphaModFix/>
          </a:blip>
          <a:stretch>
            <a:fillRect/>
          </a:stretch>
        </p:blipFill>
        <p:spPr>
          <a:xfrm>
            <a:off x="7225000" y="1957613"/>
            <a:ext cx="2971800" cy="2238375"/>
          </a:xfrm>
          <a:prstGeom prst="rect">
            <a:avLst/>
          </a:prstGeom>
          <a:noFill/>
          <a:ln>
            <a:noFill/>
          </a:ln>
        </p:spPr>
      </p:pic>
      <p:sp>
        <p:nvSpPr>
          <p:cNvPr id="254" name="Google Shape;254;g7ac2782a99_0_146"/>
          <p:cNvSpPr txBox="1"/>
          <p:nvPr/>
        </p:nvSpPr>
        <p:spPr>
          <a:xfrm>
            <a:off x="1014525" y="2993100"/>
            <a:ext cx="50271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Số lượng Click giữa các người dùng khá chênh lệch nhau. Và cũng với mỗi người dùng, số lượng Click ở những thời điểm khác nhau là không đồng đều, có những thời điểm chênh lệch lớn</a:t>
            </a:r>
            <a:endParaRPr sz="1600">
              <a:latin typeface="Calibri"/>
              <a:ea typeface="Calibri"/>
              <a:cs typeface="Calibri"/>
              <a:sym typeface="Calibri"/>
            </a:endParaRPr>
          </a:p>
        </p:txBody>
      </p:sp>
      <p:sp>
        <p:nvSpPr>
          <p:cNvPr id="255" name="Google Shape;255;g7ac2782a99_0_146"/>
          <p:cNvSpPr txBox="1"/>
          <p:nvPr/>
        </p:nvSpPr>
        <p:spPr>
          <a:xfrm>
            <a:off x="1014525" y="4327200"/>
            <a:ext cx="50271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Ngoài ra, ở một thời điểm nhất định thì xu hướng quan tâm của người dùng cũng khác, có thể là dựa trên nhu cầu hiện tại của người dùng và thông thường, người dùng sẽ tập trung vào một hoặc một số mặt hàng xác định</a:t>
            </a:r>
            <a:endParaRPr sz="1600">
              <a:latin typeface="Calibri"/>
              <a:ea typeface="Calibri"/>
              <a:cs typeface="Calibri"/>
              <a:sym typeface="Calibri"/>
            </a:endParaRPr>
          </a:p>
        </p:txBody>
      </p:sp>
      <p:sp>
        <p:nvSpPr>
          <p:cNvPr id="256" name="Google Shape;256;g7ac2782a99_0_146"/>
          <p:cNvSpPr txBox="1"/>
          <p:nvPr/>
        </p:nvSpPr>
        <p:spPr>
          <a:xfrm>
            <a:off x="6542225" y="4613725"/>
            <a:ext cx="4894500" cy="888000"/>
          </a:xfrm>
          <a:prstGeom prst="rect">
            <a:avLst/>
          </a:prstGeom>
          <a:solidFill>
            <a:srgbClr val="FFF2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=&gt; Ta sẽ xác định việc gợi ý cho người dùng những mặt hàng </a:t>
            </a:r>
            <a:r>
              <a:rPr lang="en-US" sz="1600" b="1">
                <a:latin typeface="Calibri"/>
                <a:ea typeface="Calibri"/>
                <a:cs typeface="Calibri"/>
                <a:sym typeface="Calibri"/>
              </a:rPr>
              <a:t>liên quan đến nhu cầu hiện tại</a:t>
            </a:r>
            <a:r>
              <a:rPr lang="en-US" sz="1600">
                <a:latin typeface="Calibri"/>
                <a:ea typeface="Calibri"/>
                <a:cs typeface="Calibri"/>
                <a:sym typeface="Calibri"/>
              </a:rPr>
              <a:t> thay vì lịch sử thao tác của người dùng</a:t>
            </a:r>
            <a:endParaRPr sz="16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g7ac2782a99_0_126"/>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495300" lvl="0" indent="0" algn="l" rtl="0">
              <a:lnSpc>
                <a:spcPct val="115000"/>
              </a:lnSpc>
              <a:spcBef>
                <a:spcPts val="1200"/>
              </a:spcBef>
              <a:spcAft>
                <a:spcPts val="1200"/>
              </a:spcAft>
              <a:buSzPts val="1100"/>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62" name="Google Shape;262;g7ac2782a99_0_126"/>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KHAI THÁC TẬP DỮ LIỆU</a:t>
            </a:r>
            <a:endParaRPr>
              <a:latin typeface="Times New Roman"/>
              <a:ea typeface="Times New Roman"/>
              <a:cs typeface="Times New Roman"/>
              <a:sym typeface="Times New Roman"/>
            </a:endParaRPr>
          </a:p>
        </p:txBody>
      </p:sp>
      <p:cxnSp>
        <p:nvCxnSpPr>
          <p:cNvPr id="263" name="Google Shape;263;g7ac2782a99_0_126"/>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264" name="Google Shape;264;g7ac2782a99_0_126"/>
          <p:cNvSpPr txBox="1">
            <a:spLocks noGrp="1"/>
          </p:cNvSpPr>
          <p:nvPr>
            <p:ph type="ftr" idx="11"/>
          </p:nvPr>
        </p:nvSpPr>
        <p:spPr>
          <a:xfrm>
            <a:off x="90047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65" name="Google Shape;265;g7ac2782a99_0_126"/>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g7ac2782a99_0_126"/>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graphicFrame>
        <p:nvGraphicFramePr>
          <p:cNvPr id="267" name="Google Shape;267;g7ac2782a99_0_126"/>
          <p:cNvGraphicFramePr/>
          <p:nvPr/>
        </p:nvGraphicFramePr>
        <p:xfrm>
          <a:off x="952500" y="1587575"/>
          <a:ext cx="10287000" cy="1432500"/>
        </p:xfrm>
        <a:graphic>
          <a:graphicData uri="http://schemas.openxmlformats.org/drawingml/2006/table">
            <a:tbl>
              <a:tblPr>
                <a:noFill/>
                <a:tableStyleId>{9F5550A7-DB59-4DC0-8F02-EDD1DE15F294}</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Explicit Feedback</a:t>
                      </a:r>
                      <a:endParaRPr/>
                    </a:p>
                  </a:txBody>
                  <a:tcPr marL="91425" marR="91425" marT="91425" marB="91425">
                    <a:solidFill>
                      <a:srgbClr val="FFF2CC"/>
                    </a:solidFill>
                  </a:tcPr>
                </a:tc>
                <a:tc>
                  <a:txBody>
                    <a:bodyPr/>
                    <a:lstStyle/>
                    <a:p>
                      <a:pPr marL="0" lvl="0" indent="0" algn="l" rtl="0">
                        <a:spcBef>
                          <a:spcPts val="0"/>
                        </a:spcBef>
                        <a:spcAft>
                          <a:spcPts val="0"/>
                        </a:spcAft>
                        <a:buNone/>
                      </a:pPr>
                      <a:r>
                        <a:rPr lang="en-US"/>
                        <a:t>Implicit Feedback</a:t>
                      </a:r>
                      <a:endParaRPr/>
                    </a:p>
                  </a:txBody>
                  <a:tcPr marL="91425" marR="91425" marT="91425" marB="91425">
                    <a:solidFill>
                      <a:srgbClr val="FFF2CC"/>
                    </a:solidFill>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US"/>
                        <a:t>Mua hàng</a:t>
                      </a:r>
                      <a:endParaRPr/>
                    </a:p>
                    <a:p>
                      <a:pPr marL="457200" lvl="0" indent="-317500" algn="l" rtl="0">
                        <a:spcBef>
                          <a:spcPts val="0"/>
                        </a:spcBef>
                        <a:spcAft>
                          <a:spcPts val="0"/>
                        </a:spcAft>
                        <a:buSzPts val="1400"/>
                        <a:buChar char="●"/>
                      </a:pPr>
                      <a:r>
                        <a:rPr lang="en-US"/>
                        <a:t>Bình luận</a:t>
                      </a:r>
                      <a:endParaRPr/>
                    </a:p>
                    <a:p>
                      <a:pPr marL="457200" lvl="0" indent="-317500" algn="l" rtl="0">
                        <a:spcBef>
                          <a:spcPts val="0"/>
                        </a:spcBef>
                        <a:spcAft>
                          <a:spcPts val="0"/>
                        </a:spcAft>
                        <a:buSzPts val="1400"/>
                        <a:buChar char="●"/>
                      </a:pPr>
                      <a:r>
                        <a:rPr lang="en-US"/>
                        <a:t>Đưa vào danh sách yêu thích</a:t>
                      </a:r>
                      <a:endParaRPr/>
                    </a:p>
                  </a:txBody>
                  <a:tcPr marL="91425" marR="91425" marT="91425" marB="91425"/>
                </a:tc>
                <a:tc>
                  <a:txBody>
                    <a:bodyPr/>
                    <a:lstStyle/>
                    <a:p>
                      <a:pPr marL="457200" lvl="0" indent="-317500" algn="l" rtl="0">
                        <a:spcBef>
                          <a:spcPts val="0"/>
                        </a:spcBef>
                        <a:spcAft>
                          <a:spcPts val="0"/>
                        </a:spcAft>
                        <a:buSzPts val="1400"/>
                        <a:buChar char="●"/>
                      </a:pPr>
                      <a:r>
                        <a:rPr lang="en-US"/>
                        <a:t>Nhấn vào sản phẩm</a:t>
                      </a:r>
                      <a:endParaRPr/>
                    </a:p>
                    <a:p>
                      <a:pPr marL="457200" lvl="0" indent="-317500" algn="l" rtl="0">
                        <a:spcBef>
                          <a:spcPts val="0"/>
                        </a:spcBef>
                        <a:spcAft>
                          <a:spcPts val="0"/>
                        </a:spcAft>
                        <a:buSzPts val="1400"/>
                        <a:buChar char="●"/>
                      </a:pPr>
                      <a:r>
                        <a:rPr lang="en-US"/>
                        <a:t>Xem thông tin sản phẩm</a:t>
                      </a:r>
                      <a:endParaRPr/>
                    </a:p>
                    <a:p>
                      <a:pPr marL="457200" lvl="0" indent="-317500" algn="l" rtl="0">
                        <a:spcBef>
                          <a:spcPts val="0"/>
                        </a:spcBef>
                        <a:spcAft>
                          <a:spcPts val="0"/>
                        </a:spcAft>
                        <a:buSzPts val="1400"/>
                        <a:buChar char="●"/>
                      </a:pPr>
                      <a:r>
                        <a:rPr lang="en-US"/>
                        <a:t>Nhấn gửi tin nhắn</a:t>
                      </a:r>
                      <a:endParaRPr/>
                    </a:p>
                    <a:p>
                      <a:pPr marL="457200" lvl="0" indent="-317500" algn="l" rtl="0">
                        <a:spcBef>
                          <a:spcPts val="0"/>
                        </a:spcBef>
                        <a:spcAft>
                          <a:spcPts val="0"/>
                        </a:spcAft>
                        <a:buSzPts val="1400"/>
                        <a:buChar char="●"/>
                      </a:pPr>
                      <a:r>
                        <a:rPr lang="en-US"/>
                        <a:t>Nhấn gọi người dùng</a:t>
                      </a:r>
                      <a:endParaRPr/>
                    </a:p>
                  </a:txBody>
                  <a:tcPr marL="91425" marR="91425" marT="91425" marB="91425"/>
                </a:tc>
                <a:extLst>
                  <a:ext uri="{0D108BD9-81ED-4DB2-BD59-A6C34878D82A}">
                    <a16:rowId xmlns:a16="http://schemas.microsoft.com/office/drawing/2014/main" val="10001"/>
                  </a:ext>
                </a:extLst>
              </a:tr>
            </a:tbl>
          </a:graphicData>
        </a:graphic>
      </p:graphicFrame>
      <p:sp>
        <p:nvSpPr>
          <p:cNvPr id="268" name="Google Shape;268;g7ac2782a99_0_126"/>
          <p:cNvSpPr txBox="1"/>
          <p:nvPr/>
        </p:nvSpPr>
        <p:spPr>
          <a:xfrm>
            <a:off x="897950" y="3206975"/>
            <a:ext cx="4746300" cy="2180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Đa phần các loại sự kiện trong dữ liệu đều là implicit feedback</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Tuy là Implicit feedback, nhưng mỗi sự kiện đều thể hiện một mức độ quan tâm khác nhau của người dùng với từng sản phẩm</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Với dữ liệu hiện tại, ta chỉ thực hiện việc đánh gia dựa trên sự kiện Click của người dùng.</a:t>
            </a:r>
            <a:endParaRPr>
              <a:latin typeface="Calibri"/>
              <a:ea typeface="Calibri"/>
              <a:cs typeface="Calibri"/>
              <a:sym typeface="Calibri"/>
            </a:endParaRPr>
          </a:p>
        </p:txBody>
      </p:sp>
      <p:pic>
        <p:nvPicPr>
          <p:cNvPr id="269" name="Google Shape;269;g7ac2782a99_0_126"/>
          <p:cNvPicPr preferRelativeResize="0"/>
          <p:nvPr/>
        </p:nvPicPr>
        <p:blipFill>
          <a:blip r:embed="rId3">
            <a:alphaModFix/>
          </a:blip>
          <a:stretch>
            <a:fillRect/>
          </a:stretch>
        </p:blipFill>
        <p:spPr>
          <a:xfrm>
            <a:off x="6184800" y="3325775"/>
            <a:ext cx="4114800" cy="2483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g7ac2782a99_0_165"/>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275" name="Google Shape;275;g7ac2782a99_0_165"/>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Item-based Collaborative Filtering (ICF)</a:t>
            </a:r>
            <a:endParaRPr>
              <a:latin typeface="Times New Roman"/>
              <a:ea typeface="Times New Roman"/>
              <a:cs typeface="Times New Roman"/>
              <a:sym typeface="Times New Roman"/>
            </a:endParaRPr>
          </a:p>
        </p:txBody>
      </p:sp>
      <p:cxnSp>
        <p:nvCxnSpPr>
          <p:cNvPr id="276" name="Google Shape;276;g7ac2782a99_0_165"/>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277" name="Google Shape;277;g7ac2782a99_0_165"/>
          <p:cNvSpPr txBox="1">
            <a:spLocks noGrp="1"/>
          </p:cNvSpPr>
          <p:nvPr>
            <p:ph type="ftr" idx="11"/>
          </p:nvPr>
        </p:nvSpPr>
        <p:spPr>
          <a:xfrm>
            <a:off x="90047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78" name="Google Shape;278;g7ac2782a99_0_165"/>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g7ac2782a99_0_165"/>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
        <p:nvSpPr>
          <p:cNvPr id="280" name="Google Shape;280;g7ac2782a99_0_165"/>
          <p:cNvSpPr txBox="1"/>
          <p:nvPr/>
        </p:nvSpPr>
        <p:spPr>
          <a:xfrm>
            <a:off x="1095325" y="1271150"/>
            <a:ext cx="4223400" cy="82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a:latin typeface="Calibri"/>
                <a:ea typeface="Calibri"/>
                <a:cs typeface="Calibri"/>
                <a:sym typeface="Calibri"/>
              </a:rPr>
              <a:t>ICF bao gồm hai thành phần:</a:t>
            </a:r>
            <a:endParaRPr>
              <a:latin typeface="Calibri"/>
              <a:ea typeface="Calibri"/>
              <a:cs typeface="Calibri"/>
              <a:sym typeface="Calibri"/>
            </a:endParaRPr>
          </a:p>
          <a:p>
            <a:pPr marL="457200" lvl="0" indent="-317500" algn="l" rtl="0">
              <a:lnSpc>
                <a:spcPct val="115000"/>
              </a:lnSpc>
              <a:spcBef>
                <a:spcPts val="1200"/>
              </a:spcBef>
              <a:spcAft>
                <a:spcPts val="0"/>
              </a:spcAft>
              <a:buSzPts val="1400"/>
              <a:buFont typeface="Calibri"/>
              <a:buChar char="●"/>
            </a:pPr>
            <a:r>
              <a:rPr lang="en-US">
                <a:latin typeface="Calibri"/>
                <a:ea typeface="Calibri"/>
                <a:cs typeface="Calibri"/>
                <a:sym typeface="Calibri"/>
              </a:rPr>
              <a:t>Item similarity computation</a:t>
            </a: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a:latin typeface="Calibri"/>
                <a:ea typeface="Calibri"/>
                <a:cs typeface="Calibri"/>
                <a:sym typeface="Calibri"/>
              </a:rPr>
              <a:t>Prediction computation</a:t>
            </a: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p:txBody>
      </p:sp>
      <p:sp>
        <p:nvSpPr>
          <p:cNvPr id="281" name="Google Shape;281;g7ac2782a99_0_165"/>
          <p:cNvSpPr txBox="1"/>
          <p:nvPr/>
        </p:nvSpPr>
        <p:spPr>
          <a:xfrm>
            <a:off x="1154525" y="2541550"/>
            <a:ext cx="37695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Item similarity computation</a:t>
            </a:r>
            <a:endParaRPr b="1">
              <a:latin typeface="Calibri"/>
              <a:ea typeface="Calibri"/>
              <a:cs typeface="Calibri"/>
              <a:sym typeface="Calibri"/>
            </a:endParaRPr>
          </a:p>
        </p:txBody>
      </p:sp>
      <p:pic>
        <p:nvPicPr>
          <p:cNvPr id="282" name="Google Shape;282;g7ac2782a99_0_165"/>
          <p:cNvPicPr preferRelativeResize="0"/>
          <p:nvPr/>
        </p:nvPicPr>
        <p:blipFill>
          <a:blip r:embed="rId3">
            <a:alphaModFix/>
          </a:blip>
          <a:stretch>
            <a:fillRect/>
          </a:stretch>
        </p:blipFill>
        <p:spPr>
          <a:xfrm>
            <a:off x="3128375" y="3014553"/>
            <a:ext cx="5021452" cy="828900"/>
          </a:xfrm>
          <a:prstGeom prst="rect">
            <a:avLst/>
          </a:prstGeom>
          <a:noFill/>
          <a:ln>
            <a:noFill/>
          </a:ln>
        </p:spPr>
      </p:pic>
      <p:pic>
        <p:nvPicPr>
          <p:cNvPr id="283" name="Google Shape;283;g7ac2782a99_0_165"/>
          <p:cNvPicPr preferRelativeResize="0"/>
          <p:nvPr/>
        </p:nvPicPr>
        <p:blipFill>
          <a:blip r:embed="rId4">
            <a:alphaModFix/>
          </a:blip>
          <a:stretch>
            <a:fillRect/>
          </a:stretch>
        </p:blipFill>
        <p:spPr>
          <a:xfrm>
            <a:off x="1519950" y="4136475"/>
            <a:ext cx="9364050" cy="159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g7ac2782a99_0_203"/>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289" name="Google Shape;289;g7ac2782a99_0_203"/>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Item-based Collaborative Filtering (ICF)</a:t>
            </a:r>
            <a:endParaRPr>
              <a:latin typeface="Times New Roman"/>
              <a:ea typeface="Times New Roman"/>
              <a:cs typeface="Times New Roman"/>
              <a:sym typeface="Times New Roman"/>
            </a:endParaRPr>
          </a:p>
        </p:txBody>
      </p:sp>
      <p:cxnSp>
        <p:nvCxnSpPr>
          <p:cNvPr id="290" name="Google Shape;290;g7ac2782a99_0_203"/>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291" name="Google Shape;291;g7ac2782a99_0_203"/>
          <p:cNvSpPr txBox="1">
            <a:spLocks noGrp="1"/>
          </p:cNvSpPr>
          <p:nvPr>
            <p:ph type="ftr" idx="11"/>
          </p:nvPr>
        </p:nvSpPr>
        <p:spPr>
          <a:xfrm>
            <a:off x="90047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292" name="Google Shape;292;g7ac2782a99_0_203"/>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g7ac2782a99_0_203"/>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
        <p:nvSpPr>
          <p:cNvPr id="294" name="Google Shape;294;g7ac2782a99_0_203"/>
          <p:cNvSpPr txBox="1"/>
          <p:nvPr/>
        </p:nvSpPr>
        <p:spPr>
          <a:xfrm>
            <a:off x="1014525" y="1271150"/>
            <a:ext cx="37695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Prediction Computation</a:t>
            </a:r>
            <a:endParaRPr b="1">
              <a:latin typeface="Calibri"/>
              <a:ea typeface="Calibri"/>
              <a:cs typeface="Calibri"/>
              <a:sym typeface="Calibri"/>
            </a:endParaRPr>
          </a:p>
        </p:txBody>
      </p:sp>
      <p:pic>
        <p:nvPicPr>
          <p:cNvPr id="295" name="Google Shape;295;g7ac2782a99_0_203"/>
          <p:cNvPicPr preferRelativeResize="0"/>
          <p:nvPr/>
        </p:nvPicPr>
        <p:blipFill>
          <a:blip r:embed="rId3">
            <a:alphaModFix/>
          </a:blip>
          <a:stretch>
            <a:fillRect/>
          </a:stretch>
        </p:blipFill>
        <p:spPr>
          <a:xfrm>
            <a:off x="1111513" y="1739450"/>
            <a:ext cx="2943225" cy="742950"/>
          </a:xfrm>
          <a:prstGeom prst="rect">
            <a:avLst/>
          </a:prstGeom>
          <a:noFill/>
          <a:ln>
            <a:noFill/>
          </a:ln>
        </p:spPr>
      </p:pic>
      <p:pic>
        <p:nvPicPr>
          <p:cNvPr id="296" name="Google Shape;296;g7ac2782a99_0_203"/>
          <p:cNvPicPr preferRelativeResize="0"/>
          <p:nvPr/>
        </p:nvPicPr>
        <p:blipFill>
          <a:blip r:embed="rId4">
            <a:alphaModFix/>
          </a:blip>
          <a:stretch>
            <a:fillRect/>
          </a:stretch>
        </p:blipFill>
        <p:spPr>
          <a:xfrm>
            <a:off x="4130813" y="1799513"/>
            <a:ext cx="7077075" cy="504825"/>
          </a:xfrm>
          <a:prstGeom prst="rect">
            <a:avLst/>
          </a:prstGeom>
          <a:noFill/>
          <a:ln>
            <a:noFill/>
          </a:ln>
        </p:spPr>
      </p:pic>
      <p:sp>
        <p:nvSpPr>
          <p:cNvPr id="297" name="Google Shape;297;g7ac2782a99_0_203"/>
          <p:cNvSpPr txBox="1"/>
          <p:nvPr/>
        </p:nvSpPr>
        <p:spPr>
          <a:xfrm>
            <a:off x="980975" y="2693850"/>
            <a:ext cx="42924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Tuy nhiên ta có một số điều chỉnh về việc tính toán similarity giữa các item với nhau</a:t>
            </a:r>
            <a:endParaRPr>
              <a:latin typeface="Calibri"/>
              <a:ea typeface="Calibri"/>
              <a:cs typeface="Calibri"/>
              <a:sym typeface="Calibri"/>
            </a:endParaRPr>
          </a:p>
        </p:txBody>
      </p:sp>
      <p:pic>
        <p:nvPicPr>
          <p:cNvPr id="298" name="Google Shape;298;g7ac2782a99_0_203"/>
          <p:cNvPicPr preferRelativeResize="0"/>
          <p:nvPr/>
        </p:nvPicPr>
        <p:blipFill>
          <a:blip r:embed="rId5">
            <a:alphaModFix/>
          </a:blip>
          <a:stretch>
            <a:fillRect/>
          </a:stretch>
        </p:blipFill>
        <p:spPr>
          <a:xfrm>
            <a:off x="1087713" y="3314463"/>
            <a:ext cx="2990850" cy="685800"/>
          </a:xfrm>
          <a:prstGeom prst="rect">
            <a:avLst/>
          </a:prstGeom>
          <a:noFill/>
          <a:ln>
            <a:noFill/>
          </a:ln>
        </p:spPr>
      </p:pic>
      <p:pic>
        <p:nvPicPr>
          <p:cNvPr id="299" name="Google Shape;299;g7ac2782a99_0_203"/>
          <p:cNvPicPr preferRelativeResize="0"/>
          <p:nvPr/>
        </p:nvPicPr>
        <p:blipFill>
          <a:blip r:embed="rId6">
            <a:alphaModFix/>
          </a:blip>
          <a:stretch>
            <a:fillRect/>
          </a:stretch>
        </p:blipFill>
        <p:spPr>
          <a:xfrm>
            <a:off x="3138225" y="4873825"/>
            <a:ext cx="4769202" cy="1075675"/>
          </a:xfrm>
          <a:prstGeom prst="rect">
            <a:avLst/>
          </a:prstGeom>
          <a:noFill/>
          <a:ln>
            <a:noFill/>
          </a:ln>
        </p:spPr>
      </p:pic>
      <p:sp>
        <p:nvSpPr>
          <p:cNvPr id="300" name="Google Shape;300;g7ac2782a99_0_203"/>
          <p:cNvSpPr txBox="1"/>
          <p:nvPr/>
        </p:nvSpPr>
        <p:spPr>
          <a:xfrm>
            <a:off x="5356725" y="2693850"/>
            <a:ext cx="42924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Ta tách thành thành các phần như sâu</a:t>
            </a:r>
            <a:endParaRPr>
              <a:latin typeface="Calibri"/>
              <a:ea typeface="Calibri"/>
              <a:cs typeface="Calibri"/>
              <a:sym typeface="Calibri"/>
            </a:endParaRPr>
          </a:p>
        </p:txBody>
      </p:sp>
      <p:pic>
        <p:nvPicPr>
          <p:cNvPr id="301" name="Google Shape;301;g7ac2782a99_0_203"/>
          <p:cNvPicPr preferRelativeResize="0"/>
          <p:nvPr/>
        </p:nvPicPr>
        <p:blipFill>
          <a:blip r:embed="rId7">
            <a:alphaModFix/>
          </a:blip>
          <a:stretch>
            <a:fillRect/>
          </a:stretch>
        </p:blipFill>
        <p:spPr>
          <a:xfrm>
            <a:off x="5801513" y="3071600"/>
            <a:ext cx="2066925" cy="438150"/>
          </a:xfrm>
          <a:prstGeom prst="rect">
            <a:avLst/>
          </a:prstGeom>
          <a:noFill/>
          <a:ln>
            <a:noFill/>
          </a:ln>
        </p:spPr>
      </p:pic>
      <p:pic>
        <p:nvPicPr>
          <p:cNvPr id="302" name="Google Shape;302;g7ac2782a99_0_203"/>
          <p:cNvPicPr preferRelativeResize="0"/>
          <p:nvPr/>
        </p:nvPicPr>
        <p:blipFill>
          <a:blip r:embed="rId8">
            <a:alphaModFix/>
          </a:blip>
          <a:stretch>
            <a:fillRect/>
          </a:stretch>
        </p:blipFill>
        <p:spPr>
          <a:xfrm>
            <a:off x="5062225" y="3633788"/>
            <a:ext cx="3238500" cy="504825"/>
          </a:xfrm>
          <a:prstGeom prst="rect">
            <a:avLst/>
          </a:prstGeom>
          <a:noFill/>
          <a:ln>
            <a:noFill/>
          </a:ln>
        </p:spPr>
      </p:pic>
      <p:pic>
        <p:nvPicPr>
          <p:cNvPr id="303" name="Google Shape;303;g7ac2782a99_0_203"/>
          <p:cNvPicPr preferRelativeResize="0"/>
          <p:nvPr/>
        </p:nvPicPr>
        <p:blipFill>
          <a:blip r:embed="rId9">
            <a:alphaModFix/>
          </a:blip>
          <a:stretch>
            <a:fillRect/>
          </a:stretch>
        </p:blipFill>
        <p:spPr>
          <a:xfrm>
            <a:off x="5356713" y="4090113"/>
            <a:ext cx="2809875" cy="43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g7ac2782a99_0_233"/>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309" name="Google Shape;309;g7ac2782a99_0_233"/>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Item-based Collaborative Filtering (ICF)</a:t>
            </a:r>
            <a:endParaRPr>
              <a:latin typeface="Times New Roman"/>
              <a:ea typeface="Times New Roman"/>
              <a:cs typeface="Times New Roman"/>
              <a:sym typeface="Times New Roman"/>
            </a:endParaRPr>
          </a:p>
        </p:txBody>
      </p:sp>
      <p:cxnSp>
        <p:nvCxnSpPr>
          <p:cNvPr id="310" name="Google Shape;310;g7ac2782a99_0_233"/>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311" name="Google Shape;311;g7ac2782a99_0_233"/>
          <p:cNvSpPr txBox="1">
            <a:spLocks noGrp="1"/>
          </p:cNvSpPr>
          <p:nvPr>
            <p:ph type="ftr" idx="11"/>
          </p:nvPr>
        </p:nvSpPr>
        <p:spPr>
          <a:xfrm>
            <a:off x="90809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312" name="Google Shape;312;g7ac2782a99_0_233"/>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g7ac2782a99_0_233"/>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
        <p:nvSpPr>
          <p:cNvPr id="314" name="Google Shape;314;g7ac2782a99_0_233"/>
          <p:cNvSpPr txBox="1"/>
          <p:nvPr/>
        </p:nvSpPr>
        <p:spPr>
          <a:xfrm>
            <a:off x="1014525" y="1271150"/>
            <a:ext cx="37695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Prediction Computation</a:t>
            </a:r>
            <a:endParaRPr b="1">
              <a:latin typeface="Calibri"/>
              <a:ea typeface="Calibri"/>
              <a:cs typeface="Calibri"/>
              <a:sym typeface="Calibri"/>
            </a:endParaRPr>
          </a:p>
        </p:txBody>
      </p:sp>
      <p:pic>
        <p:nvPicPr>
          <p:cNvPr id="315" name="Google Shape;315;g7ac2782a99_0_233"/>
          <p:cNvPicPr preferRelativeResize="0"/>
          <p:nvPr/>
        </p:nvPicPr>
        <p:blipFill>
          <a:blip r:embed="rId3">
            <a:alphaModFix/>
          </a:blip>
          <a:stretch>
            <a:fillRect/>
          </a:stretch>
        </p:blipFill>
        <p:spPr>
          <a:xfrm>
            <a:off x="980979" y="1943725"/>
            <a:ext cx="9695800" cy="32614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g7ac2782a99_0_250"/>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321" name="Google Shape;321;g7ac2782a99_0_250"/>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Real-time Pruning</a:t>
            </a:r>
            <a:endParaRPr>
              <a:latin typeface="Times New Roman"/>
              <a:ea typeface="Times New Roman"/>
              <a:cs typeface="Times New Roman"/>
              <a:sym typeface="Times New Roman"/>
            </a:endParaRPr>
          </a:p>
        </p:txBody>
      </p:sp>
      <p:cxnSp>
        <p:nvCxnSpPr>
          <p:cNvPr id="322" name="Google Shape;322;g7ac2782a99_0_250"/>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323" name="Google Shape;323;g7ac2782a99_0_250"/>
          <p:cNvSpPr txBox="1">
            <a:spLocks noGrp="1"/>
          </p:cNvSpPr>
          <p:nvPr>
            <p:ph type="ftr" idx="11"/>
          </p:nvPr>
        </p:nvSpPr>
        <p:spPr>
          <a:xfrm>
            <a:off x="90809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324" name="Google Shape;324;g7ac2782a99_0_250"/>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g7ac2782a99_0_250"/>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sp>
        <p:nvSpPr>
          <p:cNvPr id="326" name="Google Shape;326;g7ac2782a99_0_250"/>
          <p:cNvSpPr txBox="1"/>
          <p:nvPr/>
        </p:nvSpPr>
        <p:spPr>
          <a:xfrm>
            <a:off x="1016375" y="1272925"/>
            <a:ext cx="10005900" cy="6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Vấn đề khác trong Recommendation system là số lượng các cặp item-item theo thời gian sẽ tăng lên thành một khối lượng khổng lồ, dẫn đến sự tăng đột biến về khối lượng tính toán. Vì vậy, việc cắt bỏ bớt là một điều rất cần thiết. Để giải quyết vấn đề ta dùng Hoeffding bound theory.</a:t>
            </a:r>
            <a:endParaRPr>
              <a:latin typeface="Calibri"/>
              <a:ea typeface="Calibri"/>
              <a:cs typeface="Calibri"/>
              <a:sym typeface="Calibri"/>
            </a:endParaRPr>
          </a:p>
        </p:txBody>
      </p:sp>
      <p:pic>
        <p:nvPicPr>
          <p:cNvPr id="327" name="Google Shape;327;g7ac2782a99_0_250"/>
          <p:cNvPicPr preferRelativeResize="0"/>
          <p:nvPr/>
        </p:nvPicPr>
        <p:blipFill>
          <a:blip r:embed="rId3">
            <a:alphaModFix/>
          </a:blip>
          <a:stretch>
            <a:fillRect/>
          </a:stretch>
        </p:blipFill>
        <p:spPr>
          <a:xfrm>
            <a:off x="1129025" y="2122500"/>
            <a:ext cx="9695750" cy="599325"/>
          </a:xfrm>
          <a:prstGeom prst="rect">
            <a:avLst/>
          </a:prstGeom>
          <a:noFill/>
          <a:ln>
            <a:noFill/>
          </a:ln>
        </p:spPr>
      </p:pic>
      <p:pic>
        <p:nvPicPr>
          <p:cNvPr id="328" name="Google Shape;328;g7ac2782a99_0_250"/>
          <p:cNvPicPr preferRelativeResize="0"/>
          <p:nvPr/>
        </p:nvPicPr>
        <p:blipFill>
          <a:blip r:embed="rId4">
            <a:alphaModFix/>
          </a:blip>
          <a:stretch>
            <a:fillRect/>
          </a:stretch>
        </p:blipFill>
        <p:spPr>
          <a:xfrm>
            <a:off x="4385950" y="3065700"/>
            <a:ext cx="2794675" cy="117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2"/>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aphicFrame>
        <p:nvGraphicFramePr>
          <p:cNvPr id="78" name="Google Shape;78;p2"/>
          <p:cNvGraphicFramePr/>
          <p:nvPr/>
        </p:nvGraphicFramePr>
        <p:xfrm>
          <a:off x="921761" y="1471171"/>
          <a:ext cx="10024550" cy="4382554"/>
        </p:xfrm>
        <a:graphic>
          <a:graphicData uri="http://schemas.openxmlformats.org/drawingml/2006/table">
            <a:tbl>
              <a:tblPr firstRow="1" firstCol="1" bandRow="1">
                <a:noFill/>
                <a:tableStyleId>{8C062CE1-2E50-491E-A8D9-77E516EAD4E2}</a:tableStyleId>
              </a:tblPr>
              <a:tblGrid>
                <a:gridCol w="1638850">
                  <a:extLst>
                    <a:ext uri="{9D8B030D-6E8A-4147-A177-3AD203B41FA5}">
                      <a16:colId xmlns:a16="http://schemas.microsoft.com/office/drawing/2014/main" val="20000"/>
                    </a:ext>
                  </a:extLst>
                </a:gridCol>
                <a:gridCol w="4785450">
                  <a:extLst>
                    <a:ext uri="{9D8B030D-6E8A-4147-A177-3AD203B41FA5}">
                      <a16:colId xmlns:a16="http://schemas.microsoft.com/office/drawing/2014/main" val="20001"/>
                    </a:ext>
                  </a:extLst>
                </a:gridCol>
                <a:gridCol w="3600250">
                  <a:extLst>
                    <a:ext uri="{9D8B030D-6E8A-4147-A177-3AD203B41FA5}">
                      <a16:colId xmlns:a16="http://schemas.microsoft.com/office/drawing/2014/main" val="20002"/>
                    </a:ext>
                  </a:extLst>
                </a:gridCol>
              </a:tblGrid>
              <a:tr h="399625">
                <a:tc>
                  <a:txBody>
                    <a:bodyPr/>
                    <a:lstStyle/>
                    <a:p>
                      <a:pPr marL="0" marR="0" lvl="0" indent="0" algn="ctr" rtl="0">
                        <a:lnSpc>
                          <a:spcPct val="200000"/>
                        </a:lnSpc>
                        <a:spcBef>
                          <a:spcPts val="0"/>
                        </a:spcBef>
                        <a:spcAft>
                          <a:spcPts val="0"/>
                        </a:spcAft>
                        <a:buNone/>
                      </a:pPr>
                      <a:r>
                        <a:rPr lang="en-US" sz="2200" u="none" strike="noStrike" cap="none"/>
                        <a:t>STT</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Tên thành viên</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Lớp</a:t>
                      </a:r>
                      <a:endParaRPr sz="2200" u="none" strike="noStrike" cap="none">
                        <a:latin typeface="Times New Roman"/>
                        <a:ea typeface="Times New Roman"/>
                        <a:cs typeface="Times New Roman"/>
                        <a:sym typeface="Times New Roman"/>
                      </a:endParaRPr>
                    </a:p>
                  </a:txBody>
                  <a:tcPr marL="117100" marR="117100" marT="0" marB="0" anchor="ctr"/>
                </a:tc>
                <a:extLst>
                  <a:ext uri="{0D108BD9-81ED-4DB2-BD59-A6C34878D82A}">
                    <a16:rowId xmlns:a16="http://schemas.microsoft.com/office/drawing/2014/main" val="10000"/>
                  </a:ext>
                </a:extLst>
              </a:tr>
              <a:tr h="761525">
                <a:tc>
                  <a:txBody>
                    <a:bodyPr/>
                    <a:lstStyle/>
                    <a:p>
                      <a:pPr marL="0" marR="0" lvl="0" indent="0" algn="ctr" rtl="0">
                        <a:lnSpc>
                          <a:spcPct val="200000"/>
                        </a:lnSpc>
                        <a:spcBef>
                          <a:spcPts val="0"/>
                        </a:spcBef>
                        <a:spcAft>
                          <a:spcPts val="0"/>
                        </a:spcAft>
                        <a:buNone/>
                      </a:pPr>
                      <a:r>
                        <a:rPr lang="en-US" sz="2200" u="none" strike="noStrike" cap="none"/>
                        <a:t>1</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Nguyễn Bá Khánh</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Product management</a:t>
                      </a:r>
                      <a:endParaRPr sz="2200" u="none" strike="noStrike" cap="none">
                        <a:latin typeface="Times New Roman"/>
                        <a:ea typeface="Times New Roman"/>
                        <a:cs typeface="Times New Roman"/>
                        <a:sym typeface="Times New Roman"/>
                      </a:endParaRPr>
                    </a:p>
                  </a:txBody>
                  <a:tcPr marL="117100" marR="117100" marT="0" marB="0" anchor="ctr"/>
                </a:tc>
                <a:extLst>
                  <a:ext uri="{0D108BD9-81ED-4DB2-BD59-A6C34878D82A}">
                    <a16:rowId xmlns:a16="http://schemas.microsoft.com/office/drawing/2014/main" val="10001"/>
                  </a:ext>
                </a:extLst>
              </a:tr>
              <a:tr h="761525">
                <a:tc>
                  <a:txBody>
                    <a:bodyPr/>
                    <a:lstStyle/>
                    <a:p>
                      <a:pPr marL="0" marR="0" lvl="0" indent="0" algn="ctr" rtl="0">
                        <a:lnSpc>
                          <a:spcPct val="200000"/>
                        </a:lnSpc>
                        <a:spcBef>
                          <a:spcPts val="0"/>
                        </a:spcBef>
                        <a:spcAft>
                          <a:spcPts val="0"/>
                        </a:spcAft>
                        <a:buNone/>
                      </a:pPr>
                      <a:r>
                        <a:rPr lang="en-US" sz="2200" u="none" strike="noStrike" cap="none"/>
                        <a:t>2</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Trương Thi Hồng Thắm</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Mobile Development</a:t>
                      </a:r>
                      <a:endParaRPr sz="2200" u="none" strike="noStrike" cap="none">
                        <a:latin typeface="Times New Roman"/>
                        <a:ea typeface="Times New Roman"/>
                        <a:cs typeface="Times New Roman"/>
                        <a:sym typeface="Times New Roman"/>
                      </a:endParaRPr>
                    </a:p>
                  </a:txBody>
                  <a:tcPr marL="117100" marR="117100" marT="0" marB="0" anchor="ctr"/>
                </a:tc>
                <a:extLst>
                  <a:ext uri="{0D108BD9-81ED-4DB2-BD59-A6C34878D82A}">
                    <a16:rowId xmlns:a16="http://schemas.microsoft.com/office/drawing/2014/main" val="10002"/>
                  </a:ext>
                </a:extLst>
              </a:tr>
              <a:tr h="761525">
                <a:tc>
                  <a:txBody>
                    <a:bodyPr/>
                    <a:lstStyle/>
                    <a:p>
                      <a:pPr marL="0" marR="0" lvl="0" indent="0" algn="ctr" rtl="0">
                        <a:lnSpc>
                          <a:spcPct val="200000"/>
                        </a:lnSpc>
                        <a:spcBef>
                          <a:spcPts val="0"/>
                        </a:spcBef>
                        <a:spcAft>
                          <a:spcPts val="0"/>
                        </a:spcAft>
                        <a:buNone/>
                      </a:pPr>
                      <a:r>
                        <a:rPr lang="en-US" sz="2200" u="none" strike="noStrike" cap="none"/>
                        <a:t>3</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Trần Hoài Hưng</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Mobile Development</a:t>
                      </a:r>
                      <a:endParaRPr sz="2200" u="none" strike="noStrike" cap="none">
                        <a:latin typeface="Times New Roman"/>
                        <a:ea typeface="Times New Roman"/>
                        <a:cs typeface="Times New Roman"/>
                        <a:sym typeface="Times New Roman"/>
                      </a:endParaRPr>
                    </a:p>
                  </a:txBody>
                  <a:tcPr marL="117100" marR="117100" marT="0" marB="0" anchor="ctr"/>
                </a:tc>
                <a:extLst>
                  <a:ext uri="{0D108BD9-81ED-4DB2-BD59-A6C34878D82A}">
                    <a16:rowId xmlns:a16="http://schemas.microsoft.com/office/drawing/2014/main" val="10003"/>
                  </a:ext>
                </a:extLst>
              </a:tr>
              <a:tr h="761525">
                <a:tc>
                  <a:txBody>
                    <a:bodyPr/>
                    <a:lstStyle/>
                    <a:p>
                      <a:pPr marL="0" marR="0" lvl="0" indent="0" algn="ctr" rtl="0">
                        <a:lnSpc>
                          <a:spcPct val="200000"/>
                        </a:lnSpc>
                        <a:spcBef>
                          <a:spcPts val="0"/>
                        </a:spcBef>
                        <a:spcAft>
                          <a:spcPts val="0"/>
                        </a:spcAft>
                        <a:buNone/>
                      </a:pPr>
                      <a:r>
                        <a:rPr lang="en-US" sz="2200" u="none" strike="noStrike" cap="none"/>
                        <a:t>4</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Lê Trần Anh Đăng</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Data Science</a:t>
                      </a:r>
                      <a:endParaRPr sz="2200" u="none" strike="noStrike" cap="none">
                        <a:latin typeface="Times New Roman"/>
                        <a:ea typeface="Times New Roman"/>
                        <a:cs typeface="Times New Roman"/>
                        <a:sym typeface="Times New Roman"/>
                      </a:endParaRPr>
                    </a:p>
                  </a:txBody>
                  <a:tcPr marL="117100" marR="117100" marT="0" marB="0" anchor="ctr"/>
                </a:tc>
                <a:extLst>
                  <a:ext uri="{0D108BD9-81ED-4DB2-BD59-A6C34878D82A}">
                    <a16:rowId xmlns:a16="http://schemas.microsoft.com/office/drawing/2014/main" val="10004"/>
                  </a:ext>
                </a:extLst>
              </a:tr>
              <a:tr h="761525">
                <a:tc>
                  <a:txBody>
                    <a:bodyPr/>
                    <a:lstStyle/>
                    <a:p>
                      <a:pPr marL="0" marR="0" lvl="0" indent="0" algn="ctr" rtl="0">
                        <a:lnSpc>
                          <a:spcPct val="200000"/>
                        </a:lnSpc>
                        <a:spcBef>
                          <a:spcPts val="0"/>
                        </a:spcBef>
                        <a:spcAft>
                          <a:spcPts val="0"/>
                        </a:spcAft>
                        <a:buNone/>
                      </a:pPr>
                      <a:r>
                        <a:rPr lang="en-US" sz="2200" u="none" strike="noStrike" cap="none"/>
                        <a:t>5</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Triệu Đức Huy</a:t>
                      </a:r>
                      <a:endParaRPr sz="2200" u="none" strike="noStrike" cap="none">
                        <a:latin typeface="Times New Roman"/>
                        <a:ea typeface="Times New Roman"/>
                        <a:cs typeface="Times New Roman"/>
                        <a:sym typeface="Times New Roman"/>
                      </a:endParaRPr>
                    </a:p>
                  </a:txBody>
                  <a:tcPr marL="117100" marR="117100" marT="0" marB="0" anchor="ctr"/>
                </a:tc>
                <a:tc>
                  <a:txBody>
                    <a:bodyPr/>
                    <a:lstStyle/>
                    <a:p>
                      <a:pPr marL="0" marR="0" lvl="0" indent="0" algn="ctr" rtl="0">
                        <a:lnSpc>
                          <a:spcPct val="200000"/>
                        </a:lnSpc>
                        <a:spcBef>
                          <a:spcPts val="0"/>
                        </a:spcBef>
                        <a:spcAft>
                          <a:spcPts val="0"/>
                        </a:spcAft>
                        <a:buNone/>
                      </a:pPr>
                      <a:r>
                        <a:rPr lang="en-US" sz="2200" u="none" strike="noStrike" cap="none"/>
                        <a:t>Data Science</a:t>
                      </a:r>
                      <a:endParaRPr sz="2200" u="none" strike="noStrike" cap="none">
                        <a:latin typeface="Times New Roman"/>
                        <a:ea typeface="Times New Roman"/>
                        <a:cs typeface="Times New Roman"/>
                        <a:sym typeface="Times New Roman"/>
                      </a:endParaRPr>
                    </a:p>
                  </a:txBody>
                  <a:tcPr marL="117100" marR="117100" marT="0" marB="0" anchor="ctr"/>
                </a:tc>
                <a:extLst>
                  <a:ext uri="{0D108BD9-81ED-4DB2-BD59-A6C34878D82A}">
                    <a16:rowId xmlns:a16="http://schemas.microsoft.com/office/drawing/2014/main" val="10005"/>
                  </a:ext>
                </a:extLst>
              </a:tr>
            </a:tbl>
          </a:graphicData>
        </a:graphic>
      </p:graphicFrame>
      <p:sp>
        <p:nvSpPr>
          <p:cNvPr id="79" name="Google Shape;79;p2"/>
          <p:cNvSpPr txBox="1"/>
          <p:nvPr/>
        </p:nvSpPr>
        <p:spPr>
          <a:xfrm>
            <a:off x="1014526" y="583185"/>
            <a:ext cx="27490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BF9000"/>
                </a:solidFill>
                <a:latin typeface="Times New Roman"/>
                <a:ea typeface="Times New Roman"/>
                <a:cs typeface="Times New Roman"/>
                <a:sym typeface="Times New Roman"/>
              </a:rPr>
              <a:t>THÀNH VIÊN</a:t>
            </a:r>
            <a:endParaRPr/>
          </a:p>
        </p:txBody>
      </p:sp>
      <p:cxnSp>
        <p:nvCxnSpPr>
          <p:cNvPr id="80" name="Google Shape;80;p2"/>
          <p:cNvCxnSpPr/>
          <p:nvPr/>
        </p:nvCxnSpPr>
        <p:spPr>
          <a:xfrm>
            <a:off x="1014526" y="1167960"/>
            <a:ext cx="3623735" cy="0"/>
          </a:xfrm>
          <a:prstGeom prst="straightConnector1">
            <a:avLst/>
          </a:prstGeom>
          <a:noFill/>
          <a:ln w="9525" cap="flat" cmpd="sng">
            <a:solidFill>
              <a:srgbClr val="525252"/>
            </a:solidFill>
            <a:prstDash val="solid"/>
            <a:miter lim="800000"/>
            <a:headEnd type="none" w="sm" len="sm"/>
            <a:tailEnd type="none" w="sm" len="sm"/>
          </a:ln>
        </p:spPr>
      </p:cxnSp>
      <p:sp>
        <p:nvSpPr>
          <p:cNvPr id="81" name="Google Shape;81;p2"/>
          <p:cNvSpPr txBox="1">
            <a:spLocks noGrp="1"/>
          </p:cNvSpPr>
          <p:nvPr>
            <p:ph type="ftr" idx="11"/>
          </p:nvPr>
        </p:nvSpPr>
        <p:spPr>
          <a:xfrm>
            <a:off x="8807386" y="637795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latin typeface="Times New Roman"/>
                <a:ea typeface="Times New Roman"/>
                <a:cs typeface="Times New Roman"/>
                <a:sym typeface="Times New Roman"/>
              </a:rPr>
              <a:t>DEVC - 5STARS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g7ac2782a99_0_268"/>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334" name="Google Shape;334;g7ac2782a99_0_268"/>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Tiến hành</a:t>
            </a:r>
            <a:endParaRPr>
              <a:latin typeface="Times New Roman"/>
              <a:ea typeface="Times New Roman"/>
              <a:cs typeface="Times New Roman"/>
              <a:sym typeface="Times New Roman"/>
            </a:endParaRPr>
          </a:p>
        </p:txBody>
      </p:sp>
      <p:cxnSp>
        <p:nvCxnSpPr>
          <p:cNvPr id="335" name="Google Shape;335;g7ac2782a99_0_268"/>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336" name="Google Shape;336;g7ac2782a99_0_268"/>
          <p:cNvSpPr txBox="1">
            <a:spLocks noGrp="1"/>
          </p:cNvSpPr>
          <p:nvPr>
            <p:ph type="ftr" idx="11"/>
          </p:nvPr>
        </p:nvSpPr>
        <p:spPr>
          <a:xfrm>
            <a:off x="90047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337" name="Google Shape;337;g7ac2782a99_0_268"/>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g7ac2782a99_0_268"/>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pic>
        <p:nvPicPr>
          <p:cNvPr id="339" name="Google Shape;339;g7ac2782a99_0_268"/>
          <p:cNvPicPr preferRelativeResize="0"/>
          <p:nvPr/>
        </p:nvPicPr>
        <p:blipFill>
          <a:blip r:embed="rId3">
            <a:alphaModFix/>
          </a:blip>
          <a:stretch>
            <a:fillRect/>
          </a:stretch>
        </p:blipFill>
        <p:spPr>
          <a:xfrm>
            <a:off x="1800134" y="1271150"/>
            <a:ext cx="8264550" cy="2671375"/>
          </a:xfrm>
          <a:prstGeom prst="rect">
            <a:avLst/>
          </a:prstGeom>
          <a:noFill/>
          <a:ln>
            <a:noFill/>
          </a:ln>
        </p:spPr>
      </p:pic>
      <p:sp>
        <p:nvSpPr>
          <p:cNvPr id="340" name="Google Shape;340;g7ac2782a99_0_268"/>
          <p:cNvSpPr txBox="1"/>
          <p:nvPr/>
        </p:nvSpPr>
        <p:spPr>
          <a:xfrm>
            <a:off x="1085450" y="4558850"/>
            <a:ext cx="10568100" cy="9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Về phần tính toán similarity computation, gồm User Behavior History, Item Count, Pair Count và sim. User Behavior History sẽ ghi nhận lại tất cả event (user,item,action), dựa vào các giá trị này ta sẽ tính toán rating và corating mới. Bên cạnh đó, ta cũng sẽ lưu các giá trị cụ trước đó và sẽ thực hiện so sánh để thực hiện cập nhật cho Item Count và Pair Count các giá trị mới. Sau đó sẽ tính toán Sim(item pair)</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g7ac2782a99_0_287"/>
          <p:cNvSpPr/>
          <p:nvPr/>
        </p:nvSpPr>
        <p:spPr>
          <a:xfrm>
            <a:off x="477012" y="3419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346" name="Google Shape;346;g7ac2782a99_0_287"/>
          <p:cNvSpPr txBox="1"/>
          <p:nvPr/>
        </p:nvSpPr>
        <p:spPr>
          <a:xfrm>
            <a:off x="980976" y="480060"/>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Tiến hành</a:t>
            </a:r>
            <a:endParaRPr>
              <a:latin typeface="Times New Roman"/>
              <a:ea typeface="Times New Roman"/>
              <a:cs typeface="Times New Roman"/>
              <a:sym typeface="Times New Roman"/>
            </a:endParaRPr>
          </a:p>
        </p:txBody>
      </p:sp>
      <p:cxnSp>
        <p:nvCxnSpPr>
          <p:cNvPr id="347" name="Google Shape;347;g7ac2782a99_0_287"/>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348" name="Google Shape;348;g7ac2782a99_0_287"/>
          <p:cNvSpPr txBox="1">
            <a:spLocks noGrp="1"/>
          </p:cNvSpPr>
          <p:nvPr>
            <p:ph type="ftr" idx="11"/>
          </p:nvPr>
        </p:nvSpPr>
        <p:spPr>
          <a:xfrm>
            <a:off x="90809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349" name="Google Shape;349;g7ac2782a99_0_287"/>
          <p:cNvSpPr/>
          <p:nvPr/>
        </p:nvSpPr>
        <p:spPr>
          <a:xfrm rot="10800000" flipH="1">
            <a:off x="755373" y="860685"/>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g7ac2782a99_0_287"/>
          <p:cNvSpPr txBox="1"/>
          <p:nvPr/>
        </p:nvSpPr>
        <p:spPr>
          <a:xfrm>
            <a:off x="3478950" y="6823050"/>
            <a:ext cx="2505300" cy="1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Trang lựa chọn các danh mục</a:t>
            </a:r>
            <a:endParaRPr>
              <a:solidFill>
                <a:srgbClr val="FFFFFF"/>
              </a:solidFill>
              <a:latin typeface="Calibri"/>
              <a:ea typeface="Calibri"/>
              <a:cs typeface="Calibri"/>
              <a:sym typeface="Calibri"/>
            </a:endParaRPr>
          </a:p>
        </p:txBody>
      </p:sp>
      <p:pic>
        <p:nvPicPr>
          <p:cNvPr id="351" name="Google Shape;351;g7ac2782a99_0_287"/>
          <p:cNvPicPr preferRelativeResize="0"/>
          <p:nvPr/>
        </p:nvPicPr>
        <p:blipFill>
          <a:blip r:embed="rId3">
            <a:alphaModFix/>
          </a:blip>
          <a:stretch>
            <a:fillRect/>
          </a:stretch>
        </p:blipFill>
        <p:spPr>
          <a:xfrm>
            <a:off x="3860975" y="1344150"/>
            <a:ext cx="4114800" cy="3038475"/>
          </a:xfrm>
          <a:prstGeom prst="rect">
            <a:avLst/>
          </a:prstGeom>
          <a:noFill/>
          <a:ln>
            <a:noFill/>
          </a:ln>
        </p:spPr>
      </p:pic>
      <p:sp>
        <p:nvSpPr>
          <p:cNvPr id="352" name="Google Shape;352;g7ac2782a99_0_287"/>
          <p:cNvSpPr txBox="1"/>
          <p:nvPr/>
        </p:nvSpPr>
        <p:spPr>
          <a:xfrm>
            <a:off x="1301550" y="3452300"/>
            <a:ext cx="95889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US"/>
              <a:t>Quá trình thực hiện real-time pruning được tích hợp trong quá trình tính toán trên, theo các bước minh họa trên. Trong đó,  là tập gồm các item đã được loại bỏ và được cho rằng là không có liên qua tới item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6"/>
        <p:cNvGrpSpPr/>
        <p:nvPr/>
      </p:nvGrpSpPr>
      <p:grpSpPr>
        <a:xfrm>
          <a:off x="0" y="0"/>
          <a:ext cx="0" cy="0"/>
          <a:chOff x="0" y="0"/>
          <a:chExt cx="0" cy="0"/>
        </a:xfrm>
      </p:grpSpPr>
      <p:sp>
        <p:nvSpPr>
          <p:cNvPr id="357" name="Google Shape;357;g7b4ff6b63b_0_6"/>
          <p:cNvSpPr/>
          <p:nvPr/>
        </p:nvSpPr>
        <p:spPr>
          <a:xfrm>
            <a:off x="477012" y="48006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g7b4ff6b63b_0_6"/>
          <p:cNvSpPr txBox="1"/>
          <p:nvPr/>
        </p:nvSpPr>
        <p:spPr>
          <a:xfrm>
            <a:off x="1014526" y="583185"/>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Kết luận</a:t>
            </a:r>
            <a:endParaRPr/>
          </a:p>
        </p:txBody>
      </p:sp>
      <p:cxnSp>
        <p:nvCxnSpPr>
          <p:cNvPr id="359" name="Google Shape;359;g7b4ff6b63b_0_6"/>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360" name="Google Shape;360;g7b4ff6b63b_0_6"/>
          <p:cNvSpPr txBox="1">
            <a:spLocks noGrp="1"/>
          </p:cNvSpPr>
          <p:nvPr>
            <p:ph type="ftr" idx="11"/>
          </p:nvPr>
        </p:nvSpPr>
        <p:spPr>
          <a:xfrm>
            <a:off x="90047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361" name="Google Shape;361;g7b4ff6b63b_0_6"/>
          <p:cNvSpPr/>
          <p:nvPr/>
        </p:nvSpPr>
        <p:spPr>
          <a:xfrm rot="10800000" flipH="1">
            <a:off x="755373" y="9963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g7b4ff6b63b_0_6"/>
          <p:cNvSpPr/>
          <p:nvPr/>
        </p:nvSpPr>
        <p:spPr>
          <a:xfrm>
            <a:off x="560675" y="1432800"/>
            <a:ext cx="3405300" cy="4747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Nhóm</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đã</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cơ</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bản</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hoàn</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thành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xây</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dựng</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tính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năng</a:t>
            </a:r>
            <a:r>
              <a:rPr lang="en-US" sz="2400" dirty="0">
                <a:solidFill>
                  <a:schemeClr val="dk1"/>
                </a:solidFill>
                <a:latin typeface="Times New Roman"/>
                <a:ea typeface="Times New Roman"/>
                <a:cs typeface="Times New Roman"/>
                <a:sym typeface="Times New Roman"/>
              </a:rPr>
              <a:t> recommendation </a:t>
            </a:r>
            <a:r>
              <a:rPr lang="en-US" sz="2400" dirty="0" err="1">
                <a:solidFill>
                  <a:schemeClr val="dk1"/>
                </a:solidFill>
                <a:latin typeface="Times New Roman"/>
                <a:ea typeface="Times New Roman"/>
                <a:cs typeface="Times New Roman"/>
                <a:sym typeface="Times New Roman"/>
              </a:rPr>
              <a:t>cho</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người</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mua</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Hoàn</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thành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được</a:t>
            </a:r>
            <a:r>
              <a:rPr lang="en-US" sz="2400" dirty="0">
                <a:solidFill>
                  <a:schemeClr val="dk1"/>
                </a:solidFill>
                <a:latin typeface="Times New Roman"/>
                <a:ea typeface="Times New Roman"/>
                <a:cs typeface="Times New Roman"/>
                <a:sym typeface="Times New Roman"/>
              </a:rPr>
              <a:t> 15/18 </a:t>
            </a:r>
            <a:r>
              <a:rPr lang="en-US" sz="2400" dirty="0" err="1">
                <a:solidFill>
                  <a:schemeClr val="dk1"/>
                </a:solidFill>
                <a:latin typeface="Times New Roman"/>
                <a:ea typeface="Times New Roman"/>
                <a:cs typeface="Times New Roman"/>
                <a:sym typeface="Times New Roman"/>
              </a:rPr>
              <a:t>tính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năng</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những</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tính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năng</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được</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tô</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màu</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đề</a:t>
            </a:r>
            <a:r>
              <a:rPr lang="en-US" sz="2400" dirty="0">
                <a:solidFill>
                  <a:schemeClr val="dk1"/>
                </a:solidFill>
                <a:latin typeface="Times New Roman"/>
                <a:ea typeface="Times New Roman"/>
                <a:cs typeface="Times New Roman"/>
                <a:sym typeface="Times New Roman"/>
              </a:rPr>
              <a:t> ra.</a:t>
            </a:r>
            <a:endParaRPr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Không</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có</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thành</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viên</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nào</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bỏ</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cuộc</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giữa</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chừng</a:t>
            </a:r>
            <a:endParaRPr sz="2400" dirty="0">
              <a:solidFill>
                <a:schemeClr val="dk1"/>
              </a:solidFill>
              <a:latin typeface="Times New Roman"/>
              <a:ea typeface="Times New Roman"/>
              <a:cs typeface="Times New Roman"/>
              <a:sym typeface="Times New Roman"/>
            </a:endParaRPr>
          </a:p>
        </p:txBody>
      </p:sp>
      <p:pic>
        <p:nvPicPr>
          <p:cNvPr id="363" name="Google Shape;363;g7b4ff6b63b_0_6"/>
          <p:cNvPicPr preferRelativeResize="0"/>
          <p:nvPr/>
        </p:nvPicPr>
        <p:blipFill>
          <a:blip r:embed="rId3">
            <a:alphaModFix/>
          </a:blip>
          <a:stretch>
            <a:fillRect/>
          </a:stretch>
        </p:blipFill>
        <p:spPr>
          <a:xfrm>
            <a:off x="4107825" y="1168025"/>
            <a:ext cx="7524549" cy="474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g7b4ff6b63b_0_22"/>
          <p:cNvSpPr/>
          <p:nvPr/>
        </p:nvSpPr>
        <p:spPr>
          <a:xfrm>
            <a:off x="477012" y="48006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g7b4ff6b63b_0_22"/>
          <p:cNvSpPr txBox="1"/>
          <p:nvPr/>
        </p:nvSpPr>
        <p:spPr>
          <a:xfrm>
            <a:off x="1014526" y="583185"/>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Khó khăn và Hướng phát triển</a:t>
            </a:r>
            <a:endParaRPr/>
          </a:p>
        </p:txBody>
      </p:sp>
      <p:cxnSp>
        <p:nvCxnSpPr>
          <p:cNvPr id="370" name="Google Shape;370;g7b4ff6b63b_0_22"/>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371" name="Google Shape;371;g7b4ff6b63b_0_22"/>
          <p:cNvSpPr txBox="1">
            <a:spLocks noGrp="1"/>
          </p:cNvSpPr>
          <p:nvPr>
            <p:ph type="ftr" idx="11"/>
          </p:nvPr>
        </p:nvSpPr>
        <p:spPr>
          <a:xfrm>
            <a:off x="9080986" y="64523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372" name="Google Shape;372;g7b4ff6b63b_0_22"/>
          <p:cNvSpPr/>
          <p:nvPr/>
        </p:nvSpPr>
        <p:spPr>
          <a:xfrm rot="10800000" flipH="1">
            <a:off x="755373" y="9963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g7b4ff6b63b_0_22"/>
          <p:cNvSpPr/>
          <p:nvPr/>
        </p:nvSpPr>
        <p:spPr>
          <a:xfrm>
            <a:off x="874649" y="1598050"/>
            <a:ext cx="9415500" cy="34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Hướng pháp triển:</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Tíếp tục hoàn thiện hơn tính năng Recommendation System</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Bổ xung các tính năng còn thiếu như: cho phép đặt đặt hàng, cho phép dùng thử sản phẩm, thanh toán online và giao hàng tận nhà.</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Khó khăn:</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Kiến thức được học còn hạn chế.</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Dữ liệu train còn thưa</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sp>
        <p:nvSpPr>
          <p:cNvPr id="378" name="Google Shape;378;g7ac2782a99_0_362"/>
          <p:cNvSpPr/>
          <p:nvPr/>
        </p:nvSpPr>
        <p:spPr>
          <a:xfrm>
            <a:off x="336884" y="321177"/>
            <a:ext cx="4332300" cy="6179700"/>
          </a:xfrm>
          <a:prstGeom prst="rect">
            <a:avLst/>
          </a:prstGeom>
          <a:solidFill>
            <a:srgbClr val="404040">
              <a:alpha val="89800"/>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 name="Google Shape;379;g7ac2782a99_0_362"/>
          <p:cNvSpPr txBox="1">
            <a:spLocks noGrp="1"/>
          </p:cNvSpPr>
          <p:nvPr>
            <p:ph type="ctrTitle"/>
          </p:nvPr>
        </p:nvSpPr>
        <p:spPr>
          <a:xfrm>
            <a:off x="674237" y="914400"/>
            <a:ext cx="3657600" cy="2887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4800"/>
              <a:buFont typeface="Calibri"/>
              <a:buNone/>
            </a:pPr>
            <a:r>
              <a:rPr lang="en-US" sz="4800">
                <a:solidFill>
                  <a:srgbClr val="FFFFFF"/>
                </a:solidFill>
              </a:rPr>
              <a:t>CẢM ƠN ĐÃ CHÚ Ý LẮNG NGHE !</a:t>
            </a:r>
            <a:endParaRPr/>
          </a:p>
        </p:txBody>
      </p:sp>
      <p:cxnSp>
        <p:nvCxnSpPr>
          <p:cNvPr id="380" name="Google Shape;380;g7ac2782a99_0_362"/>
          <p:cNvCxnSpPr/>
          <p:nvPr/>
        </p:nvCxnSpPr>
        <p:spPr>
          <a:xfrm>
            <a:off x="1191126" y="3910267"/>
            <a:ext cx="2586900" cy="0"/>
          </a:xfrm>
          <a:prstGeom prst="straightConnector1">
            <a:avLst/>
          </a:prstGeom>
          <a:noFill/>
          <a:ln w="22225" cap="flat" cmpd="sng">
            <a:solidFill>
              <a:srgbClr val="D9D9D9"/>
            </a:solidFill>
            <a:prstDash val="solid"/>
            <a:miter lim="800000"/>
            <a:headEnd type="none" w="sm" len="sm"/>
            <a:tailEnd type="none" w="sm" len="sm"/>
          </a:ln>
        </p:spPr>
      </p:cxnSp>
      <p:pic>
        <p:nvPicPr>
          <p:cNvPr id="381" name="Google Shape;381;g7ac2782a99_0_362" descr="Ảnh có chứa vẽ&#10;&#10;Mô tả được tạo tự động"/>
          <p:cNvPicPr preferRelativeResize="0"/>
          <p:nvPr/>
        </p:nvPicPr>
        <p:blipFill rotWithShape="1">
          <a:blip r:embed="rId3">
            <a:alphaModFix/>
          </a:blip>
          <a:srcRect/>
          <a:stretch/>
        </p:blipFill>
        <p:spPr>
          <a:xfrm>
            <a:off x="5588525" y="542150"/>
            <a:ext cx="5869100" cy="5274750"/>
          </a:xfrm>
          <a:prstGeom prst="rect">
            <a:avLst/>
          </a:prstGeom>
          <a:noFill/>
          <a:ln>
            <a:noFill/>
          </a:ln>
        </p:spPr>
      </p:pic>
      <p:pic>
        <p:nvPicPr>
          <p:cNvPr id="382" name="Google Shape;382;g7ac2782a99_0_362" descr="Ảnh có chứa vẽ&#10;&#10;Mô tả được tạo tự động"/>
          <p:cNvPicPr preferRelativeResize="0"/>
          <p:nvPr/>
        </p:nvPicPr>
        <p:blipFill rotWithShape="1">
          <a:blip r:embed="rId4">
            <a:alphaModFix/>
          </a:blip>
          <a:srcRect/>
          <a:stretch/>
        </p:blipFill>
        <p:spPr>
          <a:xfrm>
            <a:off x="3349220" y="4124651"/>
            <a:ext cx="696861" cy="696861"/>
          </a:xfrm>
          <a:prstGeom prst="rect">
            <a:avLst/>
          </a:prstGeom>
          <a:noFill/>
          <a:ln>
            <a:noFill/>
          </a:ln>
        </p:spPr>
      </p:pic>
      <p:pic>
        <p:nvPicPr>
          <p:cNvPr id="383" name="Google Shape;383;g7ac2782a99_0_362" descr="Ảnh có chứa động vật&#10;&#10;Mô tả được tạo tự động"/>
          <p:cNvPicPr preferRelativeResize="0"/>
          <p:nvPr/>
        </p:nvPicPr>
        <p:blipFill rotWithShape="1">
          <a:blip r:embed="rId5">
            <a:alphaModFix/>
          </a:blip>
          <a:srcRect/>
          <a:stretch/>
        </p:blipFill>
        <p:spPr>
          <a:xfrm>
            <a:off x="2029250" y="4137624"/>
            <a:ext cx="696860" cy="696860"/>
          </a:xfrm>
          <a:prstGeom prst="rect">
            <a:avLst/>
          </a:prstGeom>
          <a:noFill/>
          <a:ln>
            <a:noFill/>
          </a:ln>
        </p:spPr>
      </p:pic>
      <p:pic>
        <p:nvPicPr>
          <p:cNvPr id="384" name="Google Shape;384;g7ac2782a99_0_362" descr="Ảnh có chứa vẽ&#10;&#10;Mô tả được tạo tự động"/>
          <p:cNvPicPr preferRelativeResize="0"/>
          <p:nvPr/>
        </p:nvPicPr>
        <p:blipFill rotWithShape="1">
          <a:blip r:embed="rId6">
            <a:alphaModFix/>
          </a:blip>
          <a:srcRect/>
          <a:stretch/>
        </p:blipFill>
        <p:spPr>
          <a:xfrm>
            <a:off x="842695" y="4129682"/>
            <a:ext cx="696862" cy="696862"/>
          </a:xfrm>
          <a:prstGeom prst="rect">
            <a:avLst/>
          </a:prstGeom>
          <a:noFill/>
          <a:ln>
            <a:noFill/>
          </a:ln>
        </p:spPr>
      </p:pic>
      <p:sp>
        <p:nvSpPr>
          <p:cNvPr id="385" name="Google Shape;385;g7ac2782a99_0_36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g7b528f2273_1_383"/>
          <p:cNvSpPr/>
          <p:nvPr/>
        </p:nvSpPr>
        <p:spPr>
          <a:xfrm>
            <a:off x="477012" y="4800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g7b528f2273_1_383"/>
          <p:cNvSpPr txBox="1"/>
          <p:nvPr/>
        </p:nvSpPr>
        <p:spPr>
          <a:xfrm>
            <a:off x="1014526" y="583185"/>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NÔI DUNG TRÌNH BÀY</a:t>
            </a:r>
            <a:endParaRPr/>
          </a:p>
        </p:txBody>
      </p:sp>
      <p:cxnSp>
        <p:nvCxnSpPr>
          <p:cNvPr id="88" name="Google Shape;88;g7b528f2273_1_383"/>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89" name="Google Shape;89;g7b528f2273_1_383"/>
          <p:cNvSpPr txBox="1">
            <a:spLocks noGrp="1"/>
          </p:cNvSpPr>
          <p:nvPr>
            <p:ph type="ftr" idx="11"/>
          </p:nvPr>
        </p:nvSpPr>
        <p:spPr>
          <a:xfrm>
            <a:off x="8906561" y="63780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90" name="Google Shape;90;g7b528f2273_1_383"/>
          <p:cNvSpPr/>
          <p:nvPr/>
        </p:nvSpPr>
        <p:spPr>
          <a:xfrm rot="10800000" flipH="1">
            <a:off x="755373" y="9963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g7b528f2273_1_383"/>
          <p:cNvSpPr txBox="1"/>
          <p:nvPr/>
        </p:nvSpPr>
        <p:spPr>
          <a:xfrm>
            <a:off x="1460700" y="1667188"/>
            <a:ext cx="3046800" cy="6900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rgbClr val="F1C232"/>
              </a:buClr>
              <a:buSzPts val="3000"/>
              <a:buFont typeface="Calibri"/>
              <a:buAutoNum type="arabicPeriod"/>
            </a:pPr>
            <a:r>
              <a:rPr lang="en-US" sz="3000">
                <a:solidFill>
                  <a:srgbClr val="F1C232"/>
                </a:solidFill>
                <a:latin typeface="Calibri"/>
                <a:ea typeface="Calibri"/>
                <a:cs typeface="Calibri"/>
                <a:sym typeface="Calibri"/>
              </a:rPr>
              <a:t>Giới thiệu:</a:t>
            </a:r>
            <a:endParaRPr sz="3000">
              <a:solidFill>
                <a:srgbClr val="F1C232"/>
              </a:solidFill>
              <a:latin typeface="Calibri"/>
              <a:ea typeface="Calibri"/>
              <a:cs typeface="Calibri"/>
              <a:sym typeface="Calibri"/>
            </a:endParaRPr>
          </a:p>
        </p:txBody>
      </p:sp>
      <p:sp>
        <p:nvSpPr>
          <p:cNvPr id="92" name="Google Shape;92;g7b528f2273_1_383"/>
          <p:cNvSpPr txBox="1"/>
          <p:nvPr/>
        </p:nvSpPr>
        <p:spPr>
          <a:xfrm>
            <a:off x="1398350" y="2559000"/>
            <a:ext cx="39099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1C232"/>
                </a:solidFill>
                <a:latin typeface="Calibri"/>
                <a:ea typeface="Calibri"/>
                <a:cs typeface="Calibri"/>
                <a:sym typeface="Calibri"/>
              </a:rPr>
              <a:t>2. Phân tích thiết kế</a:t>
            </a:r>
            <a:endParaRPr sz="3000">
              <a:solidFill>
                <a:srgbClr val="F1C232"/>
              </a:solidFill>
              <a:latin typeface="Calibri"/>
              <a:ea typeface="Calibri"/>
              <a:cs typeface="Calibri"/>
              <a:sym typeface="Calibri"/>
            </a:endParaRPr>
          </a:p>
        </p:txBody>
      </p:sp>
      <p:sp>
        <p:nvSpPr>
          <p:cNvPr id="93" name="Google Shape;93;g7b528f2273_1_383"/>
          <p:cNvSpPr txBox="1"/>
          <p:nvPr/>
        </p:nvSpPr>
        <p:spPr>
          <a:xfrm>
            <a:off x="1424900" y="3599525"/>
            <a:ext cx="40092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1C232"/>
                </a:solidFill>
                <a:latin typeface="Calibri"/>
                <a:ea typeface="Calibri"/>
                <a:cs typeface="Calibri"/>
                <a:sym typeface="Calibri"/>
              </a:rPr>
              <a:t>3. Khai phá tập dữ liệu</a:t>
            </a:r>
            <a:endParaRPr sz="3000">
              <a:solidFill>
                <a:srgbClr val="F1C232"/>
              </a:solidFill>
              <a:latin typeface="Calibri"/>
              <a:ea typeface="Calibri"/>
              <a:cs typeface="Calibri"/>
              <a:sym typeface="Calibri"/>
            </a:endParaRPr>
          </a:p>
        </p:txBody>
      </p:sp>
      <p:sp>
        <p:nvSpPr>
          <p:cNvPr id="94" name="Google Shape;94;g7b528f2273_1_383"/>
          <p:cNvSpPr txBox="1"/>
          <p:nvPr/>
        </p:nvSpPr>
        <p:spPr>
          <a:xfrm>
            <a:off x="1384500" y="4640050"/>
            <a:ext cx="6612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1C232"/>
                </a:solidFill>
                <a:latin typeface="Calibri"/>
                <a:ea typeface="Calibri"/>
                <a:cs typeface="Calibri"/>
                <a:sym typeface="Calibri"/>
              </a:rPr>
              <a:t>4. Kết Luận đánh giá và demo</a:t>
            </a:r>
            <a:endParaRPr sz="3000">
              <a:solidFill>
                <a:srgbClr val="F1C23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3"/>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3"/>
          <p:cNvSpPr txBox="1"/>
          <p:nvPr/>
        </p:nvSpPr>
        <p:spPr>
          <a:xfrm>
            <a:off x="1014526" y="583185"/>
            <a:ext cx="908363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QUY TRÌNH VÀ CÔNG NGHỆ SỬ DỤNG</a:t>
            </a:r>
            <a:endParaRPr/>
          </a:p>
        </p:txBody>
      </p:sp>
      <p:cxnSp>
        <p:nvCxnSpPr>
          <p:cNvPr id="101" name="Google Shape;101;p3"/>
          <p:cNvCxnSpPr/>
          <p:nvPr/>
        </p:nvCxnSpPr>
        <p:spPr>
          <a:xfrm>
            <a:off x="1014526" y="1167960"/>
            <a:ext cx="3623735" cy="0"/>
          </a:xfrm>
          <a:prstGeom prst="straightConnector1">
            <a:avLst/>
          </a:prstGeom>
          <a:noFill/>
          <a:ln w="9525" cap="flat" cmpd="sng">
            <a:solidFill>
              <a:srgbClr val="525252"/>
            </a:solidFill>
            <a:prstDash val="solid"/>
            <a:miter lim="800000"/>
            <a:headEnd type="none" w="sm" len="sm"/>
            <a:tailEnd type="none" w="sm" len="sm"/>
          </a:ln>
        </p:spPr>
      </p:cxnSp>
      <p:sp>
        <p:nvSpPr>
          <p:cNvPr id="102" name="Google Shape;102;p3"/>
          <p:cNvSpPr txBox="1">
            <a:spLocks noGrp="1"/>
          </p:cNvSpPr>
          <p:nvPr>
            <p:ph type="ftr" idx="11"/>
          </p:nvPr>
        </p:nvSpPr>
        <p:spPr>
          <a:xfrm>
            <a:off x="90047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latin typeface="Times New Roman"/>
                <a:ea typeface="Times New Roman"/>
                <a:cs typeface="Times New Roman"/>
                <a:sym typeface="Times New Roman"/>
              </a:rPr>
              <a:t>DEVC - 5STARS</a:t>
            </a:r>
            <a:endParaRPr/>
          </a:p>
        </p:txBody>
      </p:sp>
      <p:graphicFrame>
        <p:nvGraphicFramePr>
          <p:cNvPr id="103" name="Google Shape;103;p3"/>
          <p:cNvGraphicFramePr/>
          <p:nvPr/>
        </p:nvGraphicFramePr>
        <p:xfrm>
          <a:off x="1014526" y="1444133"/>
          <a:ext cx="10570100" cy="4657950"/>
        </p:xfrm>
        <a:graphic>
          <a:graphicData uri="http://schemas.openxmlformats.org/drawingml/2006/table">
            <a:tbl>
              <a:tblPr firstRow="1" firstCol="1" bandRow="1">
                <a:noFill/>
                <a:tableStyleId>{0A301C21-9961-4BB4-A223-2BB575C9375F}</a:tableStyleId>
              </a:tblPr>
              <a:tblGrid>
                <a:gridCol w="934725">
                  <a:extLst>
                    <a:ext uri="{9D8B030D-6E8A-4147-A177-3AD203B41FA5}">
                      <a16:colId xmlns:a16="http://schemas.microsoft.com/office/drawing/2014/main" val="20000"/>
                    </a:ext>
                  </a:extLst>
                </a:gridCol>
                <a:gridCol w="4029275">
                  <a:extLst>
                    <a:ext uri="{9D8B030D-6E8A-4147-A177-3AD203B41FA5}">
                      <a16:colId xmlns:a16="http://schemas.microsoft.com/office/drawing/2014/main" val="20001"/>
                    </a:ext>
                  </a:extLst>
                </a:gridCol>
                <a:gridCol w="2649625">
                  <a:extLst>
                    <a:ext uri="{9D8B030D-6E8A-4147-A177-3AD203B41FA5}">
                      <a16:colId xmlns:a16="http://schemas.microsoft.com/office/drawing/2014/main" val="20002"/>
                    </a:ext>
                  </a:extLst>
                </a:gridCol>
                <a:gridCol w="2956475">
                  <a:extLst>
                    <a:ext uri="{9D8B030D-6E8A-4147-A177-3AD203B41FA5}">
                      <a16:colId xmlns:a16="http://schemas.microsoft.com/office/drawing/2014/main" val="20003"/>
                    </a:ext>
                  </a:extLst>
                </a:gridCol>
              </a:tblGrid>
              <a:tr h="688575">
                <a:tc>
                  <a:txBody>
                    <a:bodyPr/>
                    <a:lstStyle/>
                    <a:p>
                      <a:pPr marL="0" marR="0" lvl="0" indent="0" algn="ctr" rtl="0">
                        <a:lnSpc>
                          <a:spcPct val="200000"/>
                        </a:lnSpc>
                        <a:spcBef>
                          <a:spcPts val="0"/>
                        </a:spcBef>
                        <a:spcAft>
                          <a:spcPts val="0"/>
                        </a:spcAft>
                        <a:buNone/>
                      </a:pPr>
                      <a:r>
                        <a:rPr lang="en-US" sz="2000" u="none" strike="noStrike" cap="none"/>
                        <a:t>STT</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200000"/>
                        </a:lnSpc>
                        <a:spcBef>
                          <a:spcPts val="0"/>
                        </a:spcBef>
                        <a:spcAft>
                          <a:spcPts val="0"/>
                        </a:spcAft>
                        <a:buNone/>
                      </a:pPr>
                      <a:r>
                        <a:rPr lang="en-US" sz="2000" u="none" strike="noStrike" cap="none"/>
                        <a:t>Các phần</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200000"/>
                        </a:lnSpc>
                        <a:spcBef>
                          <a:spcPts val="0"/>
                        </a:spcBef>
                        <a:spcAft>
                          <a:spcPts val="0"/>
                        </a:spcAft>
                        <a:buNone/>
                      </a:pPr>
                      <a:r>
                        <a:rPr lang="en-US" sz="2000" u="none" strike="noStrike" cap="none"/>
                        <a:t>Công nghệ</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200000"/>
                        </a:lnSpc>
                        <a:spcBef>
                          <a:spcPts val="0"/>
                        </a:spcBef>
                        <a:spcAft>
                          <a:spcPts val="0"/>
                        </a:spcAft>
                        <a:buNone/>
                      </a:pPr>
                      <a:r>
                        <a:rPr lang="en-US" sz="2000"/>
                        <a:t>Tránh nhiệm</a:t>
                      </a:r>
                      <a:endParaRPr sz="2000" u="none" strike="noStrike" cap="none"/>
                    </a:p>
                  </a:txBody>
                  <a:tcPr marL="68575" marR="68575" marT="0" marB="0" anchor="ctr"/>
                </a:tc>
                <a:extLst>
                  <a:ext uri="{0D108BD9-81ED-4DB2-BD59-A6C34878D82A}">
                    <a16:rowId xmlns:a16="http://schemas.microsoft.com/office/drawing/2014/main" val="10000"/>
                  </a:ext>
                </a:extLst>
              </a:tr>
              <a:tr h="793875">
                <a:tc>
                  <a:txBody>
                    <a:bodyPr/>
                    <a:lstStyle/>
                    <a:p>
                      <a:pPr marL="0" marR="0" lvl="0" indent="0" algn="ctr" rtl="0">
                        <a:lnSpc>
                          <a:spcPct val="200000"/>
                        </a:lnSpc>
                        <a:spcBef>
                          <a:spcPts val="0"/>
                        </a:spcBef>
                        <a:spcAft>
                          <a:spcPts val="0"/>
                        </a:spcAft>
                        <a:buNone/>
                      </a:pPr>
                      <a:r>
                        <a:rPr lang="en-US" sz="2000" u="none" strike="noStrike" cap="none"/>
                        <a:t>1</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Quản lý task</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Scrum</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a:t>Khánh</a:t>
                      </a:r>
                      <a:endParaRPr sz="2000" u="none" strike="noStrike" cap="none"/>
                    </a:p>
                  </a:txBody>
                  <a:tcPr marL="68575" marR="68575" marT="0" marB="0" anchor="ctr"/>
                </a:tc>
                <a:extLst>
                  <a:ext uri="{0D108BD9-81ED-4DB2-BD59-A6C34878D82A}">
                    <a16:rowId xmlns:a16="http://schemas.microsoft.com/office/drawing/2014/main" val="10001"/>
                  </a:ext>
                </a:extLst>
              </a:tr>
              <a:tr h="793875">
                <a:tc>
                  <a:txBody>
                    <a:bodyPr/>
                    <a:lstStyle/>
                    <a:p>
                      <a:pPr marL="0" marR="0" lvl="0" indent="0" algn="ctr" rtl="0">
                        <a:lnSpc>
                          <a:spcPct val="200000"/>
                        </a:lnSpc>
                        <a:spcBef>
                          <a:spcPts val="0"/>
                        </a:spcBef>
                        <a:spcAft>
                          <a:spcPts val="0"/>
                        </a:spcAft>
                        <a:buNone/>
                      </a:pPr>
                      <a:r>
                        <a:rPr lang="en-US" sz="2000" u="none" strike="noStrike" cap="none"/>
                        <a:t>2</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Lên ý tưởng phân tích thiết kế</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Figma tạo prototype</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a:t>Cả TEAM</a:t>
                      </a:r>
                      <a:endParaRPr sz="2000" u="none" strike="noStrike" cap="none"/>
                    </a:p>
                  </a:txBody>
                  <a:tcPr marL="68575" marR="68575" marT="0" marB="0" anchor="ctr"/>
                </a:tc>
                <a:extLst>
                  <a:ext uri="{0D108BD9-81ED-4DB2-BD59-A6C34878D82A}">
                    <a16:rowId xmlns:a16="http://schemas.microsoft.com/office/drawing/2014/main" val="10002"/>
                  </a:ext>
                </a:extLst>
              </a:tr>
              <a:tr h="793875">
                <a:tc>
                  <a:txBody>
                    <a:bodyPr/>
                    <a:lstStyle/>
                    <a:p>
                      <a:pPr marL="0" marR="0" lvl="0" indent="0" algn="ctr" rtl="0">
                        <a:lnSpc>
                          <a:spcPct val="200000"/>
                        </a:lnSpc>
                        <a:spcBef>
                          <a:spcPts val="0"/>
                        </a:spcBef>
                        <a:spcAft>
                          <a:spcPts val="0"/>
                        </a:spcAft>
                        <a:buNone/>
                      </a:pPr>
                      <a:r>
                        <a:rPr lang="en-US" sz="2000" u="none" strike="noStrike" cap="none"/>
                        <a:t>3</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Xây dựng Front End</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React Native</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a:t>Thắm, Hưng</a:t>
                      </a:r>
                      <a:endParaRPr sz="2000" u="none" strike="noStrike" cap="none"/>
                    </a:p>
                  </a:txBody>
                  <a:tcPr marL="68575" marR="68575" marT="0" marB="0" anchor="ctr"/>
                </a:tc>
                <a:extLst>
                  <a:ext uri="{0D108BD9-81ED-4DB2-BD59-A6C34878D82A}">
                    <a16:rowId xmlns:a16="http://schemas.microsoft.com/office/drawing/2014/main" val="10003"/>
                  </a:ext>
                </a:extLst>
              </a:tr>
              <a:tr h="793875">
                <a:tc>
                  <a:txBody>
                    <a:bodyPr/>
                    <a:lstStyle/>
                    <a:p>
                      <a:pPr marL="0" marR="0" lvl="0" indent="0" algn="ctr" rtl="0">
                        <a:lnSpc>
                          <a:spcPct val="200000"/>
                        </a:lnSpc>
                        <a:spcBef>
                          <a:spcPts val="0"/>
                        </a:spcBef>
                        <a:spcAft>
                          <a:spcPts val="0"/>
                        </a:spcAft>
                        <a:buNone/>
                      </a:pPr>
                      <a:r>
                        <a:rPr lang="en-US" sz="2000" u="none" strike="noStrike" cap="none"/>
                        <a:t>4</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Xây dựng Back End</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Nodejs</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a:t>Khánh, Thắm</a:t>
                      </a:r>
                      <a:endParaRPr sz="2000" u="none" strike="noStrike" cap="none"/>
                    </a:p>
                  </a:txBody>
                  <a:tcPr marL="68575" marR="68575" marT="0" marB="0" anchor="ctr"/>
                </a:tc>
                <a:extLst>
                  <a:ext uri="{0D108BD9-81ED-4DB2-BD59-A6C34878D82A}">
                    <a16:rowId xmlns:a16="http://schemas.microsoft.com/office/drawing/2014/main" val="10004"/>
                  </a:ext>
                </a:extLst>
              </a:tr>
              <a:tr h="793875">
                <a:tc>
                  <a:txBody>
                    <a:bodyPr/>
                    <a:lstStyle/>
                    <a:p>
                      <a:pPr marL="0" marR="0" lvl="0" indent="0" algn="ctr" rtl="0">
                        <a:lnSpc>
                          <a:spcPct val="200000"/>
                        </a:lnSpc>
                        <a:spcBef>
                          <a:spcPts val="0"/>
                        </a:spcBef>
                        <a:spcAft>
                          <a:spcPts val="0"/>
                        </a:spcAft>
                        <a:buNone/>
                      </a:pPr>
                      <a:r>
                        <a:rPr lang="en-US" sz="2000" u="none" strike="noStrike" cap="none"/>
                        <a:t>5</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Xây dựng Recommendation system</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u="none" strike="noStrike" cap="none"/>
                        <a:t>python</a:t>
                      </a:r>
                      <a:endParaRPr sz="2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2000"/>
                        <a:t>Đăng, Huy</a:t>
                      </a:r>
                      <a:endParaRPr sz="2000" u="none" strike="noStrike" cap="none"/>
                    </a:p>
                  </a:txBody>
                  <a:tcPr marL="68575" marR="6857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g7b528f2273_1_113"/>
          <p:cNvSpPr/>
          <p:nvPr/>
        </p:nvSpPr>
        <p:spPr>
          <a:xfrm>
            <a:off x="477012" y="3276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1800">
              <a:solidFill>
                <a:schemeClr val="lt1"/>
              </a:solidFill>
              <a:latin typeface="Calibri"/>
              <a:ea typeface="Calibri"/>
              <a:cs typeface="Calibri"/>
              <a:sym typeface="Calibri"/>
            </a:endParaRPr>
          </a:p>
        </p:txBody>
      </p:sp>
      <p:sp>
        <p:nvSpPr>
          <p:cNvPr id="109" name="Google Shape;109;g7b528f2273_1_113"/>
          <p:cNvSpPr txBox="1"/>
          <p:nvPr/>
        </p:nvSpPr>
        <p:spPr>
          <a:xfrm>
            <a:off x="1014526" y="430785"/>
            <a:ext cx="9083700" cy="58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3200">
                <a:solidFill>
                  <a:srgbClr val="BF9000"/>
                </a:solidFill>
                <a:latin typeface="Times New Roman"/>
                <a:ea typeface="Times New Roman"/>
                <a:cs typeface="Times New Roman"/>
                <a:sym typeface="Times New Roman"/>
              </a:rPr>
              <a:t>GIỚI THIỆU VẤN ĐỀ</a:t>
            </a:r>
            <a:endParaRPr>
              <a:solidFill>
                <a:schemeClr val="dk1"/>
              </a:solidFill>
            </a:endParaRPr>
          </a:p>
        </p:txBody>
      </p:sp>
      <p:cxnSp>
        <p:nvCxnSpPr>
          <p:cNvPr id="110" name="Google Shape;110;g7b528f2273_1_113"/>
          <p:cNvCxnSpPr/>
          <p:nvPr/>
        </p:nvCxnSpPr>
        <p:spPr>
          <a:xfrm>
            <a:off x="1014526" y="10155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111" name="Google Shape;111;g7b528f2273_1_113"/>
          <p:cNvSpPr txBox="1">
            <a:spLocks noGrp="1"/>
          </p:cNvSpPr>
          <p:nvPr>
            <p:ph type="ftr" idx="11"/>
          </p:nvPr>
        </p:nvSpPr>
        <p:spPr>
          <a:xfrm>
            <a:off x="8912986" y="6385529"/>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112" name="Google Shape;112;g7b528f2273_1_113"/>
          <p:cNvSpPr/>
          <p:nvPr/>
        </p:nvSpPr>
        <p:spPr>
          <a:xfrm rot="10800000" flipH="1">
            <a:off x="755373" y="8439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g7b528f2273_1_113" descr="Ảnh có chứa vẽ&#10;&#10;Mô tả được tạo tự động"/>
          <p:cNvPicPr preferRelativeResize="0"/>
          <p:nvPr/>
        </p:nvPicPr>
        <p:blipFill rotWithShape="1">
          <a:blip r:embed="rId3">
            <a:alphaModFix/>
          </a:blip>
          <a:srcRect/>
          <a:stretch/>
        </p:blipFill>
        <p:spPr>
          <a:xfrm>
            <a:off x="10848620" y="298501"/>
            <a:ext cx="696861" cy="696861"/>
          </a:xfrm>
          <a:prstGeom prst="rect">
            <a:avLst/>
          </a:prstGeom>
          <a:noFill/>
          <a:ln>
            <a:noFill/>
          </a:ln>
        </p:spPr>
      </p:pic>
      <p:graphicFrame>
        <p:nvGraphicFramePr>
          <p:cNvPr id="114" name="Google Shape;114;g7b528f2273_1_113"/>
          <p:cNvGraphicFramePr/>
          <p:nvPr/>
        </p:nvGraphicFramePr>
        <p:xfrm>
          <a:off x="282376" y="1147833"/>
          <a:ext cx="11011250" cy="4986589"/>
        </p:xfrm>
        <a:graphic>
          <a:graphicData uri="http://schemas.openxmlformats.org/drawingml/2006/table">
            <a:tbl>
              <a:tblPr firstRow="1" firstCol="1" bandRow="1">
                <a:noFill/>
                <a:tableStyleId>{0A301C21-9961-4BB4-A223-2BB575C9375F}</a:tableStyleId>
              </a:tblPr>
              <a:tblGrid>
                <a:gridCol w="473000">
                  <a:extLst>
                    <a:ext uri="{9D8B030D-6E8A-4147-A177-3AD203B41FA5}">
                      <a16:colId xmlns:a16="http://schemas.microsoft.com/office/drawing/2014/main" val="20000"/>
                    </a:ext>
                  </a:extLst>
                </a:gridCol>
                <a:gridCol w="2274800">
                  <a:extLst>
                    <a:ext uri="{9D8B030D-6E8A-4147-A177-3AD203B41FA5}">
                      <a16:colId xmlns:a16="http://schemas.microsoft.com/office/drawing/2014/main" val="20001"/>
                    </a:ext>
                  </a:extLst>
                </a:gridCol>
                <a:gridCol w="4453975">
                  <a:extLst>
                    <a:ext uri="{9D8B030D-6E8A-4147-A177-3AD203B41FA5}">
                      <a16:colId xmlns:a16="http://schemas.microsoft.com/office/drawing/2014/main" val="20002"/>
                    </a:ext>
                  </a:extLst>
                </a:gridCol>
                <a:gridCol w="3809475">
                  <a:extLst>
                    <a:ext uri="{9D8B030D-6E8A-4147-A177-3AD203B41FA5}">
                      <a16:colId xmlns:a16="http://schemas.microsoft.com/office/drawing/2014/main" val="20003"/>
                    </a:ext>
                  </a:extLst>
                </a:gridCol>
              </a:tblGrid>
              <a:tr h="670525">
                <a:tc>
                  <a:txBody>
                    <a:bodyPr/>
                    <a:lstStyle/>
                    <a:p>
                      <a:pPr marL="0" marR="0" lvl="0" indent="0" algn="l" rtl="0">
                        <a:lnSpc>
                          <a:spcPct val="200000"/>
                        </a:lnSpc>
                        <a:spcBef>
                          <a:spcPts val="0"/>
                        </a:spcBef>
                        <a:spcAft>
                          <a:spcPts val="0"/>
                        </a:spcAft>
                        <a:buNone/>
                      </a:pPr>
                      <a:r>
                        <a:rPr lang="en-US" sz="1800"/>
                        <a:t>STT</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200000"/>
                        </a:lnSpc>
                        <a:spcBef>
                          <a:spcPts val="0"/>
                        </a:spcBef>
                        <a:spcAft>
                          <a:spcPts val="0"/>
                        </a:spcAft>
                        <a:buNone/>
                      </a:pPr>
                      <a:r>
                        <a:rPr lang="en-US" sz="1800"/>
                        <a:t>Thao tác</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200000"/>
                        </a:lnSpc>
                        <a:spcBef>
                          <a:spcPts val="0"/>
                        </a:spcBef>
                        <a:spcAft>
                          <a:spcPts val="0"/>
                        </a:spcAft>
                        <a:buNone/>
                      </a:pPr>
                      <a:r>
                        <a:rPr lang="en-US" sz="1800"/>
                        <a:t>Vấn đề</a:t>
                      </a:r>
                      <a:endParaRPr sz="1800"/>
                    </a:p>
                  </a:txBody>
                  <a:tcPr marL="68575" marR="68575" marT="0" marB="0" anchor="ctr"/>
                </a:tc>
                <a:tc>
                  <a:txBody>
                    <a:bodyPr/>
                    <a:lstStyle/>
                    <a:p>
                      <a:pPr marL="0" marR="0" lvl="0" indent="0" algn="ctr" rtl="0">
                        <a:lnSpc>
                          <a:spcPct val="200000"/>
                        </a:lnSpc>
                        <a:spcBef>
                          <a:spcPts val="0"/>
                        </a:spcBef>
                        <a:spcAft>
                          <a:spcPts val="0"/>
                        </a:spcAft>
                        <a:buNone/>
                      </a:pPr>
                      <a:r>
                        <a:rPr lang="en-US" sz="1800"/>
                        <a:t>Tính năng giải quyết</a:t>
                      </a:r>
                      <a:endParaRPr sz="1800"/>
                    </a:p>
                  </a:txBody>
                  <a:tcPr marL="68575" marR="68575" marT="0" marB="0" anchor="ctr"/>
                </a:tc>
                <a:extLst>
                  <a:ext uri="{0D108BD9-81ED-4DB2-BD59-A6C34878D82A}">
                    <a16:rowId xmlns:a16="http://schemas.microsoft.com/office/drawing/2014/main" val="10000"/>
                  </a:ext>
                </a:extLst>
              </a:tr>
              <a:tr h="856500">
                <a:tc>
                  <a:txBody>
                    <a:bodyPr/>
                    <a:lstStyle/>
                    <a:p>
                      <a:pPr marL="0" marR="0" lvl="0" indent="0" algn="ctr" rtl="0">
                        <a:lnSpc>
                          <a:spcPct val="200000"/>
                        </a:lnSpc>
                        <a:spcBef>
                          <a:spcPts val="0"/>
                        </a:spcBef>
                        <a:spcAft>
                          <a:spcPts val="0"/>
                        </a:spcAft>
                        <a:buNone/>
                      </a:pPr>
                      <a:r>
                        <a:rPr lang="en-US" sz="1800" u="none" strike="noStrike" cap="none"/>
                        <a:t>1</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Clr>
                          <a:srgbClr val="000000"/>
                        </a:buClr>
                        <a:buFont typeface="Arial"/>
                        <a:buNone/>
                      </a:pPr>
                      <a:r>
                        <a:rPr lang="en-US" sz="1800">
                          <a:latin typeface="Times New Roman"/>
                          <a:ea typeface="Times New Roman"/>
                          <a:cs typeface="Times New Roman"/>
                          <a:sym typeface="Times New Roman"/>
                        </a:rPr>
                        <a:t>Vào trang HOME</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1800">
                          <a:latin typeface="Times New Roman"/>
                          <a:ea typeface="Times New Roman"/>
                          <a:cs typeface="Times New Roman"/>
                          <a:sym typeface="Times New Roman"/>
                        </a:rPr>
                        <a:t>Chưa có sản phẩm gợi ý trên trang HOME</a:t>
                      </a:r>
                      <a:endParaRPr sz="1800">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200000"/>
                        </a:lnSpc>
                        <a:spcBef>
                          <a:spcPts val="0"/>
                        </a:spcBef>
                        <a:spcAft>
                          <a:spcPts val="0"/>
                        </a:spcAft>
                        <a:buNone/>
                      </a:pPr>
                      <a:r>
                        <a:rPr lang="en-US" sz="1800">
                          <a:latin typeface="Times New Roman"/>
                          <a:ea typeface="Times New Roman"/>
                          <a:cs typeface="Times New Roman"/>
                          <a:sym typeface="Times New Roman"/>
                        </a:rPr>
                        <a:t>Sản phẩm mẩu theo danh mục, Đề xuất sản phẩm</a:t>
                      </a:r>
                      <a:endParaRPr sz="18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1"/>
                  </a:ext>
                </a:extLst>
              </a:tr>
              <a:tr h="856500">
                <a:tc>
                  <a:txBody>
                    <a:bodyPr/>
                    <a:lstStyle/>
                    <a:p>
                      <a:pPr marL="0" marR="0" lvl="0" indent="0" algn="ctr" rtl="0">
                        <a:lnSpc>
                          <a:spcPct val="200000"/>
                        </a:lnSpc>
                        <a:spcBef>
                          <a:spcPts val="0"/>
                        </a:spcBef>
                        <a:spcAft>
                          <a:spcPts val="0"/>
                        </a:spcAft>
                        <a:buNone/>
                      </a:pPr>
                      <a:r>
                        <a:rPr lang="en-US" sz="1800" u="none" strike="noStrike" cap="none"/>
                        <a:t>2</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Chọn lọc và tìm kiếm</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Không biết được sản phẩm đang bán gần mình</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Danh sách mặt hàng gần tôi</a:t>
                      </a:r>
                      <a:endParaRPr sz="18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2"/>
                  </a:ext>
                </a:extLst>
              </a:tr>
              <a:tr h="856500">
                <a:tc>
                  <a:txBody>
                    <a:bodyPr/>
                    <a:lstStyle/>
                    <a:p>
                      <a:pPr marL="0" marR="0" lvl="0" indent="0" algn="ctr" rtl="0">
                        <a:lnSpc>
                          <a:spcPct val="200000"/>
                        </a:lnSpc>
                        <a:spcBef>
                          <a:spcPts val="0"/>
                        </a:spcBef>
                        <a:spcAft>
                          <a:spcPts val="0"/>
                        </a:spcAft>
                        <a:buNone/>
                      </a:pPr>
                      <a:r>
                        <a:rPr lang="en-US" sz="1800" u="none" strike="noStrike" cap="none"/>
                        <a:t>3</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Chọn sản phẩm, xem chi tiết</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Không có sản phẩm mua kèm,  sản phẩm khác của người bán. Ít tiêu chí để chọn sản phẩm.</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Đề xuất sản phẩm mua kèm, Danh sách sản phẩm khác của người bán. Thêm tiêu chí còn mới % và khoàng cách</a:t>
                      </a:r>
                      <a:endParaRPr sz="18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3"/>
                  </a:ext>
                </a:extLst>
              </a:tr>
              <a:tr h="856500">
                <a:tc>
                  <a:txBody>
                    <a:bodyPr/>
                    <a:lstStyle/>
                    <a:p>
                      <a:pPr marL="0" marR="0" lvl="0" indent="0" algn="ctr" rtl="0">
                        <a:lnSpc>
                          <a:spcPct val="200000"/>
                        </a:lnSpc>
                        <a:spcBef>
                          <a:spcPts val="0"/>
                        </a:spcBef>
                        <a:spcAft>
                          <a:spcPts val="0"/>
                        </a:spcAft>
                        <a:buNone/>
                      </a:pPr>
                      <a:r>
                        <a:rPr lang="en-US" sz="1800" u="none" strike="noStrike" cap="none"/>
                        <a:t>4</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Liên hệ người bán</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Khá tốt. Người dùng chưa tìm thấy mặt hàng, chưa cho phép đặt thông báo</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Cho phép đặt thông báo khi có mặt hàng phù hợp.</a:t>
                      </a:r>
                      <a:endParaRPr sz="18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4"/>
                  </a:ext>
                </a:extLst>
              </a:tr>
              <a:tr h="732850">
                <a:tc>
                  <a:txBody>
                    <a:bodyPr/>
                    <a:lstStyle/>
                    <a:p>
                      <a:pPr marL="0" marR="0" lvl="0" indent="0" algn="ctr" rtl="0">
                        <a:lnSpc>
                          <a:spcPct val="200000"/>
                        </a:lnSpc>
                        <a:spcBef>
                          <a:spcPts val="0"/>
                        </a:spcBef>
                        <a:spcAft>
                          <a:spcPts val="0"/>
                        </a:spcAft>
                        <a:buNone/>
                      </a:pPr>
                      <a:r>
                        <a:rPr lang="en-US" sz="1800" u="none" strike="noStrike" cap="none"/>
                        <a:t>5</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Hẹn gặp và mua hàng</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Chưa có địa điểm muốn bán, chưa cho dùng thử sản phẩm, mua hàng online và giao hàng</a:t>
                      </a:r>
                      <a:endParaRPr sz="1800">
                        <a:latin typeface="Times New Roman"/>
                        <a:ea typeface="Times New Roman"/>
                        <a:cs typeface="Times New Roman"/>
                        <a:sym typeface="Times New Roman"/>
                      </a:endParaRPr>
                    </a:p>
                  </a:txBody>
                  <a:tcPr marL="68575" marR="68575" marT="0" marB="0" anchor="ctr"/>
                </a:tc>
                <a:tc>
                  <a:txBody>
                    <a:bodyPr/>
                    <a:lstStyle/>
                    <a:p>
                      <a:pPr marL="0" lvl="0" indent="0" algn="l" rtl="0">
                        <a:spcBef>
                          <a:spcPts val="0"/>
                        </a:spcBef>
                        <a:spcAft>
                          <a:spcPts val="0"/>
                        </a:spcAft>
                        <a:buNone/>
                      </a:pPr>
                      <a:endParaRPr sz="180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g7ac2782a99_0_304"/>
          <p:cNvSpPr/>
          <p:nvPr/>
        </p:nvSpPr>
        <p:spPr>
          <a:xfrm>
            <a:off x="477012" y="4800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g7ac2782a99_0_304"/>
          <p:cNvSpPr txBox="1"/>
          <p:nvPr/>
        </p:nvSpPr>
        <p:spPr>
          <a:xfrm>
            <a:off x="1014526" y="583185"/>
            <a:ext cx="9083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GIỚI THIỆU</a:t>
            </a:r>
            <a:endParaRPr/>
          </a:p>
        </p:txBody>
      </p:sp>
      <p:cxnSp>
        <p:nvCxnSpPr>
          <p:cNvPr id="121" name="Google Shape;121;g7ac2782a99_0_304"/>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122" name="Google Shape;122;g7ac2782a99_0_304"/>
          <p:cNvSpPr txBox="1">
            <a:spLocks noGrp="1"/>
          </p:cNvSpPr>
          <p:nvPr>
            <p:ph type="ftr" idx="11"/>
          </p:nvPr>
        </p:nvSpPr>
        <p:spPr>
          <a:xfrm>
            <a:off x="9022225" y="6411400"/>
            <a:ext cx="4114800" cy="439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123" name="Google Shape;123;g7ac2782a99_0_304"/>
          <p:cNvSpPr/>
          <p:nvPr/>
        </p:nvSpPr>
        <p:spPr>
          <a:xfrm rot="10800000" flipH="1">
            <a:off x="755373" y="996360"/>
            <a:ext cx="9534900" cy="171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g7ac2782a99_0_304"/>
          <p:cNvSpPr txBox="1"/>
          <p:nvPr/>
        </p:nvSpPr>
        <p:spPr>
          <a:xfrm>
            <a:off x="987300" y="1664125"/>
            <a:ext cx="73464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Phát triển một ứng dụng để giải quyết vấn đề của Chợ Tốt: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Xây dựng tính năng recommendation cho người mua.</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Dẫn người mua đến cái người ta mong muốn nhanh nhất có thể.</a:t>
            </a:r>
            <a:endParaRPr sz="1800">
              <a:latin typeface="Calibri"/>
              <a:ea typeface="Calibri"/>
              <a:cs typeface="Calibri"/>
              <a:sym typeface="Calibri"/>
            </a:endParaRPr>
          </a:p>
        </p:txBody>
      </p:sp>
      <p:sp>
        <p:nvSpPr>
          <p:cNvPr id="125" name="Google Shape;125;g7ac2782a99_0_304"/>
          <p:cNvSpPr txBox="1"/>
          <p:nvPr/>
        </p:nvSpPr>
        <p:spPr>
          <a:xfrm>
            <a:off x="987300" y="1168025"/>
            <a:ext cx="30468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1C232"/>
                </a:solidFill>
                <a:latin typeface="Calibri"/>
                <a:ea typeface="Calibri"/>
                <a:cs typeface="Calibri"/>
                <a:sym typeface="Calibri"/>
              </a:rPr>
              <a:t>Mục tiêu:</a:t>
            </a:r>
            <a:endParaRPr sz="3000">
              <a:solidFill>
                <a:srgbClr val="F1C232"/>
              </a:solidFill>
              <a:latin typeface="Calibri"/>
              <a:ea typeface="Calibri"/>
              <a:cs typeface="Calibri"/>
              <a:sym typeface="Calibri"/>
            </a:endParaRPr>
          </a:p>
        </p:txBody>
      </p:sp>
      <p:sp>
        <p:nvSpPr>
          <p:cNvPr id="126" name="Google Shape;126;g7ac2782a99_0_304"/>
          <p:cNvSpPr txBox="1"/>
          <p:nvPr/>
        </p:nvSpPr>
        <p:spPr>
          <a:xfrm>
            <a:off x="1014525" y="2691200"/>
            <a:ext cx="30468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1C232"/>
                </a:solidFill>
                <a:latin typeface="Calibri"/>
                <a:ea typeface="Calibri"/>
                <a:cs typeface="Calibri"/>
                <a:sym typeface="Calibri"/>
              </a:rPr>
              <a:t>Phạm vi dự án</a:t>
            </a:r>
            <a:endParaRPr sz="3000">
              <a:solidFill>
                <a:srgbClr val="F1C232"/>
              </a:solidFill>
              <a:latin typeface="Calibri"/>
              <a:ea typeface="Calibri"/>
              <a:cs typeface="Calibri"/>
              <a:sym typeface="Calibri"/>
            </a:endParaRPr>
          </a:p>
        </p:txBody>
      </p:sp>
      <p:sp>
        <p:nvSpPr>
          <p:cNvPr id="127" name="Google Shape;127;g7ac2782a99_0_304"/>
          <p:cNvSpPr txBox="1"/>
          <p:nvPr/>
        </p:nvSpPr>
        <p:spPr>
          <a:xfrm>
            <a:off x="987300" y="3217850"/>
            <a:ext cx="10021500" cy="9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Nhóm thực hiện dự án này với mong muốn tạo một công cụ đề xuất tự động các sản phẩm đến với người tiêu dùng. Hệ thống giúp người tiêu dùng tiếp cận được các sản phẩm mà họ muốn và người bán sẽ bán được nhanh sản phẩm của họ.</a:t>
            </a:r>
            <a:endParaRPr sz="1800">
              <a:latin typeface="Calibri"/>
              <a:ea typeface="Calibri"/>
              <a:cs typeface="Calibri"/>
              <a:sym typeface="Calibri"/>
            </a:endParaRPr>
          </a:p>
        </p:txBody>
      </p:sp>
      <p:sp>
        <p:nvSpPr>
          <p:cNvPr id="128" name="Google Shape;128;g7ac2782a99_0_304"/>
          <p:cNvSpPr txBox="1"/>
          <p:nvPr/>
        </p:nvSpPr>
        <p:spPr>
          <a:xfrm>
            <a:off x="1014525" y="4214375"/>
            <a:ext cx="3327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1C232"/>
                </a:solidFill>
                <a:latin typeface="Calibri"/>
                <a:ea typeface="Calibri"/>
                <a:cs typeface="Calibri"/>
                <a:sym typeface="Calibri"/>
              </a:rPr>
              <a:t>Tiêu chí thành công</a:t>
            </a:r>
            <a:endParaRPr sz="3000">
              <a:solidFill>
                <a:srgbClr val="F1C232"/>
              </a:solidFill>
              <a:latin typeface="Calibri"/>
              <a:ea typeface="Calibri"/>
              <a:cs typeface="Calibri"/>
              <a:sym typeface="Calibri"/>
            </a:endParaRPr>
          </a:p>
        </p:txBody>
      </p:sp>
      <p:sp>
        <p:nvSpPr>
          <p:cNvPr id="129" name="Google Shape;129;g7ac2782a99_0_304"/>
          <p:cNvSpPr txBox="1"/>
          <p:nvPr/>
        </p:nvSpPr>
        <p:spPr>
          <a:xfrm>
            <a:off x="987300" y="4852725"/>
            <a:ext cx="9607500" cy="923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Tất cả các thành viên không ai bỏ cuộc</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Hoàn thành được ít nhất 80% các tính năng đề ra và bàn giao sản phẩm đúng hạn</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g7ac2782a99_13_0"/>
          <p:cNvSpPr/>
          <p:nvPr/>
        </p:nvSpPr>
        <p:spPr>
          <a:xfrm>
            <a:off x="477012" y="4800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g7ac2782a99_13_0"/>
          <p:cNvSpPr txBox="1"/>
          <p:nvPr/>
        </p:nvSpPr>
        <p:spPr>
          <a:xfrm>
            <a:off x="1014525" y="583175"/>
            <a:ext cx="62565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SƠ ĐỒ PHÂN CẤP CHỨC NĂNG</a:t>
            </a:r>
            <a:endParaRPr/>
          </a:p>
        </p:txBody>
      </p:sp>
      <p:cxnSp>
        <p:nvCxnSpPr>
          <p:cNvPr id="136" name="Google Shape;136;g7ac2782a99_13_0"/>
          <p:cNvCxnSpPr/>
          <p:nvPr/>
        </p:nvCxnSpPr>
        <p:spPr>
          <a:xfrm>
            <a:off x="1014526" y="1167960"/>
            <a:ext cx="3623700" cy="0"/>
          </a:xfrm>
          <a:prstGeom prst="straightConnector1">
            <a:avLst/>
          </a:prstGeom>
          <a:noFill/>
          <a:ln w="9525" cap="flat" cmpd="sng">
            <a:solidFill>
              <a:srgbClr val="525252"/>
            </a:solidFill>
            <a:prstDash val="solid"/>
            <a:miter lim="800000"/>
            <a:headEnd type="none" w="sm" len="sm"/>
            <a:tailEnd type="none" w="sm" len="sm"/>
          </a:ln>
        </p:spPr>
      </p:cxnSp>
      <p:sp>
        <p:nvSpPr>
          <p:cNvPr id="137" name="Google Shape;137;g7ac2782a99_13_0"/>
          <p:cNvSpPr txBox="1">
            <a:spLocks noGrp="1"/>
          </p:cNvSpPr>
          <p:nvPr>
            <p:ph type="ftr" idx="11"/>
          </p:nvPr>
        </p:nvSpPr>
        <p:spPr>
          <a:xfrm>
            <a:off x="90809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138" name="Google Shape;138;g7ac2782a99_13_0"/>
          <p:cNvSpPr/>
          <p:nvPr/>
        </p:nvSpPr>
        <p:spPr>
          <a:xfrm rot="10800000" flipH="1">
            <a:off x="755375" y="1107050"/>
            <a:ext cx="11655000" cy="60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g7ac2782a99_13_0"/>
          <p:cNvPicPr preferRelativeResize="0"/>
          <p:nvPr/>
        </p:nvPicPr>
        <p:blipFill>
          <a:blip r:embed="rId3">
            <a:alphaModFix/>
          </a:blip>
          <a:stretch>
            <a:fillRect/>
          </a:stretch>
        </p:blipFill>
        <p:spPr>
          <a:xfrm>
            <a:off x="1014525" y="1255925"/>
            <a:ext cx="9298708" cy="505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4"/>
          <p:cNvSpPr/>
          <p:nvPr/>
        </p:nvSpPr>
        <p:spPr>
          <a:xfrm>
            <a:off x="477012" y="397410"/>
            <a:ext cx="11238000" cy="589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4"/>
          <p:cNvSpPr txBox="1"/>
          <p:nvPr/>
        </p:nvSpPr>
        <p:spPr>
          <a:xfrm>
            <a:off x="1014526" y="583185"/>
            <a:ext cx="908363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F9000"/>
                </a:solidFill>
                <a:latin typeface="Times New Roman"/>
                <a:ea typeface="Times New Roman"/>
                <a:cs typeface="Times New Roman"/>
                <a:sym typeface="Times New Roman"/>
              </a:rPr>
              <a:t>MÔ HÌNH THỰC HIỆN</a:t>
            </a:r>
            <a:endParaRPr/>
          </a:p>
        </p:txBody>
      </p:sp>
      <p:cxnSp>
        <p:nvCxnSpPr>
          <p:cNvPr id="146" name="Google Shape;146;p4"/>
          <p:cNvCxnSpPr/>
          <p:nvPr/>
        </p:nvCxnSpPr>
        <p:spPr>
          <a:xfrm>
            <a:off x="1014526" y="1167960"/>
            <a:ext cx="3623735" cy="0"/>
          </a:xfrm>
          <a:prstGeom prst="straightConnector1">
            <a:avLst/>
          </a:prstGeom>
          <a:noFill/>
          <a:ln w="9525" cap="flat" cmpd="sng">
            <a:solidFill>
              <a:srgbClr val="525252"/>
            </a:solidFill>
            <a:prstDash val="solid"/>
            <a:miter lim="800000"/>
            <a:headEnd type="none" w="sm" len="sm"/>
            <a:tailEnd type="none" w="sm" len="sm"/>
          </a:ln>
        </p:spPr>
      </p:cxnSp>
      <p:sp>
        <p:nvSpPr>
          <p:cNvPr id="147" name="Google Shape;147;p4"/>
          <p:cNvSpPr txBox="1">
            <a:spLocks noGrp="1"/>
          </p:cNvSpPr>
          <p:nvPr>
            <p:ph type="ftr" idx="11"/>
          </p:nvPr>
        </p:nvSpPr>
        <p:spPr>
          <a:xfrm>
            <a:off x="91571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148" name="Google Shape;148;p4"/>
          <p:cNvSpPr/>
          <p:nvPr/>
        </p:nvSpPr>
        <p:spPr>
          <a:xfrm rot="10800000" flipH="1">
            <a:off x="755373" y="996392"/>
            <a:ext cx="9535039" cy="17156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9" name="Google Shape;149;p4"/>
          <p:cNvPicPr preferRelativeResize="0"/>
          <p:nvPr/>
        </p:nvPicPr>
        <p:blipFill>
          <a:blip r:embed="rId3">
            <a:alphaModFix/>
          </a:blip>
          <a:stretch>
            <a:fillRect/>
          </a:stretch>
        </p:blipFill>
        <p:spPr>
          <a:xfrm>
            <a:off x="1866722" y="1272050"/>
            <a:ext cx="7312330" cy="495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5"/>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5"/>
          <p:cNvSpPr txBox="1"/>
          <p:nvPr/>
        </p:nvSpPr>
        <p:spPr>
          <a:xfrm>
            <a:off x="1014526" y="583185"/>
            <a:ext cx="908363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F9000"/>
                </a:solidFill>
                <a:latin typeface="Calibri"/>
                <a:ea typeface="Calibri"/>
                <a:cs typeface="Calibri"/>
                <a:sym typeface="Calibri"/>
              </a:rPr>
              <a:t>PHÂN TÍCH THIẾT KẾ</a:t>
            </a:r>
            <a:endParaRPr/>
          </a:p>
        </p:txBody>
      </p:sp>
      <p:cxnSp>
        <p:nvCxnSpPr>
          <p:cNvPr id="156" name="Google Shape;156;p5"/>
          <p:cNvCxnSpPr/>
          <p:nvPr/>
        </p:nvCxnSpPr>
        <p:spPr>
          <a:xfrm>
            <a:off x="1014526" y="1167960"/>
            <a:ext cx="3623735" cy="0"/>
          </a:xfrm>
          <a:prstGeom prst="straightConnector1">
            <a:avLst/>
          </a:prstGeom>
          <a:noFill/>
          <a:ln w="9525" cap="flat" cmpd="sng">
            <a:solidFill>
              <a:srgbClr val="525252"/>
            </a:solidFill>
            <a:prstDash val="solid"/>
            <a:miter lim="800000"/>
            <a:headEnd type="none" w="sm" len="sm"/>
            <a:tailEnd type="none" w="sm" len="sm"/>
          </a:ln>
        </p:spPr>
      </p:cxnSp>
      <p:sp>
        <p:nvSpPr>
          <p:cNvPr id="157" name="Google Shape;157;p5"/>
          <p:cNvSpPr txBox="1">
            <a:spLocks noGrp="1"/>
          </p:cNvSpPr>
          <p:nvPr>
            <p:ph type="ftr" idx="11"/>
          </p:nvPr>
        </p:nvSpPr>
        <p:spPr>
          <a:xfrm>
            <a:off x="9080986" y="6376104"/>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BF9000"/>
                </a:solidFill>
              </a:rPr>
              <a:t>DEVC - 5STARS</a:t>
            </a:r>
            <a:endParaRPr/>
          </a:p>
        </p:txBody>
      </p:sp>
      <p:sp>
        <p:nvSpPr>
          <p:cNvPr id="158" name="Google Shape;158;p5"/>
          <p:cNvSpPr/>
          <p:nvPr/>
        </p:nvSpPr>
        <p:spPr>
          <a:xfrm rot="10800000" flipH="1">
            <a:off x="755373" y="996392"/>
            <a:ext cx="9535039" cy="17156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59" name="Google Shape;159;p5"/>
          <p:cNvGrpSpPr/>
          <p:nvPr/>
        </p:nvGrpSpPr>
        <p:grpSpPr>
          <a:xfrm>
            <a:off x="7381233" y="1716671"/>
            <a:ext cx="3287026" cy="3834865"/>
            <a:chOff x="1285233" y="1124"/>
            <a:chExt cx="3287026" cy="3834865"/>
          </a:xfrm>
        </p:grpSpPr>
        <p:sp>
          <p:nvSpPr>
            <p:cNvPr id="160" name="Google Shape;160;p5"/>
            <p:cNvSpPr/>
            <p:nvPr/>
          </p:nvSpPr>
          <p:spPr>
            <a:xfrm>
              <a:off x="1285233" y="1576158"/>
              <a:ext cx="1369594" cy="684797"/>
            </a:xfrm>
            <a:prstGeom prst="roundRect">
              <a:avLst>
                <a:gd name="adj" fmla="val 10000"/>
              </a:avLst>
            </a:prstGeom>
            <a:solidFill>
              <a:srgbClr val="BF9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txBox="1"/>
            <p:nvPr/>
          </p:nvSpPr>
          <p:spPr>
            <a:xfrm>
              <a:off x="1305290" y="1596215"/>
              <a:ext cx="1329480" cy="644683"/>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App</a:t>
              </a:r>
              <a:endParaRPr sz="2200">
                <a:solidFill>
                  <a:schemeClr val="lt1"/>
                </a:solidFill>
                <a:latin typeface="Calibri"/>
                <a:ea typeface="Calibri"/>
                <a:cs typeface="Calibri"/>
                <a:sym typeface="Calibri"/>
              </a:endParaRPr>
            </a:p>
          </p:txBody>
        </p:sp>
        <p:sp>
          <p:nvSpPr>
            <p:cNvPr id="162" name="Google Shape;162;p5"/>
            <p:cNvSpPr/>
            <p:nvPr/>
          </p:nvSpPr>
          <p:spPr>
            <a:xfrm rot="-4249260">
              <a:off x="2094951" y="1114977"/>
              <a:ext cx="1667590" cy="32124"/>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txBox="1"/>
            <p:nvPr/>
          </p:nvSpPr>
          <p:spPr>
            <a:xfrm rot="-4249260">
              <a:off x="2887057" y="1089350"/>
              <a:ext cx="83379" cy="8337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4" name="Google Shape;164;p5"/>
            <p:cNvSpPr/>
            <p:nvPr/>
          </p:nvSpPr>
          <p:spPr>
            <a:xfrm>
              <a:off x="3202665" y="1124"/>
              <a:ext cx="1369594" cy="684797"/>
            </a:xfrm>
            <a:prstGeom prst="roundRect">
              <a:avLst>
                <a:gd name="adj" fmla="val 10000"/>
              </a:avLst>
            </a:prstGeom>
            <a:solidFill>
              <a:srgbClr val="54813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p:nvPr/>
          </p:nvSpPr>
          <p:spPr>
            <a:xfrm>
              <a:off x="3222722" y="21181"/>
              <a:ext cx="1329480" cy="644683"/>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Đi chợ</a:t>
              </a:r>
              <a:endParaRPr sz="2200">
                <a:solidFill>
                  <a:schemeClr val="lt1"/>
                </a:solidFill>
                <a:latin typeface="Calibri"/>
                <a:ea typeface="Calibri"/>
                <a:cs typeface="Calibri"/>
                <a:sym typeface="Calibri"/>
              </a:endParaRPr>
            </a:p>
          </p:txBody>
        </p:sp>
        <p:sp>
          <p:nvSpPr>
            <p:cNvPr id="166" name="Google Shape;166;p5"/>
            <p:cNvSpPr/>
            <p:nvPr/>
          </p:nvSpPr>
          <p:spPr>
            <a:xfrm rot="-3310531">
              <a:off x="2449083" y="1508736"/>
              <a:ext cx="959327" cy="32124"/>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rot="-3310531">
              <a:off x="2904763" y="1500815"/>
              <a:ext cx="47966" cy="4796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8" name="Google Shape;168;p5"/>
            <p:cNvSpPr/>
            <p:nvPr/>
          </p:nvSpPr>
          <p:spPr>
            <a:xfrm>
              <a:off x="3202665" y="788641"/>
              <a:ext cx="1369594" cy="684797"/>
            </a:xfrm>
            <a:prstGeom prst="roundRect">
              <a:avLst>
                <a:gd name="adj" fmla="val 10000"/>
              </a:avLst>
            </a:prstGeom>
            <a:solidFill>
              <a:srgbClr val="54813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p:nvPr/>
          </p:nvSpPr>
          <p:spPr>
            <a:xfrm>
              <a:off x="3222722" y="808698"/>
              <a:ext cx="1329480" cy="644683"/>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Danh mục</a:t>
              </a:r>
              <a:endParaRPr sz="2200">
                <a:solidFill>
                  <a:schemeClr val="lt1"/>
                </a:solidFill>
                <a:latin typeface="Calibri"/>
                <a:ea typeface="Calibri"/>
                <a:cs typeface="Calibri"/>
                <a:sym typeface="Calibri"/>
              </a:endParaRPr>
            </a:p>
          </p:txBody>
        </p:sp>
        <p:sp>
          <p:nvSpPr>
            <p:cNvPr id="170" name="Google Shape;170;p5"/>
            <p:cNvSpPr/>
            <p:nvPr/>
          </p:nvSpPr>
          <p:spPr>
            <a:xfrm>
              <a:off x="2654828" y="1902494"/>
              <a:ext cx="547837" cy="32124"/>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txBox="1"/>
            <p:nvPr/>
          </p:nvSpPr>
          <p:spPr>
            <a:xfrm>
              <a:off x="2915051" y="1904861"/>
              <a:ext cx="27391" cy="2739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72" name="Google Shape;172;p5"/>
            <p:cNvSpPr/>
            <p:nvPr/>
          </p:nvSpPr>
          <p:spPr>
            <a:xfrm>
              <a:off x="3202665" y="1576158"/>
              <a:ext cx="1369594" cy="684797"/>
            </a:xfrm>
            <a:prstGeom prst="roundRect">
              <a:avLst>
                <a:gd name="adj" fmla="val 10000"/>
              </a:avLst>
            </a:prstGeom>
            <a:solidFill>
              <a:srgbClr val="54813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3222722" y="1596215"/>
              <a:ext cx="1329480" cy="644683"/>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Thông báo</a:t>
              </a:r>
              <a:endParaRPr sz="2200">
                <a:solidFill>
                  <a:schemeClr val="lt1"/>
                </a:solidFill>
                <a:latin typeface="Calibri"/>
                <a:ea typeface="Calibri"/>
                <a:cs typeface="Calibri"/>
                <a:sym typeface="Calibri"/>
              </a:endParaRPr>
            </a:p>
          </p:txBody>
        </p:sp>
        <p:sp>
          <p:nvSpPr>
            <p:cNvPr id="174" name="Google Shape;174;p5"/>
            <p:cNvSpPr/>
            <p:nvPr/>
          </p:nvSpPr>
          <p:spPr>
            <a:xfrm rot="3310531">
              <a:off x="2449083" y="2296253"/>
              <a:ext cx="959327" cy="32124"/>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rot="3310531">
              <a:off x="2904763" y="2288332"/>
              <a:ext cx="47966" cy="4796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76" name="Google Shape;176;p5"/>
            <p:cNvSpPr/>
            <p:nvPr/>
          </p:nvSpPr>
          <p:spPr>
            <a:xfrm>
              <a:off x="3202665" y="2363675"/>
              <a:ext cx="1369594" cy="684797"/>
            </a:xfrm>
            <a:prstGeom prst="roundRect">
              <a:avLst>
                <a:gd name="adj" fmla="val 10000"/>
              </a:avLst>
            </a:prstGeom>
            <a:solidFill>
              <a:srgbClr val="54813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txBox="1"/>
            <p:nvPr/>
          </p:nvSpPr>
          <p:spPr>
            <a:xfrm>
              <a:off x="3222722" y="2383732"/>
              <a:ext cx="1329480" cy="644683"/>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Tin nhắn</a:t>
              </a:r>
              <a:endParaRPr sz="2200">
                <a:solidFill>
                  <a:schemeClr val="lt1"/>
                </a:solidFill>
                <a:latin typeface="Calibri"/>
                <a:ea typeface="Calibri"/>
                <a:cs typeface="Calibri"/>
                <a:sym typeface="Calibri"/>
              </a:endParaRPr>
            </a:p>
          </p:txBody>
        </p:sp>
        <p:sp>
          <p:nvSpPr>
            <p:cNvPr id="178" name="Google Shape;178;p5"/>
            <p:cNvSpPr/>
            <p:nvPr/>
          </p:nvSpPr>
          <p:spPr>
            <a:xfrm rot="4249260">
              <a:off x="2094951" y="2690012"/>
              <a:ext cx="1667590" cy="32124"/>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txBox="1"/>
            <p:nvPr/>
          </p:nvSpPr>
          <p:spPr>
            <a:xfrm rot="4249260">
              <a:off x="2887057" y="2664384"/>
              <a:ext cx="83379" cy="8337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80" name="Google Shape;180;p5"/>
            <p:cNvSpPr/>
            <p:nvPr/>
          </p:nvSpPr>
          <p:spPr>
            <a:xfrm>
              <a:off x="3202665" y="3151192"/>
              <a:ext cx="1369594" cy="684797"/>
            </a:xfrm>
            <a:prstGeom prst="roundRect">
              <a:avLst>
                <a:gd name="adj" fmla="val 10000"/>
              </a:avLst>
            </a:prstGeom>
            <a:solidFill>
              <a:srgbClr val="54813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txBox="1"/>
            <p:nvPr/>
          </p:nvSpPr>
          <p:spPr>
            <a:xfrm>
              <a:off x="3222722" y="3171249"/>
              <a:ext cx="1329480" cy="644683"/>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Cá nhân</a:t>
              </a:r>
              <a:endParaRPr sz="2200">
                <a:solidFill>
                  <a:schemeClr val="lt1"/>
                </a:solidFill>
                <a:latin typeface="Calibri"/>
                <a:ea typeface="Calibri"/>
                <a:cs typeface="Calibri"/>
                <a:sym typeface="Calibri"/>
              </a:endParaRPr>
            </a:p>
          </p:txBody>
        </p:sp>
      </p:grpSp>
      <p:sp>
        <p:nvSpPr>
          <p:cNvPr id="182" name="Google Shape;182;p5"/>
          <p:cNvSpPr/>
          <p:nvPr/>
        </p:nvSpPr>
        <p:spPr>
          <a:xfrm>
            <a:off x="1014526" y="1715547"/>
            <a:ext cx="60960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Trong phần phân tích và thiết nhóm chú trọng </a:t>
            </a:r>
            <a:r>
              <a:rPr lang="en-US" sz="2800" i="1">
                <a:solidFill>
                  <a:srgbClr val="BF9000"/>
                </a:solidFill>
                <a:latin typeface="Times New Roman"/>
                <a:ea typeface="Times New Roman"/>
                <a:cs typeface="Times New Roman"/>
                <a:sym typeface="Times New Roman"/>
              </a:rPr>
              <a:t>xây dựng các tính năng chính tập trung vào người dng</a:t>
            </a:r>
            <a:r>
              <a:rPr lang="en-US" sz="2800">
                <a:solidFill>
                  <a:srgbClr val="BF9000"/>
                </a:solidFill>
                <a:latin typeface="Times New Roman"/>
                <a:ea typeface="Times New Roman"/>
                <a:cs typeface="Times New Roman"/>
                <a:sym typeface="Times New Roman"/>
              </a:rPr>
              <a:t> </a:t>
            </a:r>
            <a:endParaRPr sz="2800">
              <a:solidFill>
                <a:srgbClr val="BF9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2014</Words>
  <Application>Microsoft Office PowerPoint</Application>
  <PresentationFormat>Widescreen</PresentationFormat>
  <Paragraphs>230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Simple Light</vt:lpstr>
      <vt:lpstr>DEMO 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ĐÃ CHÚ Ý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DAY</dc:title>
  <dc:creator>t160265</dc:creator>
  <cp:lastModifiedBy>Nguyen Khanh</cp:lastModifiedBy>
  <cp:revision>1</cp:revision>
  <dcterms:created xsi:type="dcterms:W3CDTF">2019-12-09T05:46:51Z</dcterms:created>
  <dcterms:modified xsi:type="dcterms:W3CDTF">2019-12-10T18:54:34Z</dcterms:modified>
</cp:coreProperties>
</file>