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7"/>
  </p:notesMasterIdLst>
  <p:handoutMasterIdLst>
    <p:handoutMasterId r:id="rId28"/>
  </p:handoutMasterIdLst>
  <p:sldIdLst>
    <p:sldId id="256" r:id="rId5"/>
    <p:sldId id="257" r:id="rId6"/>
    <p:sldId id="262" r:id="rId7"/>
    <p:sldId id="313" r:id="rId8"/>
    <p:sldId id="323" r:id="rId9"/>
    <p:sldId id="322" r:id="rId10"/>
    <p:sldId id="320" r:id="rId11"/>
    <p:sldId id="325" r:id="rId12"/>
    <p:sldId id="326" r:id="rId13"/>
    <p:sldId id="327" r:id="rId14"/>
    <p:sldId id="328" r:id="rId15"/>
    <p:sldId id="324" r:id="rId16"/>
    <p:sldId id="329" r:id="rId17"/>
    <p:sldId id="333" r:id="rId18"/>
    <p:sldId id="330" r:id="rId19"/>
    <p:sldId id="332" r:id="rId20"/>
    <p:sldId id="331" r:id="rId21"/>
    <p:sldId id="335" r:id="rId22"/>
    <p:sldId id="334" r:id="rId23"/>
    <p:sldId id="337" r:id="rId24"/>
    <p:sldId id="336"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D8E4"/>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59" d="100"/>
          <a:sy n="59" d="100"/>
        </p:scale>
        <p:origin x="964" y="5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14-May-24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14-May-24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77151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22</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14-May-24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9" r:id="rId14"/>
    <p:sldLayoutId id="2147483710" r:id="rId15"/>
    <p:sldLayoutId id="2147483717" r:id="rId16"/>
    <p:sldLayoutId id="2147483672" r:id="rId17"/>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tr-TR" sz="5400" b="1" dirty="0">
                <a:effectLst/>
                <a:ea typeface="Times New Roman" panose="02020603050405020304" pitchFamily="18" charset="0"/>
              </a:rPr>
              <a:t>Akıllı insülin pompası </a:t>
            </a:r>
            <a:br>
              <a:rPr lang="en-US" sz="5400" dirty="0">
                <a:effectLst/>
                <a:latin typeface="Arial" panose="020B0604020202020204" pitchFamily="34" charset="0"/>
                <a:ea typeface="Times New Roman" panose="02020603050405020304" pitchFamily="18" charset="0"/>
              </a:rPr>
            </a:br>
            <a:br>
              <a:rPr lang="en-US" sz="5400" dirty="0">
                <a:effectLst/>
                <a:latin typeface="Arial" panose="020B0604020202020204" pitchFamily="34" charset="0"/>
                <a:ea typeface="Times New Roman" panose="02020603050405020304" pitchFamily="18" charset="0"/>
              </a:rPr>
            </a:br>
            <a:br>
              <a:rPr lang="en-US" sz="5400" dirty="0">
                <a:effectLst/>
                <a:latin typeface="Arial" panose="020B0604020202020204" pitchFamily="34" charset="0"/>
                <a:ea typeface="Times New Roman" panose="02020603050405020304" pitchFamily="18" charset="0"/>
              </a:rPr>
            </a:br>
            <a:br>
              <a:rPr lang="en-US" sz="5400" dirty="0">
                <a:effectLst/>
                <a:latin typeface="Arial" panose="020B0604020202020204" pitchFamily="34" charset="0"/>
                <a:ea typeface="Times New Roman" panose="02020603050405020304" pitchFamily="18" charset="0"/>
              </a:rPr>
            </a:br>
            <a:r>
              <a:rPr lang="en-US" sz="2000" i="1" dirty="0">
                <a:solidFill>
                  <a:srgbClr val="0070C0"/>
                </a:solidFill>
                <a:effectLst/>
                <a:ea typeface="Times New Roman" panose="02020603050405020304" pitchFamily="18" charset="0"/>
              </a:rPr>
              <a:t>K</a:t>
            </a:r>
            <a:r>
              <a:rPr lang="tr-TR" sz="2000" i="1" dirty="0">
                <a:solidFill>
                  <a:srgbClr val="0070C0"/>
                </a:solidFill>
                <a:effectLst/>
                <a:ea typeface="Times New Roman" panose="02020603050405020304" pitchFamily="18" charset="0"/>
              </a:rPr>
              <a:t>HAOULA</a:t>
            </a:r>
            <a:r>
              <a:rPr lang="en-US" sz="2000" i="1" dirty="0">
                <a:solidFill>
                  <a:srgbClr val="0070C0"/>
                </a:solidFill>
                <a:effectLst/>
                <a:ea typeface="Times New Roman" panose="02020603050405020304" pitchFamily="18" charset="0"/>
              </a:rPr>
              <a:t> </a:t>
            </a:r>
            <a:r>
              <a:rPr lang="en-US" sz="2000" i="1" dirty="0">
                <a:solidFill>
                  <a:srgbClr val="0070C0"/>
                </a:solidFill>
                <a:ea typeface="Times New Roman" panose="02020603050405020304" pitchFamily="18" charset="0"/>
              </a:rPr>
              <a:t>C</a:t>
            </a:r>
            <a:r>
              <a:rPr lang="tr-TR" sz="2000" i="1" dirty="0">
                <a:solidFill>
                  <a:srgbClr val="0070C0"/>
                </a:solidFill>
                <a:ea typeface="Times New Roman" panose="02020603050405020304" pitchFamily="18" charset="0"/>
              </a:rPr>
              <a:t>HATT</a:t>
            </a:r>
            <a:br>
              <a:rPr lang="en-US" sz="2000" i="1" dirty="0">
                <a:solidFill>
                  <a:srgbClr val="0070C0"/>
                </a:solidFill>
                <a:effectLst/>
                <a:ea typeface="Times New Roman" panose="02020603050405020304" pitchFamily="18" charset="0"/>
              </a:rPr>
            </a:br>
            <a:r>
              <a:rPr lang="en-US" sz="2000" i="1" dirty="0">
                <a:solidFill>
                  <a:srgbClr val="0070C0"/>
                </a:solidFill>
                <a:effectLst/>
                <a:ea typeface="Times New Roman" panose="02020603050405020304" pitchFamily="18" charset="0"/>
              </a:rPr>
              <a:t>T</a:t>
            </a:r>
            <a:r>
              <a:rPr lang="tr-TR" sz="2000" i="1" dirty="0">
                <a:solidFill>
                  <a:srgbClr val="0070C0"/>
                </a:solidFill>
                <a:effectLst/>
                <a:ea typeface="Times New Roman" panose="02020603050405020304" pitchFamily="18" charset="0"/>
              </a:rPr>
              <a:t>ıp Mühendisliği</a:t>
            </a:r>
            <a:endParaRPr lang="en-US" sz="2000" i="1" dirty="0">
              <a:solidFill>
                <a:srgbClr val="0070C0"/>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C3D2-2A50-79AA-0AC1-47B0CA95F8A1}"/>
              </a:ext>
            </a:extLst>
          </p:cNvPr>
          <p:cNvSpPr>
            <a:spLocks noGrp="1"/>
          </p:cNvSpPr>
          <p:nvPr>
            <p:ph type="title"/>
          </p:nvPr>
        </p:nvSpPr>
        <p:spPr>
          <a:xfrm>
            <a:off x="1306286" y="400049"/>
            <a:ext cx="7909598" cy="1185045"/>
          </a:xfrm>
        </p:spPr>
        <p:txBody>
          <a:bodyPr>
            <a:normAutofit fontScale="90000"/>
          </a:bodyPr>
          <a:lstStyle/>
          <a:p>
            <a:r>
              <a:rPr lang="tr-TR" sz="5300" b="1" u="sng" dirty="0">
                <a:solidFill>
                  <a:srgbClr val="0070C0"/>
                </a:solidFill>
                <a:effectLst/>
                <a:ea typeface="Times New Roman" panose="02020603050405020304" pitchFamily="18" charset="0"/>
              </a:rPr>
              <a:t>3</a:t>
            </a:r>
            <a:r>
              <a:rPr lang="tr-TR" sz="3600" b="1" u="sng" dirty="0">
                <a:solidFill>
                  <a:srgbClr val="0070C0"/>
                </a:solidFill>
                <a:effectLst/>
                <a:ea typeface="Times New Roman" panose="02020603050405020304" pitchFamily="18" charset="0"/>
              </a:rPr>
              <a:t>. Emdirme aracı</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7CE603E-5830-A249-6D3F-58DB3F8FD3B1}"/>
              </a:ext>
            </a:extLst>
          </p:cNvPr>
          <p:cNvSpPr>
            <a:spLocks noGrp="1"/>
          </p:cNvSpPr>
          <p:nvPr>
            <p:ph idx="10"/>
          </p:nvPr>
        </p:nvSpPr>
        <p:spPr>
          <a:xfrm>
            <a:off x="568163" y="1585094"/>
            <a:ext cx="5527837" cy="4644256"/>
          </a:xfrm>
        </p:spPr>
        <p:txBody>
          <a:bodyPr/>
          <a:lstStyle/>
          <a:p>
            <a:pPr marL="0" marR="0" indent="0" algn="just">
              <a:lnSpc>
                <a:spcPct val="115000"/>
              </a:lnSpc>
              <a:spcBef>
                <a:spcPts val="1400"/>
              </a:spcBef>
              <a:spcAft>
                <a:spcPts val="595"/>
              </a:spcAft>
              <a:buNone/>
            </a:pP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1400"/>
              </a:spcBef>
              <a:spcAft>
                <a:spcPts val="595"/>
              </a:spcAft>
            </a:pPr>
            <a:r>
              <a:rPr lang="tr-TR" sz="1800" dirty="0">
                <a:solidFill>
                  <a:srgbClr val="0D0D0D"/>
                </a:solidFill>
                <a:effectLst/>
                <a:latin typeface="Arial" panose="020B0604020202020204" pitchFamily="34" charset="0"/>
                <a:ea typeface="Times New Roman" panose="02020603050405020304" pitchFamily="18" charset="0"/>
              </a:rPr>
              <a:t>İnfüzyon cihazı, flakondan cilt üzerindeki enjeksiyon bölgesine kadar uzanan ince bir tüp içerir. Kanül, kurulumdan sonra çıkarılan küçük bir iğne kullanılarak yerleştirilir. Kanül, geleneksel şekilde insülinin enjekte edildiği yerlere benzer şekilde vücutta belirli yerlere (yerlere) yerleştirilir. Emdirme cihazı iki veya üç günde bir değiştirilir.</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122" name="Picture 2" descr="Insulin Pump Systems | Medtronic Diabetes for Healthcare Professionals">
            <a:extLst>
              <a:ext uri="{FF2B5EF4-FFF2-40B4-BE49-F238E27FC236}">
                <a16:creationId xmlns:a16="http://schemas.microsoft.com/office/drawing/2014/main" id="{2313A77F-EBD2-3E50-558D-382526A4D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055" y="400049"/>
            <a:ext cx="4227058" cy="605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5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1730-379B-AAF3-ADF2-38BB05C919BE}"/>
              </a:ext>
            </a:extLst>
          </p:cNvPr>
          <p:cNvSpPr>
            <a:spLocks noGrp="1"/>
          </p:cNvSpPr>
          <p:nvPr>
            <p:ph type="title"/>
          </p:nvPr>
        </p:nvSpPr>
        <p:spPr>
          <a:xfrm>
            <a:off x="568163" y="141514"/>
            <a:ext cx="8647721" cy="1121229"/>
          </a:xfrm>
        </p:spPr>
        <p:txBody>
          <a:bodyPr>
            <a:normAutofit/>
          </a:bodyPr>
          <a:lstStyle/>
          <a:p>
            <a:r>
              <a:rPr lang="tr-TR" sz="4800" b="1" u="sng" dirty="0">
                <a:solidFill>
                  <a:srgbClr val="0070C0"/>
                </a:solidFill>
                <a:effectLst/>
                <a:ea typeface="Times New Roman" panose="02020603050405020304" pitchFamily="18" charset="0"/>
              </a:rPr>
              <a:t>4</a:t>
            </a:r>
            <a:r>
              <a:rPr lang="tr-TR" sz="3200" b="1" u="sng" dirty="0">
                <a:solidFill>
                  <a:srgbClr val="0070C0"/>
                </a:solidFill>
                <a:effectLst/>
                <a:ea typeface="Times New Roman" panose="02020603050405020304" pitchFamily="18" charset="0"/>
              </a:rPr>
              <a:t>. Emdirme cihazı yerleştirme cihazı</a:t>
            </a:r>
            <a:endParaRPr lang="en-US" sz="3200" u="sng" dirty="0"/>
          </a:p>
        </p:txBody>
      </p:sp>
      <p:sp>
        <p:nvSpPr>
          <p:cNvPr id="3" name="Content Placeholder 2">
            <a:extLst>
              <a:ext uri="{FF2B5EF4-FFF2-40B4-BE49-F238E27FC236}">
                <a16:creationId xmlns:a16="http://schemas.microsoft.com/office/drawing/2014/main" id="{ADA1CDEE-5A29-031F-5AC8-2894361D44B2}"/>
              </a:ext>
            </a:extLst>
          </p:cNvPr>
          <p:cNvSpPr>
            <a:spLocks noGrp="1"/>
          </p:cNvSpPr>
          <p:nvPr>
            <p:ph idx="10"/>
          </p:nvPr>
        </p:nvSpPr>
        <p:spPr>
          <a:xfrm>
            <a:off x="568163" y="2242457"/>
            <a:ext cx="5244807" cy="3986893"/>
          </a:xfrm>
        </p:spPr>
        <p:txBody>
          <a:bodyPr/>
          <a:lstStyle/>
          <a:p>
            <a:pPr marL="0" marR="0" indent="0" algn="just">
              <a:lnSpc>
                <a:spcPct val="115000"/>
              </a:lnSpc>
              <a:spcBef>
                <a:spcPts val="1400"/>
              </a:spcBef>
              <a:spcAft>
                <a:spcPts val="595"/>
              </a:spcAft>
              <a:buNone/>
            </a:pPr>
            <a:r>
              <a:rPr lang="tr-TR" sz="1800" dirty="0">
                <a:solidFill>
                  <a:srgbClr val="0D0D0D"/>
                </a:solidFill>
                <a:effectLst/>
                <a:latin typeface="Arial" panose="020B0604020202020204" pitchFamily="34" charset="0"/>
                <a:ea typeface="Times New Roman" panose="02020603050405020304" pitchFamily="18" charset="0"/>
              </a:rPr>
              <a:t>- İnfüzyon cihazı yerleştirme cihazına yerleştirilir ve basit bir düğmeye basılarak infüzyon cihazı hızlı, kolay ve ağrısız bir şekilde yerleştirilir.</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6146" name="Picture 2" descr="MiniMed® Infusion Sets | Medtronic Diabetes">
            <a:extLst>
              <a:ext uri="{FF2B5EF4-FFF2-40B4-BE49-F238E27FC236}">
                <a16:creationId xmlns:a16="http://schemas.microsoft.com/office/drawing/2014/main" id="{17A428DC-B9CA-5D39-C7F6-C8D67A15D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086" y="468087"/>
            <a:ext cx="4441371"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5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DCAB-7C46-CD50-55CD-75146A36E5F4}"/>
              </a:ext>
            </a:extLst>
          </p:cNvPr>
          <p:cNvSpPr>
            <a:spLocks noGrp="1"/>
          </p:cNvSpPr>
          <p:nvPr>
            <p:ph type="title"/>
          </p:nvPr>
        </p:nvSpPr>
        <p:spPr/>
        <p:txBody>
          <a:bodyPr/>
          <a:lstStyle/>
          <a:p>
            <a:r>
              <a:rPr lang="tr-TR" b="1" dirty="0">
                <a:solidFill>
                  <a:srgbClr val="0070C0"/>
                </a:solidFill>
                <a:effectLst/>
                <a:ea typeface="Times New Roman" panose="02020603050405020304" pitchFamily="18" charset="0"/>
              </a:rPr>
              <a:t>EKG'ye gelince, nasıl çalışacak?</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4562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C5F5E-C8FB-02EF-0ADA-0C2C8E060B92}"/>
              </a:ext>
            </a:extLst>
          </p:cNvPr>
          <p:cNvSpPr>
            <a:spLocks noGrp="1"/>
          </p:cNvSpPr>
          <p:nvPr>
            <p:ph idx="10"/>
          </p:nvPr>
        </p:nvSpPr>
        <p:spPr>
          <a:xfrm>
            <a:off x="437535" y="487135"/>
            <a:ext cx="8652793" cy="5173436"/>
          </a:xfrm>
        </p:spPr>
        <p:txBody>
          <a:bodyPr/>
          <a:lstStyle/>
          <a:p>
            <a:r>
              <a:rPr lang="tr-TR" sz="2400" dirty="0">
                <a:solidFill>
                  <a:srgbClr val="0D0D0D"/>
                </a:solidFill>
                <a:effectLst/>
                <a:latin typeface="Arial" panose="020B0604020202020204" pitchFamily="34" charset="0"/>
                <a:ea typeface="Times New Roman" panose="02020603050405020304" pitchFamily="18" charset="0"/>
              </a:rPr>
              <a:t>Akıllı insülin pompasındaki kalp atış hızı sensörü, kalp atışlarını ölçmek için ışık ve elektrik akımı teknolojisini kullanıyor. Kullanıcı parmağını ekranda cihazın cilt yoluyla ışık gönderdiği ve sensörün kan dolaşımından geri dönüş aldığı ekranın belirlenen kısmına yerleştirir. Bu veriler kalp atış hızınızı ölçmek için dijital değerlere dönüştürülür.</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7172" name="Picture 4" descr="GitHub - mohammedlajam/ECG-Classification: The project aim to classify ECG  Signals using ANN model to either Normal Heart beat, Unknown Heart beat,  Ventricular Ectopic beat, Superventricular Ectopic beat or Fusion beat.">
            <a:extLst>
              <a:ext uri="{FF2B5EF4-FFF2-40B4-BE49-F238E27FC236}">
                <a16:creationId xmlns:a16="http://schemas.microsoft.com/office/drawing/2014/main" id="{424122D3-DFC4-8120-AA4A-87C68A827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993" y="3599089"/>
            <a:ext cx="661987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35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AAD8-DECD-75E0-5F21-C3BA0B739C3E}"/>
              </a:ext>
            </a:extLst>
          </p:cNvPr>
          <p:cNvSpPr>
            <a:spLocks noGrp="1"/>
          </p:cNvSpPr>
          <p:nvPr>
            <p:ph type="title"/>
          </p:nvPr>
        </p:nvSpPr>
        <p:spPr/>
        <p:txBody>
          <a:bodyPr/>
          <a:lstStyle/>
          <a:p>
            <a:r>
              <a:rPr lang="tr-TR" b="1" dirty="0">
                <a:solidFill>
                  <a:srgbClr val="0070C0"/>
                </a:solidFill>
                <a:effectLst/>
                <a:ea typeface="Times New Roman" panose="02020603050405020304" pitchFamily="18" charset="0"/>
              </a:rPr>
              <a:t>Kandaki oksijen düzeyinin ölçülmesi nasıl çalışır?</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30747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48188-90D0-2097-CFDE-BABAB65D886F}"/>
              </a:ext>
            </a:extLst>
          </p:cNvPr>
          <p:cNvSpPr>
            <a:spLocks noGrp="1"/>
          </p:cNvSpPr>
          <p:nvPr>
            <p:ph idx="10"/>
          </p:nvPr>
        </p:nvSpPr>
        <p:spPr>
          <a:xfrm>
            <a:off x="568163" y="1698171"/>
            <a:ext cx="8652793" cy="4531179"/>
          </a:xfrm>
        </p:spPr>
        <p:txBody>
          <a:bodyPr/>
          <a:lstStyle/>
          <a:p>
            <a:r>
              <a:rPr lang="tr-TR" sz="1800" dirty="0">
                <a:solidFill>
                  <a:srgbClr val="0D0D0D"/>
                </a:solidFill>
                <a:effectLst/>
                <a:latin typeface="Arial" panose="020B0604020202020204" pitchFamily="34" charset="0"/>
                <a:ea typeface="Times New Roman" panose="02020603050405020304" pitchFamily="18" charset="0"/>
              </a:rPr>
              <a:t>Akıllı insülin pompasıyla kandaki oksijeni ölçmek için “kan oksijen sensörü” veya </a:t>
            </a:r>
            <a:r>
              <a:rPr lang="tr-TR" sz="1800" dirty="0">
                <a:solidFill>
                  <a:srgbClr val="0070C0"/>
                </a:solidFill>
                <a:effectLst/>
                <a:latin typeface="Arial" panose="020B0604020202020204" pitchFamily="34" charset="0"/>
                <a:ea typeface="Times New Roman" panose="02020603050405020304" pitchFamily="18" charset="0"/>
              </a:rPr>
              <a:t>“SpO2 sensörü” </a:t>
            </a:r>
            <a:r>
              <a:rPr lang="tr-TR" sz="1800" dirty="0">
                <a:solidFill>
                  <a:srgbClr val="0D0D0D"/>
                </a:solidFill>
                <a:effectLst/>
                <a:latin typeface="Arial" panose="020B0604020202020204" pitchFamily="34" charset="0"/>
                <a:ea typeface="Times New Roman" panose="02020603050405020304" pitchFamily="18" charset="0"/>
              </a:rPr>
              <a:t>olarak bilinen özel bir sensör kullanacağız. Kullanıcının parmağı, parmak aracılığıyla dokulara ışık ışınları gönderen ve yansıyan ışık miktarını ölçerek kandaki oksijen seviyesini belirleyen bu sensörün üzerine yerleştiriliyor. Ölçülen veriler, kullanıcıya ekranda gösterilen dijital değerlere dönüştürülür.</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8196" name="Picture 4" descr="MASİMO ÇOK KULLANIMLIK SPO2 SENSÖR RD 4050">
            <a:extLst>
              <a:ext uri="{FF2B5EF4-FFF2-40B4-BE49-F238E27FC236}">
                <a16:creationId xmlns:a16="http://schemas.microsoft.com/office/drawing/2014/main" id="{4FC5688E-FB1C-FF92-FDCB-65584BDE9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286" y="3963760"/>
            <a:ext cx="3836535" cy="261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31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CCC4-F793-B8B6-7915-EA224AE4C55A}"/>
              </a:ext>
            </a:extLst>
          </p:cNvPr>
          <p:cNvSpPr>
            <a:spLocks noGrp="1"/>
          </p:cNvSpPr>
          <p:nvPr>
            <p:ph type="title"/>
          </p:nvPr>
        </p:nvSpPr>
        <p:spPr/>
        <p:txBody>
          <a:bodyPr/>
          <a:lstStyle/>
          <a:p>
            <a:r>
              <a:rPr lang="tr-TR" b="1" dirty="0">
                <a:solidFill>
                  <a:srgbClr val="0070C0"/>
                </a:solidFill>
                <a:effectLst/>
                <a:ea typeface="Times New Roman" panose="02020603050405020304" pitchFamily="18" charset="0"/>
              </a:rPr>
              <a:t>Tansiyon ölçümüne gelince nasıl yapılacak?</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17163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75981-8ACF-DEAF-BB05-2F7E215C6CF7}"/>
              </a:ext>
            </a:extLst>
          </p:cNvPr>
          <p:cNvSpPr>
            <a:spLocks noGrp="1"/>
          </p:cNvSpPr>
          <p:nvPr>
            <p:ph idx="10"/>
          </p:nvPr>
        </p:nvSpPr>
        <p:spPr/>
        <p:txBody>
          <a:bodyPr/>
          <a:lstStyle/>
          <a:p>
            <a:r>
              <a:rPr lang="tr-TR" sz="1800" dirty="0">
                <a:solidFill>
                  <a:srgbClr val="0D0D0D"/>
                </a:solidFill>
                <a:effectLst/>
                <a:latin typeface="Arial" panose="020B0604020202020204" pitchFamily="34" charset="0"/>
                <a:ea typeface="Times New Roman" panose="02020603050405020304" pitchFamily="18" charset="0"/>
              </a:rPr>
              <a:t>Kan basıncı ölçüm teknolojisi, çapsal olmayan kan basıncını ölçmek için optik sensörlerin kullanımına dayanacaktır. Kullanıcının parmağı ekranın belirlenen kısmına yerleştirilir; burada cihaz dokuya ışık gönderir ve kan basıncı seviyesini tahmin etmek için ışık ile gölgeler arasındaki eşleşmedeki değişiklikleri algılar. Kan basıncının sayısal değeri, sensör verilerine dayanan karmaşık algoritmalar kullanılarak hesaplanır.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6876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3AC7-2045-D1C7-F31E-8D0051FC5693}"/>
              </a:ext>
            </a:extLst>
          </p:cNvPr>
          <p:cNvSpPr>
            <a:spLocks noGrp="1"/>
          </p:cNvSpPr>
          <p:nvPr>
            <p:ph type="title"/>
          </p:nvPr>
        </p:nvSpPr>
        <p:spPr/>
        <p:txBody>
          <a:bodyPr/>
          <a:lstStyle/>
          <a:p>
            <a:r>
              <a:rPr lang="tr-TR" b="1" dirty="0">
                <a:solidFill>
                  <a:srgbClr val="0070C0"/>
                </a:solidFill>
                <a:effectLst/>
                <a:ea typeface="Times New Roman" panose="02020603050405020304" pitchFamily="18" charset="0"/>
              </a:rPr>
              <a:t>Acil durum teknolojisine gelince, nasıl çalışıyor?</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83808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C529F-CFBD-F61A-6B01-F4BED7FC38AF}"/>
              </a:ext>
            </a:extLst>
          </p:cNvPr>
          <p:cNvSpPr>
            <a:spLocks noGrp="1"/>
          </p:cNvSpPr>
          <p:nvPr>
            <p:ph idx="10"/>
          </p:nvPr>
        </p:nvSpPr>
        <p:spPr>
          <a:xfrm>
            <a:off x="568163" y="1273629"/>
            <a:ext cx="8652793" cy="4955721"/>
          </a:xfrm>
        </p:spPr>
        <p:txBody>
          <a:bodyPr/>
          <a:lstStyle/>
          <a:p>
            <a:r>
              <a:rPr lang="tr-TR" sz="1800" dirty="0">
                <a:solidFill>
                  <a:srgbClr val="0D0D0D"/>
                </a:solidFill>
                <a:effectLst/>
                <a:latin typeface="Arial" panose="020B0604020202020204" pitchFamily="34" charset="0"/>
                <a:ea typeface="Times New Roman" panose="02020603050405020304" pitchFamily="18" charset="0"/>
              </a:rPr>
              <a:t>Akıllı insülin pompası, nabız ve fiziksel aktivite seviyelerini izleyen yerleşik sensörlere sahiptir. Cihaz alışılmadık bir düzen veya kalp atış hızında keskin bir düşüş tespit ettiğinde, belirlenen acil durumda iletişime geçilecek kişiye bir bildirim gönderir</a:t>
            </a:r>
            <a:endParaRPr lang="en-US" dirty="0"/>
          </a:p>
        </p:txBody>
      </p:sp>
      <p:pic>
        <p:nvPicPr>
          <p:cNvPr id="9218" name="Picture 2" descr="Ambulance paramedic car side view ...">
            <a:extLst>
              <a:ext uri="{FF2B5EF4-FFF2-40B4-BE49-F238E27FC236}">
                <a16:creationId xmlns:a16="http://schemas.microsoft.com/office/drawing/2014/main" id="{D784F03B-9FF0-2A5D-A522-E1243499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044" y="4362450"/>
            <a:ext cx="4049486"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9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tr-TR" sz="2500" b="1" dirty="0">
                <a:solidFill>
                  <a:srgbClr val="0070C0"/>
                </a:solidFill>
                <a:effectLst/>
                <a:ea typeface="Times New Roman" panose="02020603050405020304" pitchFamily="18" charset="0"/>
              </a:rPr>
              <a:t>ARAŞTIRMA</a:t>
            </a:r>
            <a:r>
              <a:rPr lang="tr-TR" sz="2500" b="1" spc="70" dirty="0">
                <a:solidFill>
                  <a:srgbClr val="0070C0"/>
                </a:solidFill>
                <a:effectLst/>
                <a:ea typeface="Times New Roman" panose="02020603050405020304" pitchFamily="18" charset="0"/>
              </a:rPr>
              <a:t> </a:t>
            </a:r>
            <a:r>
              <a:rPr lang="tr-TR" sz="2500" b="1" dirty="0">
                <a:solidFill>
                  <a:srgbClr val="0070C0"/>
                </a:solidFill>
                <a:effectLst/>
                <a:ea typeface="Times New Roman" panose="02020603050405020304" pitchFamily="18" charset="0"/>
              </a:rPr>
              <a:t>SORUSU</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r>
              <a:rPr lang="tr-TR" dirty="0">
                <a:solidFill>
                  <a:srgbClr val="0D0D0D"/>
                </a:solidFill>
                <a:effectLst/>
                <a:latin typeface="Arial" panose="020B0604020202020204" pitchFamily="34" charset="0"/>
                <a:ea typeface="Times New Roman" panose="02020603050405020304" pitchFamily="18" charset="0"/>
              </a:rPr>
              <a:t>Tıp mühendisliği alanında </a:t>
            </a:r>
            <a:r>
              <a:rPr lang="tr-TR" u="sng" dirty="0">
                <a:solidFill>
                  <a:srgbClr val="0D0D0D"/>
                </a:solidFill>
                <a:effectLst/>
                <a:latin typeface="Arial" panose="020B0604020202020204" pitchFamily="34" charset="0"/>
                <a:ea typeface="Times New Roman" panose="02020603050405020304" pitchFamily="18" charset="0"/>
              </a:rPr>
              <a:t>diyabet</a:t>
            </a:r>
            <a:r>
              <a:rPr lang="tr-TR" dirty="0">
                <a:solidFill>
                  <a:srgbClr val="0D0D0D"/>
                </a:solidFill>
                <a:effectLst/>
                <a:latin typeface="Arial" panose="020B0604020202020204" pitchFamily="34" charset="0"/>
                <a:ea typeface="Times New Roman" panose="02020603050405020304" pitchFamily="18" charset="0"/>
              </a:rPr>
              <a:t> hastalarına yönelik ilaçların vücuttaki dağılımını </a:t>
            </a:r>
            <a:r>
              <a:rPr lang="tr-TR" u="sng" dirty="0">
                <a:solidFill>
                  <a:srgbClr val="0D0D0D"/>
                </a:solidFill>
                <a:effectLst/>
                <a:latin typeface="Arial" panose="020B0604020202020204" pitchFamily="34" charset="0"/>
                <a:ea typeface="Times New Roman" panose="02020603050405020304" pitchFamily="18" charset="0"/>
              </a:rPr>
              <a:t>otomatik</a:t>
            </a:r>
            <a:r>
              <a:rPr lang="tr-TR" dirty="0">
                <a:solidFill>
                  <a:srgbClr val="0D0D0D"/>
                </a:solidFill>
                <a:effectLst/>
                <a:latin typeface="Arial" panose="020B0604020202020204" pitchFamily="34" charset="0"/>
                <a:ea typeface="Times New Roman" panose="02020603050405020304" pitchFamily="18" charset="0"/>
              </a:rPr>
              <a:t> olarak düzenleyen sistemlerin geliştirilmesi mümkün müdür</a:t>
            </a:r>
            <a:r>
              <a:rPr lang="tr-TR" dirty="0">
                <a:solidFill>
                  <a:schemeClr val="tx1"/>
                </a:solidFill>
                <a:effectLst/>
                <a:latin typeface="Arial" panose="020B0604020202020204" pitchFamily="34" charset="0"/>
                <a:ea typeface="Times New Roman" panose="02020603050405020304" pitchFamily="18" charset="0"/>
              </a:rPr>
              <a:t>?</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
        <p:nvSpPr>
          <p:cNvPr id="5" name="Picture Placeholder 4">
            <a:extLst>
              <a:ext uri="{FF2B5EF4-FFF2-40B4-BE49-F238E27FC236}">
                <a16:creationId xmlns:a16="http://schemas.microsoft.com/office/drawing/2014/main" id="{3B6DDA5B-9B6E-17E7-4FFD-F3892A9E195E}"/>
              </a:ext>
            </a:extLst>
          </p:cNvPr>
          <p:cNvSpPr>
            <a:spLocks noGrp="1"/>
          </p:cNvSpPr>
          <p:nvPr>
            <p:ph type="pic" sz="quarter" idx="14"/>
          </p:nvPr>
        </p:nvSpPr>
        <p:spPr/>
        <p:txBody>
          <a:bodyPr/>
          <a:lstStyle/>
          <a:p>
            <a:endParaRPr lang="en-US"/>
          </a:p>
        </p:txBody>
      </p:sp>
      <p:pic>
        <p:nvPicPr>
          <p:cNvPr id="1026" name="Picture 2" descr="Diyabet / Şeker hastalığı - Ankara ...">
            <a:extLst>
              <a:ext uri="{FF2B5EF4-FFF2-40B4-BE49-F238E27FC236}">
                <a16:creationId xmlns:a16="http://schemas.microsoft.com/office/drawing/2014/main" id="{DF92C9B0-22B9-F36B-67DF-AF6F732E5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986" y="430521"/>
            <a:ext cx="6681706" cy="601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CBFF-3AB6-BC99-AD14-4A3EA1064D90}"/>
              </a:ext>
            </a:extLst>
          </p:cNvPr>
          <p:cNvSpPr>
            <a:spLocks noGrp="1"/>
          </p:cNvSpPr>
          <p:nvPr>
            <p:ph type="title"/>
          </p:nvPr>
        </p:nvSpPr>
        <p:spPr/>
        <p:txBody>
          <a:bodyPr/>
          <a:lstStyle/>
          <a:p>
            <a:r>
              <a:rPr lang="tr-TR" b="1" dirty="0">
                <a:solidFill>
                  <a:srgbClr val="0070C0"/>
                </a:solidFill>
                <a:effectLst/>
                <a:ea typeface="Times New Roman" panose="02020603050405020304" pitchFamily="18" charset="0"/>
              </a:rPr>
              <a:t>Proje Etkileri </a:t>
            </a:r>
            <a:endParaRPr lang="en-US" b="1" dirty="0">
              <a:solidFill>
                <a:srgbClr val="0070C0"/>
              </a:solidFill>
            </a:endParaRPr>
          </a:p>
        </p:txBody>
      </p:sp>
    </p:spTree>
    <p:extLst>
      <p:ext uri="{BB962C8B-B14F-4D97-AF65-F5344CB8AC3E}">
        <p14:creationId xmlns:p14="http://schemas.microsoft.com/office/powerpoint/2010/main" val="411078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B1036-677E-A765-8931-CF3DF2563202}"/>
              </a:ext>
            </a:extLst>
          </p:cNvPr>
          <p:cNvSpPr>
            <a:spLocks noGrp="1"/>
          </p:cNvSpPr>
          <p:nvPr>
            <p:ph idx="10"/>
          </p:nvPr>
        </p:nvSpPr>
        <p:spPr>
          <a:xfrm>
            <a:off x="568163" y="174171"/>
            <a:ext cx="8652793" cy="6055179"/>
          </a:xfrm>
        </p:spPr>
        <p:txBody>
          <a:bodyPr>
            <a:noAutofit/>
          </a:bodyPr>
          <a:lstStyle/>
          <a:p>
            <a:r>
              <a:rPr lang="en-US" sz="1600" dirty="0" err="1"/>
              <a:t>Proje</a:t>
            </a:r>
            <a:r>
              <a:rPr lang="en-US" sz="1600" dirty="0"/>
              <a:t> </a:t>
            </a:r>
            <a:r>
              <a:rPr lang="en-US" sz="1600" dirty="0" err="1"/>
              <a:t>akademik</a:t>
            </a:r>
            <a:r>
              <a:rPr lang="en-US" sz="1600" dirty="0"/>
              <a:t>, </a:t>
            </a:r>
            <a:r>
              <a:rPr lang="en-US" sz="1600" dirty="0" err="1"/>
              <a:t>ekonomik</a:t>
            </a:r>
            <a:r>
              <a:rPr lang="en-US" sz="1600" dirty="0"/>
              <a:t> </a:t>
            </a:r>
            <a:r>
              <a:rPr lang="en-US" sz="1600" dirty="0" err="1"/>
              <a:t>veya</a:t>
            </a:r>
            <a:r>
              <a:rPr lang="en-US" sz="1600" dirty="0"/>
              <a:t> </a:t>
            </a:r>
            <a:r>
              <a:rPr lang="en-US" sz="1600" dirty="0" err="1"/>
              <a:t>sosyal</a:t>
            </a:r>
            <a:r>
              <a:rPr lang="en-US" sz="1600" dirty="0"/>
              <a:t> </a:t>
            </a:r>
            <a:r>
              <a:rPr lang="en-US" sz="1600" dirty="0" err="1"/>
              <a:t>olsun</a:t>
            </a:r>
            <a:r>
              <a:rPr lang="en-US" sz="1600" dirty="0"/>
              <a:t> </a:t>
            </a:r>
            <a:r>
              <a:rPr lang="en-US" sz="1600" dirty="0" err="1"/>
              <a:t>çeşitli</a:t>
            </a:r>
            <a:r>
              <a:rPr lang="en-US" sz="1600" dirty="0"/>
              <a:t> </a:t>
            </a:r>
            <a:r>
              <a:rPr lang="en-US" sz="1600" dirty="0" err="1"/>
              <a:t>ve</a:t>
            </a:r>
            <a:r>
              <a:rPr lang="en-US" sz="1600" dirty="0"/>
              <a:t> </a:t>
            </a:r>
            <a:r>
              <a:rPr lang="en-US" sz="1600" dirty="0" err="1"/>
              <a:t>önemli</a:t>
            </a:r>
            <a:r>
              <a:rPr lang="en-US" sz="1600" dirty="0"/>
              <a:t> </a:t>
            </a:r>
            <a:r>
              <a:rPr lang="en-US" sz="1600" dirty="0" err="1"/>
              <a:t>hedefleri</a:t>
            </a:r>
            <a:r>
              <a:rPr lang="en-US" sz="1600" dirty="0"/>
              <a:t> </a:t>
            </a:r>
            <a:r>
              <a:rPr lang="en-US" sz="1600" dirty="0" err="1"/>
              <a:t>içermektedir</a:t>
            </a:r>
            <a:r>
              <a:rPr lang="en-US" sz="1600" dirty="0"/>
              <a:t>. </a:t>
            </a:r>
            <a:r>
              <a:rPr lang="en-US" sz="1600" dirty="0" err="1"/>
              <a:t>Bilimsel</a:t>
            </a:r>
            <a:r>
              <a:rPr lang="en-US" sz="1600" dirty="0"/>
              <a:t> </a:t>
            </a:r>
            <a:r>
              <a:rPr lang="en-US" sz="1600" dirty="0" err="1"/>
              <a:t>araştırmaları</a:t>
            </a:r>
            <a:r>
              <a:rPr lang="en-US" sz="1600" dirty="0"/>
              <a:t> </a:t>
            </a:r>
            <a:r>
              <a:rPr lang="en-US" sz="1600" dirty="0" err="1"/>
              <a:t>geliştirmeye</a:t>
            </a:r>
            <a:r>
              <a:rPr lang="en-US" sz="1600" dirty="0"/>
              <a:t> </a:t>
            </a:r>
            <a:r>
              <a:rPr lang="en-US" sz="1600" dirty="0" err="1"/>
              <a:t>ve</a:t>
            </a:r>
            <a:r>
              <a:rPr lang="en-US" sz="1600" dirty="0"/>
              <a:t> </a:t>
            </a:r>
            <a:r>
              <a:rPr lang="en-US" sz="1600" dirty="0" err="1"/>
              <a:t>üniversitelerin</a:t>
            </a:r>
            <a:r>
              <a:rPr lang="en-US" sz="1600" dirty="0"/>
              <a:t> </a:t>
            </a:r>
            <a:r>
              <a:rPr lang="en-US" sz="1600" dirty="0" err="1"/>
              <a:t>başarılı</a:t>
            </a:r>
            <a:r>
              <a:rPr lang="en-US" sz="1600" dirty="0"/>
              <a:t> </a:t>
            </a:r>
            <a:r>
              <a:rPr lang="en-US" sz="1600" dirty="0" err="1"/>
              <a:t>tıbbi</a:t>
            </a:r>
            <a:r>
              <a:rPr lang="en-US" sz="1600" dirty="0"/>
              <a:t> </a:t>
            </a:r>
            <a:r>
              <a:rPr lang="en-US" sz="1600" dirty="0" err="1"/>
              <a:t>çözümler</a:t>
            </a:r>
            <a:r>
              <a:rPr lang="en-US" sz="1600" dirty="0"/>
              <a:t> </a:t>
            </a:r>
            <a:r>
              <a:rPr lang="en-US" sz="1600" dirty="0" err="1"/>
              <a:t>sunma</a:t>
            </a:r>
            <a:r>
              <a:rPr lang="en-US" sz="1600" dirty="0"/>
              <a:t> </a:t>
            </a:r>
            <a:r>
              <a:rPr lang="en-US" sz="1600" dirty="0" err="1"/>
              <a:t>yeteneklerini</a:t>
            </a:r>
            <a:r>
              <a:rPr lang="en-US" sz="1600" dirty="0"/>
              <a:t> </a:t>
            </a:r>
            <a:r>
              <a:rPr lang="en-US" sz="1600" dirty="0" err="1"/>
              <a:t>geliştirmeye</a:t>
            </a:r>
            <a:r>
              <a:rPr lang="en-US" sz="1600" dirty="0"/>
              <a:t> </a:t>
            </a:r>
            <a:r>
              <a:rPr lang="en-US" sz="1600" dirty="0" err="1"/>
              <a:t>odaklanan</a:t>
            </a:r>
            <a:r>
              <a:rPr lang="en-US" sz="1600" dirty="0"/>
              <a:t> </a:t>
            </a:r>
            <a:r>
              <a:rPr lang="en-US" sz="1600" dirty="0" err="1"/>
              <a:t>akademik</a:t>
            </a:r>
            <a:r>
              <a:rPr lang="en-US" sz="1600" dirty="0"/>
              <a:t> </a:t>
            </a:r>
            <a:r>
              <a:rPr lang="en-US" sz="1600" dirty="0" err="1"/>
              <a:t>hedeflerle</a:t>
            </a:r>
            <a:r>
              <a:rPr lang="en-US" sz="1600" dirty="0"/>
              <a:t> </a:t>
            </a:r>
            <a:r>
              <a:rPr lang="en-US" sz="1600" dirty="0" err="1"/>
              <a:t>başladık</a:t>
            </a:r>
            <a:r>
              <a:rPr lang="en-US" sz="1600" dirty="0"/>
              <a:t>. Bu, </a:t>
            </a:r>
            <a:r>
              <a:rPr lang="en-US" sz="1600" dirty="0" err="1"/>
              <a:t>ilaçlarda</a:t>
            </a:r>
            <a:r>
              <a:rPr lang="en-US" sz="1600" dirty="0"/>
              <a:t> </a:t>
            </a:r>
            <a:r>
              <a:rPr lang="en-US" sz="1600" dirty="0" err="1"/>
              <a:t>yenilik</a:t>
            </a:r>
            <a:r>
              <a:rPr lang="en-US" sz="1600" dirty="0"/>
              <a:t>, yeni </a:t>
            </a:r>
            <a:r>
              <a:rPr lang="en-US" sz="1600" dirty="0" err="1"/>
              <a:t>tıbbi</a:t>
            </a:r>
            <a:r>
              <a:rPr lang="en-US" sz="1600" dirty="0"/>
              <a:t> </a:t>
            </a:r>
            <a:r>
              <a:rPr lang="en-US" sz="1600" dirty="0" err="1"/>
              <a:t>teknolojilerin</a:t>
            </a:r>
            <a:r>
              <a:rPr lang="en-US" sz="1600" dirty="0"/>
              <a:t> </a:t>
            </a:r>
            <a:r>
              <a:rPr lang="en-US" sz="1600" dirty="0" err="1"/>
              <a:t>geliştirilmesi</a:t>
            </a:r>
            <a:r>
              <a:rPr lang="en-US" sz="1600" dirty="0"/>
              <a:t> </a:t>
            </a:r>
            <a:r>
              <a:rPr lang="en-US" sz="1600" dirty="0" err="1"/>
              <a:t>ve</a:t>
            </a:r>
            <a:r>
              <a:rPr lang="en-US" sz="1600" dirty="0"/>
              <a:t> </a:t>
            </a:r>
            <a:r>
              <a:rPr lang="en-US" sz="1600" dirty="0" err="1"/>
              <a:t>genel</a:t>
            </a:r>
            <a:r>
              <a:rPr lang="en-US" sz="1600" dirty="0"/>
              <a:t> </a:t>
            </a:r>
            <a:r>
              <a:rPr lang="en-US" sz="1600" dirty="0" err="1"/>
              <a:t>olarak</a:t>
            </a:r>
            <a:r>
              <a:rPr lang="en-US" sz="1600" dirty="0"/>
              <a:t> </a:t>
            </a:r>
            <a:r>
              <a:rPr lang="en-US" sz="1600" dirty="0" err="1"/>
              <a:t>sağlık</a:t>
            </a:r>
            <a:r>
              <a:rPr lang="en-US" sz="1600" dirty="0"/>
              <a:t> </a:t>
            </a:r>
            <a:r>
              <a:rPr lang="en-US" sz="1600" dirty="0" err="1"/>
              <a:t>hizmetlerinin</a:t>
            </a:r>
            <a:r>
              <a:rPr lang="en-US" sz="1600" dirty="0"/>
              <a:t> </a:t>
            </a:r>
            <a:r>
              <a:rPr lang="en-US" sz="1600" dirty="0" err="1"/>
              <a:t>iyileştirilmesi</a:t>
            </a:r>
            <a:r>
              <a:rPr lang="en-US" sz="1600" dirty="0"/>
              <a:t> </a:t>
            </a:r>
            <a:r>
              <a:rPr lang="en-US" sz="1600" dirty="0" err="1"/>
              <a:t>gibi</a:t>
            </a:r>
            <a:r>
              <a:rPr lang="en-US" sz="1600" dirty="0"/>
              <a:t> </a:t>
            </a:r>
            <a:r>
              <a:rPr lang="en-US" sz="1600" dirty="0" err="1"/>
              <a:t>tıbbi</a:t>
            </a:r>
            <a:r>
              <a:rPr lang="en-US" sz="1600" dirty="0"/>
              <a:t> </a:t>
            </a:r>
            <a:r>
              <a:rPr lang="en-US" sz="1600" dirty="0" err="1"/>
              <a:t>öneme</a:t>
            </a:r>
            <a:r>
              <a:rPr lang="en-US" sz="1600" dirty="0"/>
              <a:t> </a:t>
            </a:r>
            <a:r>
              <a:rPr lang="en-US" sz="1600" dirty="0" err="1"/>
              <a:t>sahip</a:t>
            </a:r>
            <a:r>
              <a:rPr lang="en-US" sz="1600" dirty="0"/>
              <a:t> </a:t>
            </a:r>
            <a:r>
              <a:rPr lang="en-US" sz="1600" dirty="0" err="1"/>
              <a:t>alanlardaki</a:t>
            </a:r>
            <a:r>
              <a:rPr lang="en-US" sz="1600" dirty="0"/>
              <a:t> </a:t>
            </a:r>
            <a:r>
              <a:rPr lang="en-US" sz="1600" dirty="0" err="1"/>
              <a:t>bilimsel</a:t>
            </a:r>
            <a:r>
              <a:rPr lang="en-US" sz="1600" dirty="0"/>
              <a:t> </a:t>
            </a:r>
            <a:r>
              <a:rPr lang="en-US" sz="1600" dirty="0" err="1"/>
              <a:t>araştırmaların</a:t>
            </a:r>
            <a:r>
              <a:rPr lang="en-US" sz="1600" dirty="0"/>
              <a:t> </a:t>
            </a:r>
            <a:r>
              <a:rPr lang="en-US" sz="1600" dirty="0" err="1"/>
              <a:t>desteklenmesiyle</a:t>
            </a:r>
            <a:r>
              <a:rPr lang="en-US" sz="1600" dirty="0"/>
              <a:t> </a:t>
            </a:r>
            <a:r>
              <a:rPr lang="en-US" sz="1600" dirty="0" err="1"/>
              <a:t>başarılabilir</a:t>
            </a:r>
            <a:r>
              <a:rPr lang="en-US" sz="1600" dirty="0"/>
              <a:t>.</a:t>
            </a:r>
          </a:p>
          <a:p>
            <a:r>
              <a:rPr lang="en-US" sz="1600" dirty="0" err="1"/>
              <a:t>Ekonomik</a:t>
            </a:r>
            <a:r>
              <a:rPr lang="en-US" sz="1600" dirty="0"/>
              <a:t> </a:t>
            </a:r>
            <a:r>
              <a:rPr lang="en-US" sz="1600" dirty="0" err="1"/>
              <a:t>hedefler</a:t>
            </a:r>
            <a:r>
              <a:rPr lang="en-US" sz="1600" dirty="0"/>
              <a:t> </a:t>
            </a:r>
            <a:r>
              <a:rPr lang="en-US" sz="1600" dirty="0" err="1"/>
              <a:t>ise</a:t>
            </a:r>
            <a:r>
              <a:rPr lang="en-US" sz="1600" dirty="0"/>
              <a:t>, yeni </a:t>
            </a:r>
            <a:r>
              <a:rPr lang="en-US" sz="1600" dirty="0" err="1"/>
              <a:t>ürünler</a:t>
            </a:r>
            <a:r>
              <a:rPr lang="en-US" sz="1600" dirty="0"/>
              <a:t> </a:t>
            </a:r>
            <a:r>
              <a:rPr lang="en-US" sz="1600" dirty="0" err="1"/>
              <a:t>ve</a:t>
            </a:r>
            <a:r>
              <a:rPr lang="en-US" sz="1600" dirty="0"/>
              <a:t> </a:t>
            </a:r>
            <a:r>
              <a:rPr lang="en-US" sz="1600" dirty="0" err="1"/>
              <a:t>yenilikçi</a:t>
            </a:r>
            <a:r>
              <a:rPr lang="en-US" sz="1600" dirty="0"/>
              <a:t> </a:t>
            </a:r>
            <a:r>
              <a:rPr lang="en-US" sz="1600" dirty="0" err="1"/>
              <a:t>teknolojiler</a:t>
            </a:r>
            <a:r>
              <a:rPr lang="en-US" sz="1600" dirty="0"/>
              <a:t> </a:t>
            </a:r>
            <a:r>
              <a:rPr lang="en-US" sz="1600" dirty="0" err="1"/>
              <a:t>geliştirerek</a:t>
            </a:r>
            <a:r>
              <a:rPr lang="en-US" sz="1600" dirty="0"/>
              <a:t> </a:t>
            </a:r>
            <a:r>
              <a:rPr lang="en-US" sz="1600" dirty="0" err="1"/>
              <a:t>ve</a:t>
            </a:r>
            <a:r>
              <a:rPr lang="en-US" sz="1600" dirty="0"/>
              <a:t> </a:t>
            </a:r>
            <a:r>
              <a:rPr lang="en-US" sz="1600" dirty="0" err="1"/>
              <a:t>sunulan</a:t>
            </a:r>
            <a:r>
              <a:rPr lang="en-US" sz="1600" dirty="0"/>
              <a:t> </a:t>
            </a:r>
            <a:r>
              <a:rPr lang="en-US" sz="1600" dirty="0" err="1"/>
              <a:t>tıbbi</a:t>
            </a:r>
            <a:r>
              <a:rPr lang="en-US" sz="1600" dirty="0"/>
              <a:t> </a:t>
            </a:r>
            <a:r>
              <a:rPr lang="en-US" sz="1600" dirty="0" err="1"/>
              <a:t>hizmetlerin</a:t>
            </a:r>
            <a:r>
              <a:rPr lang="en-US" sz="1600" dirty="0"/>
              <a:t> </a:t>
            </a:r>
            <a:r>
              <a:rPr lang="en-US" sz="1600" dirty="0" err="1"/>
              <a:t>kalitesini</a:t>
            </a:r>
            <a:r>
              <a:rPr lang="en-US" sz="1600" dirty="0"/>
              <a:t> </a:t>
            </a:r>
            <a:r>
              <a:rPr lang="en-US" sz="1600" dirty="0" err="1"/>
              <a:t>artırarak</a:t>
            </a:r>
            <a:r>
              <a:rPr lang="en-US" sz="1600" dirty="0"/>
              <a:t> </a:t>
            </a:r>
            <a:r>
              <a:rPr lang="en-US" sz="1600" dirty="0" err="1"/>
              <a:t>tıbbi</a:t>
            </a:r>
            <a:r>
              <a:rPr lang="en-US" sz="1600" dirty="0"/>
              <a:t> </a:t>
            </a:r>
            <a:r>
              <a:rPr lang="en-US" sz="1600" dirty="0" err="1"/>
              <a:t>şirketlerin</a:t>
            </a:r>
            <a:r>
              <a:rPr lang="en-US" sz="1600" dirty="0"/>
              <a:t> </a:t>
            </a:r>
            <a:r>
              <a:rPr lang="en-US" sz="1600" dirty="0" err="1"/>
              <a:t>pazardaki</a:t>
            </a:r>
            <a:r>
              <a:rPr lang="en-US" sz="1600" dirty="0"/>
              <a:t> </a:t>
            </a:r>
            <a:r>
              <a:rPr lang="en-US" sz="1600" dirty="0" err="1"/>
              <a:t>rekabet</a:t>
            </a:r>
            <a:r>
              <a:rPr lang="en-US" sz="1600" dirty="0"/>
              <a:t> </a:t>
            </a:r>
            <a:r>
              <a:rPr lang="en-US" sz="1600" dirty="0" err="1"/>
              <a:t>gücünün</a:t>
            </a:r>
            <a:r>
              <a:rPr lang="en-US" sz="1600" dirty="0"/>
              <a:t> </a:t>
            </a:r>
            <a:r>
              <a:rPr lang="en-US" sz="1600" dirty="0" err="1"/>
              <a:t>artırılmasına</a:t>
            </a:r>
            <a:r>
              <a:rPr lang="en-US" sz="1600" dirty="0"/>
              <a:t> </a:t>
            </a:r>
            <a:r>
              <a:rPr lang="en-US" sz="1600" dirty="0" err="1"/>
              <a:t>dayanmaktadır</a:t>
            </a:r>
            <a:r>
              <a:rPr lang="en-US" sz="1600" dirty="0"/>
              <a:t>. Bu </a:t>
            </a:r>
            <a:r>
              <a:rPr lang="en-US" sz="1600" dirty="0" err="1"/>
              <a:t>hedeflere</a:t>
            </a:r>
            <a:r>
              <a:rPr lang="en-US" sz="1600" dirty="0"/>
              <a:t> </a:t>
            </a:r>
            <a:r>
              <a:rPr lang="en-US" sz="1600" dirty="0" err="1"/>
              <a:t>aynı</a:t>
            </a:r>
            <a:r>
              <a:rPr lang="en-US" sz="1600" dirty="0"/>
              <a:t> </a:t>
            </a:r>
            <a:r>
              <a:rPr lang="en-US" sz="1600" dirty="0" err="1"/>
              <a:t>zamanda</a:t>
            </a:r>
            <a:r>
              <a:rPr lang="en-US" sz="1600" dirty="0"/>
              <a:t> </a:t>
            </a:r>
            <a:r>
              <a:rPr lang="en-US" sz="1600" dirty="0" err="1"/>
              <a:t>sağlık</a:t>
            </a:r>
            <a:r>
              <a:rPr lang="en-US" sz="1600" dirty="0"/>
              <a:t> </a:t>
            </a:r>
            <a:r>
              <a:rPr lang="en-US" sz="1600" dirty="0" err="1"/>
              <a:t>girişimciliğini</a:t>
            </a:r>
            <a:r>
              <a:rPr lang="en-US" sz="1600" dirty="0"/>
              <a:t> </a:t>
            </a:r>
            <a:r>
              <a:rPr lang="en-US" sz="1600" dirty="0" err="1"/>
              <a:t>destekleyerek</a:t>
            </a:r>
            <a:r>
              <a:rPr lang="en-US" sz="1600" dirty="0"/>
              <a:t> </a:t>
            </a:r>
            <a:r>
              <a:rPr lang="en-US" sz="1600" dirty="0" err="1"/>
              <a:t>ve</a:t>
            </a:r>
            <a:r>
              <a:rPr lang="en-US" sz="1600" dirty="0"/>
              <a:t> </a:t>
            </a:r>
            <a:r>
              <a:rPr lang="en-US" sz="1600" dirty="0" err="1"/>
              <a:t>yenilikçiliği</a:t>
            </a:r>
            <a:r>
              <a:rPr lang="en-US" sz="1600" dirty="0"/>
              <a:t> </a:t>
            </a:r>
            <a:r>
              <a:rPr lang="en-US" sz="1600" dirty="0" err="1"/>
              <a:t>ve</a:t>
            </a:r>
            <a:r>
              <a:rPr lang="en-US" sz="1600" dirty="0"/>
              <a:t> yeni </a:t>
            </a:r>
            <a:r>
              <a:rPr lang="en-US" sz="1600" dirty="0" err="1"/>
              <a:t>kurulan</a:t>
            </a:r>
            <a:r>
              <a:rPr lang="en-US" sz="1600" dirty="0"/>
              <a:t> </a:t>
            </a:r>
            <a:r>
              <a:rPr lang="en-US" sz="1600" dirty="0" err="1"/>
              <a:t>şirketlere</a:t>
            </a:r>
            <a:r>
              <a:rPr lang="en-US" sz="1600" dirty="0"/>
              <a:t> </a:t>
            </a:r>
            <a:r>
              <a:rPr lang="en-US" sz="1600" dirty="0" err="1"/>
              <a:t>yatırımı</a:t>
            </a:r>
            <a:r>
              <a:rPr lang="en-US" sz="1600" dirty="0"/>
              <a:t> </a:t>
            </a:r>
            <a:r>
              <a:rPr lang="en-US" sz="1600" dirty="0" err="1"/>
              <a:t>teşvik</a:t>
            </a:r>
            <a:r>
              <a:rPr lang="en-US" sz="1600" dirty="0"/>
              <a:t> </a:t>
            </a:r>
            <a:r>
              <a:rPr lang="en-US" sz="1600" dirty="0" err="1"/>
              <a:t>ederek</a:t>
            </a:r>
            <a:r>
              <a:rPr lang="en-US" sz="1600" dirty="0"/>
              <a:t> de </a:t>
            </a:r>
            <a:r>
              <a:rPr lang="en-US" sz="1600" dirty="0" err="1"/>
              <a:t>ulaşılabilir</a:t>
            </a:r>
            <a:r>
              <a:rPr lang="en-US" sz="1600" dirty="0"/>
              <a:t>.</a:t>
            </a:r>
          </a:p>
          <a:p>
            <a:r>
              <a:rPr lang="en-US" sz="1600" dirty="0" err="1"/>
              <a:t>Sosyal</a:t>
            </a:r>
            <a:r>
              <a:rPr lang="en-US" sz="1600" dirty="0"/>
              <a:t> </a:t>
            </a:r>
            <a:r>
              <a:rPr lang="en-US" sz="1600" dirty="0" err="1"/>
              <a:t>hedefler</a:t>
            </a:r>
            <a:r>
              <a:rPr lang="en-US" sz="1600" dirty="0"/>
              <a:t> </a:t>
            </a:r>
            <a:r>
              <a:rPr lang="en-US" sz="1600" dirty="0" err="1"/>
              <a:t>arasında</a:t>
            </a:r>
            <a:r>
              <a:rPr lang="en-US" sz="1600" dirty="0"/>
              <a:t> </a:t>
            </a:r>
            <a:r>
              <a:rPr lang="en-US" sz="1600" dirty="0" err="1"/>
              <a:t>ise</a:t>
            </a:r>
            <a:r>
              <a:rPr lang="en-US" sz="1600" dirty="0"/>
              <a:t>, </a:t>
            </a:r>
            <a:r>
              <a:rPr lang="en-US" sz="1600" dirty="0" err="1"/>
              <a:t>diyabetin</a:t>
            </a:r>
            <a:r>
              <a:rPr lang="en-US" sz="1600" dirty="0"/>
              <a:t> </a:t>
            </a:r>
            <a:r>
              <a:rPr lang="en-US" sz="1600" dirty="0" err="1"/>
              <a:t>yönetimini</a:t>
            </a:r>
            <a:r>
              <a:rPr lang="en-US" sz="1600" dirty="0"/>
              <a:t> </a:t>
            </a:r>
            <a:r>
              <a:rPr lang="en-US" sz="1600" dirty="0" err="1"/>
              <a:t>kolaylaştıran</a:t>
            </a:r>
            <a:r>
              <a:rPr lang="en-US" sz="1600" dirty="0"/>
              <a:t> </a:t>
            </a:r>
            <a:r>
              <a:rPr lang="en-US" sz="1600" dirty="0" err="1"/>
              <a:t>ve</a:t>
            </a:r>
            <a:r>
              <a:rPr lang="en-US" sz="1600" dirty="0"/>
              <a:t> </a:t>
            </a:r>
            <a:r>
              <a:rPr lang="en-US" sz="1600" dirty="0" err="1"/>
              <a:t>yaşam</a:t>
            </a:r>
            <a:r>
              <a:rPr lang="en-US" sz="1600" dirty="0"/>
              <a:t> </a:t>
            </a:r>
            <a:r>
              <a:rPr lang="en-US" sz="1600" dirty="0" err="1"/>
              <a:t>kalitesini</a:t>
            </a:r>
            <a:r>
              <a:rPr lang="en-US" sz="1600" dirty="0"/>
              <a:t> </a:t>
            </a:r>
            <a:r>
              <a:rPr lang="en-US" sz="1600" dirty="0" err="1"/>
              <a:t>artıran</a:t>
            </a:r>
            <a:r>
              <a:rPr lang="en-US" sz="1600" dirty="0"/>
              <a:t> </a:t>
            </a:r>
            <a:r>
              <a:rPr lang="en-US" sz="1600" dirty="0" err="1"/>
              <a:t>yenilikçi</a:t>
            </a:r>
            <a:r>
              <a:rPr lang="en-US" sz="1600" dirty="0"/>
              <a:t> </a:t>
            </a:r>
            <a:r>
              <a:rPr lang="en-US" sz="1600" dirty="0" err="1"/>
              <a:t>tıbbi</a:t>
            </a:r>
            <a:r>
              <a:rPr lang="en-US" sz="1600" dirty="0"/>
              <a:t> </a:t>
            </a:r>
            <a:r>
              <a:rPr lang="en-US" sz="1600" dirty="0" err="1"/>
              <a:t>teknolojiler</a:t>
            </a:r>
            <a:r>
              <a:rPr lang="en-US" sz="1600" dirty="0"/>
              <a:t> </a:t>
            </a:r>
            <a:r>
              <a:rPr lang="en-US" sz="1600" dirty="0" err="1"/>
              <a:t>ve</a:t>
            </a:r>
            <a:r>
              <a:rPr lang="en-US" sz="1600" dirty="0"/>
              <a:t> </a:t>
            </a:r>
            <a:r>
              <a:rPr lang="en-US" sz="1600" dirty="0" err="1"/>
              <a:t>araçlar</a:t>
            </a:r>
            <a:r>
              <a:rPr lang="en-US" sz="1600" dirty="0"/>
              <a:t> </a:t>
            </a:r>
            <a:r>
              <a:rPr lang="en-US" sz="1600" dirty="0" err="1"/>
              <a:t>geliştirerek</a:t>
            </a:r>
            <a:r>
              <a:rPr lang="en-US" sz="1600" dirty="0"/>
              <a:t> </a:t>
            </a:r>
            <a:r>
              <a:rPr lang="en-US" sz="1600" dirty="0" err="1"/>
              <a:t>diyabet</a:t>
            </a:r>
            <a:r>
              <a:rPr lang="en-US" sz="1600" dirty="0"/>
              <a:t> </a:t>
            </a:r>
            <a:r>
              <a:rPr lang="en-US" sz="1600" dirty="0" err="1"/>
              <a:t>hastalarının</a:t>
            </a:r>
            <a:r>
              <a:rPr lang="en-US" sz="1600" dirty="0"/>
              <a:t> </a:t>
            </a:r>
            <a:r>
              <a:rPr lang="en-US" sz="1600" dirty="0" err="1"/>
              <a:t>hayatlarını</a:t>
            </a:r>
            <a:r>
              <a:rPr lang="en-US" sz="1600" dirty="0"/>
              <a:t> </a:t>
            </a:r>
            <a:r>
              <a:rPr lang="en-US" sz="1600" dirty="0" err="1"/>
              <a:t>daha</a:t>
            </a:r>
            <a:r>
              <a:rPr lang="en-US" sz="1600" dirty="0"/>
              <a:t> </a:t>
            </a:r>
            <a:r>
              <a:rPr lang="en-US" sz="1600" dirty="0" err="1"/>
              <a:t>kontrollü</a:t>
            </a:r>
            <a:r>
              <a:rPr lang="en-US" sz="1600" dirty="0"/>
              <a:t> </a:t>
            </a:r>
            <a:r>
              <a:rPr lang="en-US" sz="1600" dirty="0" err="1"/>
              <a:t>ve</a:t>
            </a:r>
            <a:r>
              <a:rPr lang="en-US" sz="1600" dirty="0"/>
              <a:t> </a:t>
            </a:r>
            <a:r>
              <a:rPr lang="en-US" sz="1600" dirty="0" err="1"/>
              <a:t>kolay</a:t>
            </a:r>
            <a:r>
              <a:rPr lang="en-US" sz="1600" dirty="0"/>
              <a:t> </a:t>
            </a:r>
            <a:r>
              <a:rPr lang="en-US" sz="1600" dirty="0" err="1"/>
              <a:t>bir</a:t>
            </a:r>
            <a:r>
              <a:rPr lang="en-US" sz="1600" dirty="0"/>
              <a:t> </a:t>
            </a:r>
            <a:r>
              <a:rPr lang="en-US" sz="1600" dirty="0" err="1"/>
              <a:t>şekilde</a:t>
            </a:r>
            <a:r>
              <a:rPr lang="en-US" sz="1600" dirty="0"/>
              <a:t> </a:t>
            </a:r>
            <a:r>
              <a:rPr lang="en-US" sz="1600" dirty="0" err="1"/>
              <a:t>sürdürmelerine</a:t>
            </a:r>
            <a:r>
              <a:rPr lang="en-US" sz="1600" dirty="0"/>
              <a:t> </a:t>
            </a:r>
            <a:r>
              <a:rPr lang="en-US" sz="1600" dirty="0" err="1"/>
              <a:t>yardımcı</a:t>
            </a:r>
            <a:r>
              <a:rPr lang="en-US" sz="1600" dirty="0"/>
              <a:t> </a:t>
            </a:r>
            <a:r>
              <a:rPr lang="en-US" sz="1600" dirty="0" err="1"/>
              <a:t>olmak</a:t>
            </a:r>
            <a:r>
              <a:rPr lang="en-US" sz="1600" dirty="0"/>
              <a:t> </a:t>
            </a:r>
            <a:r>
              <a:rPr lang="en-US" sz="1600" dirty="0" err="1"/>
              <a:t>yer</a:t>
            </a:r>
            <a:r>
              <a:rPr lang="en-US" sz="1600" dirty="0"/>
              <a:t> </a:t>
            </a:r>
            <a:r>
              <a:rPr lang="en-US" sz="1600" dirty="0" err="1"/>
              <a:t>alıyor</a:t>
            </a:r>
            <a:r>
              <a:rPr lang="en-US" sz="1600" dirty="0"/>
              <a:t>. Bu </a:t>
            </a:r>
            <a:r>
              <a:rPr lang="en-US" sz="1600" dirty="0" err="1"/>
              <a:t>hedeflere</a:t>
            </a:r>
            <a:r>
              <a:rPr lang="en-US" sz="1600" dirty="0"/>
              <a:t> </a:t>
            </a:r>
            <a:r>
              <a:rPr lang="en-US" sz="1600" dirty="0" err="1"/>
              <a:t>aynı</a:t>
            </a:r>
            <a:r>
              <a:rPr lang="en-US" sz="1600" dirty="0"/>
              <a:t> </a:t>
            </a:r>
            <a:r>
              <a:rPr lang="en-US" sz="1600" dirty="0" err="1"/>
              <a:t>zamanda</a:t>
            </a:r>
            <a:r>
              <a:rPr lang="en-US" sz="1600" dirty="0"/>
              <a:t> </a:t>
            </a:r>
            <a:r>
              <a:rPr lang="en-US" sz="1600" dirty="0" err="1"/>
              <a:t>topluma</a:t>
            </a:r>
            <a:r>
              <a:rPr lang="en-US" sz="1600" dirty="0"/>
              <a:t> </a:t>
            </a:r>
            <a:r>
              <a:rPr lang="en-US" sz="1600" dirty="0" err="1"/>
              <a:t>diyabet</a:t>
            </a:r>
            <a:r>
              <a:rPr lang="en-US" sz="1600" dirty="0"/>
              <a:t>, </a:t>
            </a:r>
            <a:r>
              <a:rPr lang="en-US" sz="1600" dirty="0" err="1"/>
              <a:t>diyabeti</a:t>
            </a:r>
            <a:r>
              <a:rPr lang="en-US" sz="1600" dirty="0"/>
              <a:t> </a:t>
            </a:r>
            <a:r>
              <a:rPr lang="en-US" sz="1600" dirty="0" err="1"/>
              <a:t>önleme</a:t>
            </a:r>
            <a:r>
              <a:rPr lang="en-US" sz="1600" dirty="0"/>
              <a:t> </a:t>
            </a:r>
            <a:r>
              <a:rPr lang="en-US" sz="1600" dirty="0" err="1"/>
              <a:t>ve</a:t>
            </a:r>
            <a:r>
              <a:rPr lang="en-US" sz="1600" dirty="0"/>
              <a:t> </a:t>
            </a:r>
            <a:r>
              <a:rPr lang="en-US" sz="1600" dirty="0" err="1"/>
              <a:t>bakım</a:t>
            </a:r>
            <a:r>
              <a:rPr lang="en-US" sz="1600" dirty="0"/>
              <a:t> </a:t>
            </a:r>
            <a:r>
              <a:rPr lang="en-US" sz="1600" dirty="0" err="1"/>
              <a:t>yolları</a:t>
            </a:r>
            <a:r>
              <a:rPr lang="en-US" sz="1600" dirty="0"/>
              <a:t> </a:t>
            </a:r>
            <a:r>
              <a:rPr lang="en-US" sz="1600" dirty="0" err="1"/>
              <a:t>konusunda</a:t>
            </a:r>
            <a:r>
              <a:rPr lang="en-US" sz="1600" dirty="0"/>
              <a:t> </a:t>
            </a:r>
            <a:r>
              <a:rPr lang="en-US" sz="1600" dirty="0" err="1"/>
              <a:t>eğitim</a:t>
            </a:r>
            <a:r>
              <a:rPr lang="en-US" sz="1600" dirty="0"/>
              <a:t> </a:t>
            </a:r>
            <a:r>
              <a:rPr lang="en-US" sz="1600" dirty="0" err="1"/>
              <a:t>ve</a:t>
            </a:r>
            <a:r>
              <a:rPr lang="en-US" sz="1600" dirty="0"/>
              <a:t> </a:t>
            </a:r>
            <a:r>
              <a:rPr lang="en-US" sz="1600" dirty="0" err="1"/>
              <a:t>farkındalık</a:t>
            </a:r>
            <a:r>
              <a:rPr lang="en-US" sz="1600" dirty="0"/>
              <a:t> </a:t>
            </a:r>
            <a:r>
              <a:rPr lang="en-US" sz="1600" dirty="0" err="1"/>
              <a:t>sağlanarak</a:t>
            </a:r>
            <a:r>
              <a:rPr lang="en-US" sz="1600" dirty="0"/>
              <a:t> </a:t>
            </a:r>
            <a:r>
              <a:rPr lang="en-US" sz="1600" dirty="0" err="1"/>
              <a:t>ve</a:t>
            </a:r>
            <a:r>
              <a:rPr lang="en-US" sz="1600" dirty="0"/>
              <a:t> </a:t>
            </a:r>
            <a:r>
              <a:rPr lang="en-US" sz="1600" dirty="0" err="1"/>
              <a:t>hastalara</a:t>
            </a:r>
            <a:r>
              <a:rPr lang="en-US" sz="1600" dirty="0"/>
              <a:t> </a:t>
            </a:r>
            <a:r>
              <a:rPr lang="en-US" sz="1600" dirty="0" err="1"/>
              <a:t>ve</a:t>
            </a:r>
            <a:r>
              <a:rPr lang="en-US" sz="1600" dirty="0"/>
              <a:t> </a:t>
            </a:r>
            <a:r>
              <a:rPr lang="en-US" sz="1600" dirty="0" err="1"/>
              <a:t>ailelerine</a:t>
            </a:r>
            <a:r>
              <a:rPr lang="en-US" sz="1600" dirty="0"/>
              <a:t> </a:t>
            </a:r>
            <a:r>
              <a:rPr lang="en-US" sz="1600" dirty="0" err="1"/>
              <a:t>psikolojik</a:t>
            </a:r>
            <a:r>
              <a:rPr lang="en-US" sz="1600" dirty="0"/>
              <a:t> </a:t>
            </a:r>
            <a:r>
              <a:rPr lang="en-US" sz="1600" dirty="0" err="1"/>
              <a:t>ve</a:t>
            </a:r>
            <a:r>
              <a:rPr lang="en-US" sz="1600" dirty="0"/>
              <a:t> </a:t>
            </a:r>
            <a:r>
              <a:rPr lang="en-US" sz="1600" dirty="0" err="1"/>
              <a:t>sosyal</a:t>
            </a:r>
            <a:r>
              <a:rPr lang="en-US" sz="1600" dirty="0"/>
              <a:t> </a:t>
            </a:r>
            <a:r>
              <a:rPr lang="en-US" sz="1600" dirty="0" err="1"/>
              <a:t>destek</a:t>
            </a:r>
            <a:r>
              <a:rPr lang="en-US" sz="1600" dirty="0"/>
              <a:t> </a:t>
            </a:r>
            <a:r>
              <a:rPr lang="en-US" sz="1600" dirty="0" err="1"/>
              <a:t>sağlanarak</a:t>
            </a:r>
            <a:r>
              <a:rPr lang="en-US" sz="1600" dirty="0"/>
              <a:t> da </a:t>
            </a:r>
            <a:r>
              <a:rPr lang="en-US" sz="1600" dirty="0" err="1"/>
              <a:t>ulaşılabilir</a:t>
            </a:r>
            <a:r>
              <a:rPr lang="en-US" sz="1600" dirty="0"/>
              <a:t>.</a:t>
            </a:r>
          </a:p>
        </p:txBody>
      </p:sp>
    </p:spTree>
    <p:extLst>
      <p:ext uri="{BB962C8B-B14F-4D97-AF65-F5344CB8AC3E}">
        <p14:creationId xmlns:p14="http://schemas.microsoft.com/office/powerpoint/2010/main" val="151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tr-TR" sz="4000" b="1" dirty="0">
                <a:solidFill>
                  <a:srgbClr val="0070C0"/>
                </a:solidFill>
              </a:rPr>
              <a:t>Teşekkürler</a:t>
            </a:r>
            <a:r>
              <a:rPr lang="tr-TR" sz="4000" b="1" dirty="0"/>
              <a:t> </a:t>
            </a:r>
            <a:endParaRPr lang="en-US" sz="4000" b="1"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endParaRPr lang="tr-TR" dirty="0"/>
          </a:p>
          <a:p>
            <a:endParaRPr lang="tr-TR" dirty="0"/>
          </a:p>
          <a:p>
            <a:r>
              <a:rPr lang="tr-TR" dirty="0"/>
              <a:t>Araştırma ve Sunum Teknikleri </a:t>
            </a:r>
            <a:endParaRPr lang="en-US" dirty="0"/>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62" name="Straight Connector 216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164" name="Group 216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165" name="Group 216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16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6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16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170" name="Rectangle 216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3777600" y="1079500"/>
            <a:ext cx="4636800" cy="2138400"/>
          </a:xfrm>
        </p:spPr>
        <p:txBody>
          <a:bodyPr vert="horz" lIns="91440" tIns="45720" rIns="91440" bIns="45720" rtlCol="0" anchor="b" anchorCtr="0">
            <a:noAutofit/>
          </a:bodyPr>
          <a:lstStyle/>
          <a:p>
            <a:pPr>
              <a:lnSpc>
                <a:spcPct val="90000"/>
              </a:lnSpc>
            </a:pPr>
            <a:r>
              <a:rPr lang="en-US" sz="5000" dirty="0" err="1">
                <a:solidFill>
                  <a:srgbClr val="0070C0"/>
                </a:solidFill>
                <a:effectLst/>
              </a:rPr>
              <a:t>Akıllı</a:t>
            </a:r>
            <a:r>
              <a:rPr lang="en-US" sz="5000" dirty="0">
                <a:solidFill>
                  <a:srgbClr val="0070C0"/>
                </a:solidFill>
                <a:effectLst/>
              </a:rPr>
              <a:t> </a:t>
            </a:r>
            <a:r>
              <a:rPr lang="en-US" sz="5000" dirty="0" err="1">
                <a:solidFill>
                  <a:srgbClr val="0070C0"/>
                </a:solidFill>
                <a:effectLst/>
              </a:rPr>
              <a:t>insülin</a:t>
            </a:r>
            <a:r>
              <a:rPr lang="en-US" sz="5000" dirty="0">
                <a:solidFill>
                  <a:srgbClr val="0070C0"/>
                </a:solidFill>
                <a:effectLst/>
              </a:rPr>
              <a:t> </a:t>
            </a:r>
            <a:r>
              <a:rPr lang="en-US" sz="5000" dirty="0" err="1">
                <a:solidFill>
                  <a:srgbClr val="0070C0"/>
                </a:solidFill>
                <a:effectLst/>
              </a:rPr>
              <a:t>pompası</a:t>
            </a:r>
            <a:r>
              <a:rPr lang="en-US" sz="5000" dirty="0">
                <a:solidFill>
                  <a:srgbClr val="0070C0"/>
                </a:solidFill>
                <a:effectLst/>
              </a:rPr>
              <a:t> </a:t>
            </a:r>
            <a:r>
              <a:rPr lang="en-US" sz="5000" dirty="0" err="1">
                <a:solidFill>
                  <a:srgbClr val="0070C0"/>
                </a:solidFill>
                <a:effectLst/>
              </a:rPr>
              <a:t>cihazı</a:t>
            </a:r>
            <a:r>
              <a:rPr lang="en-US" sz="5000" dirty="0">
                <a:solidFill>
                  <a:srgbClr val="0070C0"/>
                </a:solidFill>
                <a:effectLst/>
              </a:rPr>
              <a:t> </a:t>
            </a:r>
            <a:r>
              <a:rPr lang="en-US" sz="5000" dirty="0" err="1">
                <a:solidFill>
                  <a:srgbClr val="0070C0"/>
                </a:solidFill>
                <a:effectLst/>
              </a:rPr>
              <a:t>nedir</a:t>
            </a:r>
            <a:r>
              <a:rPr lang="en-US" sz="5000" dirty="0">
                <a:solidFill>
                  <a:srgbClr val="0070C0"/>
                </a:solidFill>
                <a:effectLst/>
              </a:rPr>
              <a:t> ?</a:t>
            </a:r>
            <a:endParaRPr lang="en-US" sz="5000" dirty="0">
              <a:solidFill>
                <a:srgbClr val="0070C0"/>
              </a:solidFill>
            </a:endParaRPr>
          </a:p>
        </p:txBody>
      </p:sp>
      <p:grpSp>
        <p:nvGrpSpPr>
          <p:cNvPr id="2172" name="Group 2171">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173" name="Group 2172">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192"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3"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4"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5"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6"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7"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8"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99"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00"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201"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02"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03"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04"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05"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206" name="Group 2205">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207"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8"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9"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0"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1"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2"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3"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174" name="Group 2173">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184" name="Group 2183">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188" name="Straight Connector 2187">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89" name="Straight Connector 2188">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190"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1"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5" name="Group 2184">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186" name="Freeform: Shape 2185">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87" name="Freeform: Shape 2186">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175" name="Group 2174">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176" name="Group 2175">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181"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82"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83"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77" name="Group 2176">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178"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79"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80"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215" name="Straight Connector 2214">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217" name="Group 2216">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2218" name="Group 2217">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237"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38"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39"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0"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1"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2"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3"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4"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5"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246"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7"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8"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49"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50"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251" name="Group 2250">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252"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3"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4"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5"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6"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7"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8"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19" name="Group 2218">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229" name="Group 2228">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33" name="Straight Connector 2232">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34" name="Straight Connector 2233">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35"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6"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30" name="Group 2229">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231" name="Freeform: Shape 2230">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232" name="Freeform: Shape 2231">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220" name="Group 2219">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221" name="Group 2220">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226"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27"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28"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22" name="Group 2221">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23"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24"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25"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tr-TR" sz="4000" b="1" dirty="0">
                <a:solidFill>
                  <a:srgbClr val="0070C0"/>
                </a:solidFill>
              </a:rPr>
              <a:t>Cihaz tanımlama </a:t>
            </a:r>
            <a:endParaRPr lang="en-US" sz="4000" b="1" dirty="0">
              <a:solidFill>
                <a:srgbClr val="0070C0"/>
              </a:solidFill>
            </a:endParaRP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pPr marL="0" indent="0">
              <a:buNone/>
            </a:pPr>
            <a:r>
              <a:rPr lang="tr-TR" sz="1800" dirty="0">
                <a:solidFill>
                  <a:srgbClr val="0070C0"/>
                </a:solidFill>
                <a:effectLst/>
                <a:latin typeface="Arial" panose="020B0604020202020204" pitchFamily="34" charset="0"/>
                <a:ea typeface="Times New Roman" panose="02020603050405020304" pitchFamily="18" charset="0"/>
              </a:rPr>
              <a:t>Akıllı insülin pompası </a:t>
            </a:r>
            <a:r>
              <a:rPr lang="tr-TR" sz="1800" dirty="0">
                <a:solidFill>
                  <a:srgbClr val="0D0D0D"/>
                </a:solidFill>
                <a:effectLst/>
                <a:latin typeface="Arial" panose="020B0604020202020204" pitchFamily="34" charset="0"/>
                <a:ea typeface="Times New Roman" panose="02020603050405020304" pitchFamily="18" charset="0"/>
              </a:rPr>
              <a:t>cihazı, doktorun hassas programlamasına dayalı olarak insülin pompaladığı ve hastanın kan şekeri seviyelerini verimli ve doğru bir şekilde düzenlemesini kolaylaştırdığı için sağlık hizmetlerinde devrim niteliğinde bir dönüşüm olarak kabul ediliyor. Cihaz, hastanın durumunun kapsamlı bir şekilde izlenmesine katkıda bulunan </a:t>
            </a:r>
            <a:r>
              <a:rPr lang="tr-TR" sz="1800" dirty="0">
                <a:solidFill>
                  <a:srgbClr val="0070C0"/>
                </a:solidFill>
                <a:effectLst/>
                <a:latin typeface="Arial" panose="020B0604020202020204" pitchFamily="34" charset="0"/>
                <a:ea typeface="Times New Roman" panose="02020603050405020304" pitchFamily="18" charset="0"/>
              </a:rPr>
              <a:t>EKG</a:t>
            </a:r>
            <a:r>
              <a:rPr lang="tr-TR" sz="1800" dirty="0">
                <a:solidFill>
                  <a:srgbClr val="0D0D0D"/>
                </a:solidFill>
                <a:effectLst/>
                <a:latin typeface="Arial" panose="020B0604020202020204" pitchFamily="34" charset="0"/>
                <a:ea typeface="Times New Roman" panose="02020603050405020304" pitchFamily="18" charset="0"/>
              </a:rPr>
              <a:t>, oksijen seviyesi ölçümü </a:t>
            </a:r>
            <a:r>
              <a:rPr lang="tr-TR" sz="1800" dirty="0">
                <a:solidFill>
                  <a:srgbClr val="0070C0"/>
                </a:solidFill>
                <a:effectLst/>
                <a:latin typeface="Arial" panose="020B0604020202020204" pitchFamily="34" charset="0"/>
                <a:ea typeface="Times New Roman" panose="02020603050405020304" pitchFamily="18" charset="0"/>
              </a:rPr>
              <a:t>SpO2</a:t>
            </a:r>
            <a:r>
              <a:rPr lang="tr-TR" sz="1800" dirty="0">
                <a:solidFill>
                  <a:srgbClr val="0D0D0D"/>
                </a:solidFill>
                <a:effectLst/>
                <a:latin typeface="Arial" panose="020B0604020202020204" pitchFamily="34" charset="0"/>
                <a:ea typeface="Times New Roman" panose="02020603050405020304" pitchFamily="18" charset="0"/>
              </a:rPr>
              <a:t> ve </a:t>
            </a:r>
            <a:r>
              <a:rPr lang="tr-TR" sz="1800" dirty="0">
                <a:solidFill>
                  <a:srgbClr val="0070C0"/>
                </a:solidFill>
                <a:effectLst/>
                <a:latin typeface="Arial" panose="020B0604020202020204" pitchFamily="34" charset="0"/>
                <a:ea typeface="Times New Roman" panose="02020603050405020304" pitchFamily="18" charset="0"/>
              </a:rPr>
              <a:t>kan basıncı </a:t>
            </a:r>
            <a:r>
              <a:rPr lang="tr-TR" sz="1800" dirty="0">
                <a:solidFill>
                  <a:srgbClr val="0D0D0D"/>
                </a:solidFill>
                <a:effectLst/>
                <a:latin typeface="Arial" panose="020B0604020202020204" pitchFamily="34" charset="0"/>
                <a:ea typeface="Times New Roman" panose="02020603050405020304" pitchFamily="18" charset="0"/>
              </a:rPr>
              <a:t>gibi ileri teknolojileri içerir. Cihaz ayrıca kritik durumlarda acil durum numarasıyla anında iletişime olanak tanır ve doktorun pompanın çalışmasını uzaktan izlemesine ve ayarlamasına olanak tanıyarak hastayı kliniğe taşımaya gerek kalmadan bakım sürecini daha etkili ve sorunsuz hale getirir.</a:t>
            </a:r>
            <a:endParaRPr lang="en-US" dirty="0"/>
          </a:p>
        </p:txBody>
      </p:sp>
    </p:spTree>
    <p:extLst>
      <p:ext uri="{BB962C8B-B14F-4D97-AF65-F5344CB8AC3E}">
        <p14:creationId xmlns:p14="http://schemas.microsoft.com/office/powerpoint/2010/main" val="194486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6754C-4852-457B-D85F-F1CC93A150E1}"/>
              </a:ext>
            </a:extLst>
          </p:cNvPr>
          <p:cNvSpPr>
            <a:spLocks noGrp="1"/>
          </p:cNvSpPr>
          <p:nvPr>
            <p:ph type="title"/>
          </p:nvPr>
        </p:nvSpPr>
        <p:spPr>
          <a:xfrm>
            <a:off x="3777600" y="1079500"/>
            <a:ext cx="4636800" cy="2138400"/>
          </a:xfrm>
        </p:spPr>
        <p:txBody>
          <a:bodyPr vert="horz" lIns="91440" tIns="45720" rIns="91440" bIns="45720" rtlCol="0" anchor="b" anchorCtr="0">
            <a:normAutofit fontScale="90000"/>
          </a:bodyPr>
          <a:lstStyle/>
          <a:p>
            <a:r>
              <a:rPr lang="en-US" sz="5000" dirty="0" err="1">
                <a:solidFill>
                  <a:srgbClr val="0070C0"/>
                </a:solidFill>
                <a:effectLst/>
              </a:rPr>
              <a:t>Akıllı</a:t>
            </a:r>
            <a:r>
              <a:rPr lang="en-US" sz="5000" dirty="0">
                <a:solidFill>
                  <a:srgbClr val="0070C0"/>
                </a:solidFill>
                <a:effectLst/>
              </a:rPr>
              <a:t> </a:t>
            </a:r>
            <a:r>
              <a:rPr lang="en-US" sz="5000" dirty="0" err="1">
                <a:solidFill>
                  <a:srgbClr val="0070C0"/>
                </a:solidFill>
                <a:effectLst/>
              </a:rPr>
              <a:t>insülin</a:t>
            </a:r>
            <a:r>
              <a:rPr lang="en-US" sz="5000" dirty="0">
                <a:solidFill>
                  <a:srgbClr val="0070C0"/>
                </a:solidFill>
                <a:effectLst/>
              </a:rPr>
              <a:t> </a:t>
            </a:r>
            <a:r>
              <a:rPr lang="en-US" sz="5000" dirty="0" err="1">
                <a:solidFill>
                  <a:srgbClr val="0070C0"/>
                </a:solidFill>
                <a:effectLst/>
              </a:rPr>
              <a:t>pompası</a:t>
            </a:r>
            <a:r>
              <a:rPr lang="tr-TR" sz="5000" dirty="0">
                <a:solidFill>
                  <a:srgbClr val="0070C0"/>
                </a:solidFill>
              </a:rPr>
              <a:t> nasıl çalışıyor ?</a:t>
            </a:r>
            <a:endParaRPr lang="en-US" sz="5000" dirty="0">
              <a:solidFill>
                <a:srgbClr val="0070C0"/>
              </a:solidFill>
            </a:endParaRPr>
          </a:p>
        </p:txBody>
      </p:sp>
      <p:grpSp>
        <p:nvGrpSpPr>
          <p:cNvPr id="18" name="Group 17">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9" name="Group 18">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32">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1" name="Group 20">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2" name="Group 21">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1" name="Straight Connector 60">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4" name="Group 63">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3"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8"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5" name="Group 64">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5" name="Group 74">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9" name="Straight Connector 78">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1"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7" name="Freeform: Shape 76">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8" name="Freeform: Shape 77">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6" name="Group 65">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7" name="Group 66">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2"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9"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96300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3A96-AFB6-EDD2-FB2D-3F97E1F43E8C}"/>
              </a:ext>
            </a:extLst>
          </p:cNvPr>
          <p:cNvSpPr>
            <a:spLocks noGrp="1"/>
          </p:cNvSpPr>
          <p:nvPr>
            <p:ph type="title"/>
          </p:nvPr>
        </p:nvSpPr>
        <p:spPr/>
        <p:txBody>
          <a:bodyPr/>
          <a:lstStyle/>
          <a:p>
            <a:r>
              <a:rPr lang="tr-TR" b="1" dirty="0">
                <a:solidFill>
                  <a:srgbClr val="0070C0"/>
                </a:solidFill>
              </a:rPr>
              <a:t>Ç</a:t>
            </a:r>
            <a:r>
              <a:rPr lang="tr-TR" sz="4000" b="1" dirty="0">
                <a:solidFill>
                  <a:srgbClr val="0070C0"/>
                </a:solidFill>
              </a:rPr>
              <a:t>alışması</a:t>
            </a:r>
            <a:r>
              <a:rPr lang="tr-TR" b="1" dirty="0">
                <a:solidFill>
                  <a:srgbClr val="0070C0"/>
                </a:solidFill>
              </a:rPr>
              <a:t> </a:t>
            </a:r>
            <a:endParaRPr lang="en-US" b="1" dirty="0">
              <a:solidFill>
                <a:srgbClr val="0070C0"/>
              </a:solidFill>
            </a:endParaRPr>
          </a:p>
        </p:txBody>
      </p:sp>
      <p:sp>
        <p:nvSpPr>
          <p:cNvPr id="3" name="Content Placeholder 2">
            <a:extLst>
              <a:ext uri="{FF2B5EF4-FFF2-40B4-BE49-F238E27FC236}">
                <a16:creationId xmlns:a16="http://schemas.microsoft.com/office/drawing/2014/main" id="{D4C8C733-E030-A636-A16E-FDDEDA0BB608}"/>
              </a:ext>
            </a:extLst>
          </p:cNvPr>
          <p:cNvSpPr>
            <a:spLocks noGrp="1"/>
          </p:cNvSpPr>
          <p:nvPr>
            <p:ph idx="10"/>
          </p:nvPr>
        </p:nvSpPr>
        <p:spPr/>
        <p:txBody>
          <a:bodyPr/>
          <a:lstStyle/>
          <a:p>
            <a:pPr marL="0" marR="0" algn="just">
              <a:lnSpc>
                <a:spcPct val="115000"/>
              </a:lnSpc>
              <a:spcBef>
                <a:spcPts val="1400"/>
              </a:spcBef>
              <a:spcAft>
                <a:spcPts val="595"/>
              </a:spcAft>
            </a:pPr>
            <a:r>
              <a:rPr lang="tr-TR" sz="1800" dirty="0">
                <a:solidFill>
                  <a:srgbClr val="0D0D0D"/>
                </a:solidFill>
                <a:effectLst/>
                <a:latin typeface="Arial" panose="020B0604020202020204" pitchFamily="34" charset="0"/>
                <a:ea typeface="Times New Roman" panose="02020603050405020304" pitchFamily="18" charset="0"/>
              </a:rPr>
              <a:t>Akıllı insülin pompası, cep telefonu boyutunda, kemerde, cepte takılabilen küçük bir elektronik cihazdır. Sağlıklı bir pankreasınkine benzer bir işlevi yerine getirerek ve gündüz ve gece boyunca küçük miktarlarda hızlı etkili insülini vücuda ileterek bazal insülini ileterek, size ve durumunuzu izleyen tıbbi personele yardımcı olur. Böylece bu cihaz başkaları tarafından görülmez ve size göze çarpmayan bir tedavi sağlar.</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1400"/>
              </a:spcBef>
              <a:spcAft>
                <a:spcPts val="595"/>
              </a:spcAft>
            </a:pPr>
            <a:r>
              <a:rPr lang="tr-TR" sz="1800" dirty="0">
                <a:solidFill>
                  <a:srgbClr val="0D0D0D"/>
                </a:solidFill>
                <a:effectLst/>
                <a:latin typeface="Arial" panose="020B0604020202020204" pitchFamily="34" charset="0"/>
                <a:ea typeface="Times New Roman" panose="02020603050405020304" pitchFamily="18" charset="0"/>
              </a:rPr>
              <a:t>Pompa, sağlıklı bir pankreasınkine benzer bir işlevi yerine getirir; Pompa, birincil deri altı insülin enjeksiyonu yoluyla, vücudunuzun ihtiyaçlarına en yakın miktarda, günde 24 saat boyunca hassas dozda hızlı etkili insülin ileterek sık enjeksiyon ihtiyacını telafi eder.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7620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b">
            <a:normAutofit/>
          </a:bodyPr>
          <a:lstStyle/>
          <a:p>
            <a:r>
              <a:rPr lang="en-US" sz="5000" dirty="0" err="1">
                <a:solidFill>
                  <a:srgbClr val="0070C0"/>
                </a:solidFill>
                <a:effectLst/>
              </a:rPr>
              <a:t>Akıllı</a:t>
            </a:r>
            <a:r>
              <a:rPr lang="en-US" sz="5000" dirty="0">
                <a:solidFill>
                  <a:srgbClr val="0070C0"/>
                </a:solidFill>
                <a:effectLst/>
              </a:rPr>
              <a:t> </a:t>
            </a:r>
            <a:r>
              <a:rPr lang="en-US" sz="5000" dirty="0" err="1">
                <a:solidFill>
                  <a:srgbClr val="0070C0"/>
                </a:solidFill>
                <a:effectLst/>
              </a:rPr>
              <a:t>insülin</a:t>
            </a:r>
            <a:r>
              <a:rPr lang="en-US" sz="5000" dirty="0">
                <a:solidFill>
                  <a:srgbClr val="0070C0"/>
                </a:solidFill>
                <a:effectLst/>
              </a:rPr>
              <a:t> </a:t>
            </a:r>
            <a:r>
              <a:rPr lang="en-US" sz="5000" dirty="0" err="1">
                <a:solidFill>
                  <a:srgbClr val="0070C0"/>
                </a:solidFill>
                <a:effectLst/>
              </a:rPr>
              <a:t>pompası</a:t>
            </a:r>
            <a:r>
              <a:rPr lang="tr-TR" sz="5000" dirty="0">
                <a:solidFill>
                  <a:srgbClr val="0070C0"/>
                </a:solidFill>
              </a:rPr>
              <a:t> aksesuarları nelerdir ?</a:t>
            </a:r>
            <a:endParaRPr lang="en-US" sz="5000" dirty="0">
              <a:solidFill>
                <a:srgbClr val="0070C0"/>
              </a:solidFill>
            </a:endParaRPr>
          </a:p>
        </p:txBody>
      </p:sp>
    </p:spTree>
    <p:extLst>
      <p:ext uri="{BB962C8B-B14F-4D97-AF65-F5344CB8AC3E}">
        <p14:creationId xmlns:p14="http://schemas.microsoft.com/office/powerpoint/2010/main" val="235918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7079A-2AE8-13D2-BC08-BAD94E8563CB}"/>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sz="4800" b="1" u="sng" kern="1200" cap="none" spc="0" baseline="0" dirty="0">
                <a:solidFill>
                  <a:srgbClr val="0070C0"/>
                </a:solidFill>
                <a:effectLst/>
                <a:latin typeface="+mj-lt"/>
                <a:ea typeface="+mj-ea"/>
                <a:cs typeface="+mj-cs"/>
              </a:rPr>
              <a:t>1</a:t>
            </a:r>
            <a:r>
              <a:rPr lang="en-US" sz="3200" b="1" u="sng" kern="1200" cap="none" spc="0" baseline="0" dirty="0">
                <a:solidFill>
                  <a:srgbClr val="0070C0"/>
                </a:solidFill>
                <a:effectLst/>
                <a:latin typeface="+mj-lt"/>
                <a:ea typeface="+mj-ea"/>
                <a:cs typeface="+mj-cs"/>
              </a:rPr>
              <a:t>. </a:t>
            </a:r>
            <a:r>
              <a:rPr lang="en-US" sz="3200" b="1" u="sng" kern="1200" cap="none" spc="0" baseline="0" dirty="0" err="1">
                <a:solidFill>
                  <a:srgbClr val="0070C0"/>
                </a:solidFill>
                <a:effectLst/>
                <a:latin typeface="+mj-lt"/>
                <a:ea typeface="+mj-ea"/>
                <a:cs typeface="+mj-cs"/>
              </a:rPr>
              <a:t>İnsülin</a:t>
            </a:r>
            <a:r>
              <a:rPr lang="en-US" sz="3200" b="1" u="sng" kern="1200" cap="none" spc="0" baseline="0" dirty="0">
                <a:solidFill>
                  <a:srgbClr val="0070C0"/>
                </a:solidFill>
                <a:effectLst/>
                <a:latin typeface="+mj-lt"/>
                <a:ea typeface="+mj-ea"/>
                <a:cs typeface="+mj-cs"/>
              </a:rPr>
              <a:t> </a:t>
            </a:r>
            <a:r>
              <a:rPr lang="en-US" sz="3200" b="1" u="sng" kern="1200" cap="none" spc="0" baseline="0" dirty="0" err="1">
                <a:solidFill>
                  <a:srgbClr val="0070C0"/>
                </a:solidFill>
                <a:effectLst/>
                <a:latin typeface="+mj-lt"/>
                <a:ea typeface="+mj-ea"/>
                <a:cs typeface="+mj-cs"/>
              </a:rPr>
              <a:t>pompası</a:t>
            </a:r>
            <a:br>
              <a:rPr lang="en-US" sz="3200" kern="1200" cap="none" spc="0" baseline="0" dirty="0">
                <a:solidFill>
                  <a:schemeClr val="tx1"/>
                </a:solidFill>
                <a:effectLst/>
                <a:latin typeface="+mj-lt"/>
                <a:ea typeface="+mj-ea"/>
                <a:cs typeface="+mj-cs"/>
              </a:rPr>
            </a:br>
            <a:endParaRPr lang="en-US" sz="3200" kern="1200" cap="none" spc="0" baseline="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EC7AC6-824B-D822-30EA-BDB3330C4CC4}"/>
              </a:ext>
            </a:extLst>
          </p:cNvPr>
          <p:cNvSpPr>
            <a:spLocks noGrp="1"/>
          </p:cNvSpPr>
          <p:nvPr>
            <p:ph idx="10"/>
          </p:nvPr>
        </p:nvSpPr>
        <p:spPr>
          <a:xfrm>
            <a:off x="990000" y="1785257"/>
            <a:ext cx="4420200" cy="4800600"/>
          </a:xfrm>
        </p:spPr>
        <p:txBody>
          <a:bodyPr vert="horz" lIns="91440" tIns="45720" rIns="91440" bIns="45720" rtlCol="0">
            <a:normAutofit/>
          </a:bodyPr>
          <a:lstStyle/>
          <a:p>
            <a:pPr marL="0" marR="0" indent="0">
              <a:lnSpc>
                <a:spcPct val="140000"/>
              </a:lnSpc>
              <a:spcBef>
                <a:spcPts val="1400"/>
              </a:spcBef>
              <a:spcAft>
                <a:spcPts val="595"/>
              </a:spcAft>
              <a:buNone/>
            </a:pPr>
            <a:r>
              <a:rPr lang="en-US" sz="2000" dirty="0" err="1">
                <a:effectLst/>
                <a:latin typeface="Arial" panose="020B0604020202020204" pitchFamily="34" charset="0"/>
                <a:cs typeface="Arial" panose="020B0604020202020204" pitchFamily="34" charset="0"/>
              </a:rPr>
              <a:t>Aşağıdakilerden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oluşan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küçük</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ve</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dayanıklı</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bir</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tıbbi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cihaz</a:t>
            </a:r>
            <a:r>
              <a:rPr lang="en-US" sz="2000" dirty="0">
                <a:effectLst/>
                <a:latin typeface="Arial" panose="020B0604020202020204" pitchFamily="34" charset="0"/>
                <a:cs typeface="Arial" panose="020B0604020202020204" pitchFamily="34" charset="0"/>
              </a:rPr>
              <a:t>:</a:t>
            </a:r>
          </a:p>
          <a:p>
            <a:pPr marR="0">
              <a:lnSpc>
                <a:spcPct val="140000"/>
              </a:lnSpc>
              <a:spcBef>
                <a:spcPts val="1400"/>
              </a:spcBef>
              <a:spcAft>
                <a:spcPts val="595"/>
              </a:spcAft>
              <a:buFont typeface="Wingdings" panose="05000000000000000000" pitchFamily="2" charset="2"/>
              <a:buChar char="Ø"/>
            </a:pP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Kontrol</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düğmeleri</a:t>
            </a:r>
            <a:endParaRPr lang="en-US" sz="2000" dirty="0">
              <a:effectLst/>
              <a:latin typeface="Arial" panose="020B0604020202020204" pitchFamily="34" charset="0"/>
              <a:cs typeface="Arial" panose="020B0604020202020204" pitchFamily="34" charset="0"/>
            </a:endParaRPr>
          </a:p>
          <a:p>
            <a:pPr marL="57150" marR="0" indent="-342900">
              <a:lnSpc>
                <a:spcPct val="140000"/>
              </a:lnSpc>
              <a:spcBef>
                <a:spcPts val="1400"/>
              </a:spcBef>
              <a:spcAft>
                <a:spcPts val="595"/>
              </a:spcAft>
              <a:buFont typeface="Wingdings" panose="05000000000000000000" pitchFamily="2" charset="2"/>
              <a:buChar char="Ø"/>
            </a:pPr>
            <a:r>
              <a:rPr lang="en-US" sz="2000" dirty="0" err="1">
                <a:effectLst/>
                <a:latin typeface="Arial" panose="020B0604020202020204" pitchFamily="34" charset="0"/>
                <a:cs typeface="Arial" panose="020B0604020202020204" pitchFamily="34" charset="0"/>
              </a:rPr>
              <a:t>Akıllı</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ekran</a:t>
            </a:r>
            <a:endParaRPr lang="en-US" sz="2000" dirty="0">
              <a:effectLst/>
              <a:latin typeface="Arial" panose="020B0604020202020204" pitchFamily="34" charset="0"/>
              <a:cs typeface="Arial" panose="020B0604020202020204" pitchFamily="34" charset="0"/>
            </a:endParaRPr>
          </a:p>
          <a:p>
            <a:pPr marL="57150" marR="0" indent="-342900">
              <a:lnSpc>
                <a:spcPct val="140000"/>
              </a:lnSpc>
              <a:spcBef>
                <a:spcPts val="1400"/>
              </a:spcBef>
              <a:spcAft>
                <a:spcPts val="595"/>
              </a:spcAft>
              <a:buFont typeface="Wingdings" panose="05000000000000000000" pitchFamily="2" charset="2"/>
              <a:buChar char="Ø"/>
            </a:pPr>
            <a:r>
              <a:rPr lang="en-US" sz="2000" dirty="0">
                <a:effectLst/>
                <a:latin typeface="Arial" panose="020B0604020202020204" pitchFamily="34" charset="0"/>
                <a:cs typeface="Arial" panose="020B0604020202020204" pitchFamily="34" charset="0"/>
              </a:rPr>
              <a:t>Bir </a:t>
            </a:r>
            <a:r>
              <a:rPr lang="en-US" sz="2000" dirty="0" err="1">
                <a:effectLst/>
                <a:latin typeface="Arial" panose="020B0604020202020204" pitchFamily="34" charset="0"/>
                <a:cs typeface="Arial" panose="020B0604020202020204" pitchFamily="34" charset="0"/>
              </a:rPr>
              <a:t>adet</a:t>
            </a:r>
            <a:r>
              <a:rPr lang="en-US" sz="2000" dirty="0">
                <a:effectLst/>
                <a:latin typeface="Arial" panose="020B0604020202020204" pitchFamily="34" charset="0"/>
                <a:cs typeface="Arial" panose="020B0604020202020204" pitchFamily="34" charset="0"/>
              </a:rPr>
              <a:t> AA </a:t>
            </a:r>
            <a:r>
              <a:rPr lang="en-US" sz="2000" dirty="0" err="1">
                <a:effectLst/>
                <a:latin typeface="Arial" panose="020B0604020202020204" pitchFamily="34" charset="0"/>
                <a:cs typeface="Arial" panose="020B0604020202020204" pitchFamily="34" charset="0"/>
              </a:rPr>
              <a:t>alkalin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pil</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yerleştirme</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bölümü</a:t>
            </a:r>
            <a:endParaRPr lang="en-US" sz="2000" dirty="0">
              <a:effectLst/>
              <a:latin typeface="Arial" panose="020B0604020202020204" pitchFamily="34" charset="0"/>
              <a:cs typeface="Arial" panose="020B0604020202020204" pitchFamily="34" charset="0"/>
            </a:endParaRPr>
          </a:p>
          <a:p>
            <a:pPr marR="0">
              <a:lnSpc>
                <a:spcPct val="140000"/>
              </a:lnSpc>
              <a:spcBef>
                <a:spcPts val="1400"/>
              </a:spcBef>
              <a:spcAft>
                <a:spcPts val="595"/>
              </a:spcAft>
              <a:buFont typeface="Wingdings" panose="05000000000000000000" pitchFamily="2" charset="2"/>
              <a:buChar char="Ø"/>
            </a:pPr>
            <a:r>
              <a:rPr lang="en-US" sz="2000" dirty="0" err="1">
                <a:effectLst/>
                <a:latin typeface="Arial" panose="020B0604020202020204" pitchFamily="34" charset="0"/>
                <a:cs typeface="Arial" panose="020B0604020202020204" pitchFamily="34" charset="0"/>
              </a:rPr>
              <a:t>İnsülin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şişelerinin</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yerleştirileceği</a:t>
            </a:r>
            <a:r>
              <a:rPr lang="en-US" sz="2000" dirty="0">
                <a:effectLst/>
                <a:latin typeface="Arial" panose="020B0604020202020204" pitchFamily="34" charset="0"/>
                <a:cs typeface="Arial" panose="020B0604020202020204" pitchFamily="34" charset="0"/>
              </a:rPr>
              <a:t> </a:t>
            </a:r>
            <a:r>
              <a:rPr lang="en-US" sz="2000" dirty="0" err="1">
                <a:effectLst/>
                <a:latin typeface="Arial" panose="020B0604020202020204" pitchFamily="34" charset="0"/>
                <a:cs typeface="Arial" panose="020B0604020202020204" pitchFamily="34" charset="0"/>
              </a:rPr>
              <a:t>bölüm</a:t>
            </a:r>
            <a:endParaRPr lang="en-US" sz="2000" dirty="0">
              <a:effectLst/>
              <a:latin typeface="Arial" panose="020B0604020202020204" pitchFamily="34" charset="0"/>
              <a:cs typeface="Arial" panose="020B0604020202020204" pitchFamily="34" charset="0"/>
            </a:endParaRPr>
          </a:p>
          <a:p>
            <a:pPr>
              <a:lnSpc>
                <a:spcPct val="140000"/>
              </a:lnSpc>
            </a:pPr>
            <a:endParaRPr lang="en-US" sz="1300" dirty="0"/>
          </a:p>
        </p:txBody>
      </p:sp>
      <p:pic>
        <p:nvPicPr>
          <p:cNvPr id="12" name="Picture 2" descr="Medtronic MiniMed™ 780G insulin pump ...">
            <a:extLst>
              <a:ext uri="{FF2B5EF4-FFF2-40B4-BE49-F238E27FC236}">
                <a16:creationId xmlns:a16="http://schemas.microsoft.com/office/drawing/2014/main" id="{0A8B1A68-B5D7-87E8-D5BF-FB87A27CA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537" y="293914"/>
            <a:ext cx="4676633" cy="629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77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FF17-C439-AEC6-09C0-0E14E7AE8195}"/>
              </a:ext>
            </a:extLst>
          </p:cNvPr>
          <p:cNvSpPr>
            <a:spLocks noGrp="1"/>
          </p:cNvSpPr>
          <p:nvPr>
            <p:ph type="title"/>
          </p:nvPr>
        </p:nvSpPr>
        <p:spPr>
          <a:xfrm>
            <a:off x="1556656" y="400049"/>
            <a:ext cx="4408715" cy="1185045"/>
          </a:xfrm>
        </p:spPr>
        <p:txBody>
          <a:bodyPr>
            <a:normAutofit fontScale="90000"/>
          </a:bodyPr>
          <a:lstStyle/>
          <a:p>
            <a:r>
              <a:rPr lang="tr-TR" sz="5300" b="1" u="sng" dirty="0">
                <a:solidFill>
                  <a:srgbClr val="0070C0"/>
                </a:solidFill>
                <a:effectLst/>
                <a:ea typeface="Times New Roman" panose="02020603050405020304" pitchFamily="18" charset="0"/>
              </a:rPr>
              <a:t>2</a:t>
            </a:r>
            <a:r>
              <a:rPr lang="tr-TR" b="1" u="sng" dirty="0">
                <a:solidFill>
                  <a:srgbClr val="0070C0"/>
                </a:solidFill>
                <a:effectLst/>
                <a:ea typeface="Times New Roman" panose="02020603050405020304" pitchFamily="18" charset="0"/>
              </a:rPr>
              <a:t>. Şişe</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43C8D03-6DBF-1627-A287-B6E5F0CE3A03}"/>
              </a:ext>
            </a:extLst>
          </p:cNvPr>
          <p:cNvSpPr>
            <a:spLocks noGrp="1"/>
          </p:cNvSpPr>
          <p:nvPr>
            <p:ph idx="10"/>
          </p:nvPr>
        </p:nvSpPr>
        <p:spPr>
          <a:xfrm>
            <a:off x="568163" y="1295400"/>
            <a:ext cx="6442237" cy="4933950"/>
          </a:xfrm>
        </p:spPr>
        <p:txBody>
          <a:bodyPr/>
          <a:lstStyle/>
          <a:p>
            <a:pPr marL="0" marR="0" indent="0" algn="just">
              <a:lnSpc>
                <a:spcPct val="115000"/>
              </a:lnSpc>
              <a:spcBef>
                <a:spcPts val="1400"/>
              </a:spcBef>
              <a:spcAft>
                <a:spcPts val="595"/>
              </a:spcAft>
              <a:buNone/>
            </a:pPr>
            <a:endParaRPr lang="en-US" sz="1800" dirty="0">
              <a:effectLst/>
              <a:latin typeface="Times New Roman" panose="02020603050405020304" pitchFamily="18" charset="0"/>
              <a:ea typeface="Times New Roman" panose="02020603050405020304" pitchFamily="18" charset="0"/>
            </a:endParaRPr>
          </a:p>
          <a:p>
            <a:pPr marL="360000" lvl="1" indent="0">
              <a:lnSpc>
                <a:spcPct val="115000"/>
              </a:lnSpc>
              <a:spcBef>
                <a:spcPts val="1400"/>
              </a:spcBef>
              <a:spcAft>
                <a:spcPts val="595"/>
              </a:spcAft>
              <a:buNone/>
            </a:pPr>
            <a:r>
              <a:rPr lang="tr-TR" sz="2000" dirty="0">
                <a:solidFill>
                  <a:srgbClr val="0D0D0D"/>
                </a:solidFill>
                <a:effectLst/>
                <a:latin typeface="Arial" panose="020B0604020202020204" pitchFamily="34" charset="0"/>
                <a:ea typeface="Times New Roman" panose="02020603050405020304" pitchFamily="18" charset="0"/>
              </a:rPr>
              <a:t>- </a:t>
            </a:r>
            <a:r>
              <a:rPr lang="tr-TR" sz="2000" i="0" dirty="0">
                <a:solidFill>
                  <a:srgbClr val="0D0D0D"/>
                </a:solidFill>
                <a:effectLst/>
                <a:latin typeface="Arial" panose="020B0604020202020204" pitchFamily="34" charset="0"/>
                <a:ea typeface="Times New Roman" panose="02020603050405020304" pitchFamily="18" charset="0"/>
              </a:rPr>
              <a:t>İnsülin pompasına bağlanan ve kilitlenen, insülin içeren küçük plastik bir kap. Flakonlar, insülinin flakondan flakona çekilmesini kolaylaştırmak için bir valf (flakon pompaya yerleştirilmeden önce çıkarılan flakonun üst kısmındaki mavi bir parça) ile donatılmıştır. Flakon 200-300 ünite insülin içerir ve iki haftada bir, infüzyon cihazı değiştirildiğinde değiştirilir.</a:t>
            </a:r>
            <a:endParaRPr lang="en-US" sz="2000" i="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098" name="Picture 2" descr="Medtronic Reservoir 1.8ml | Diabetes Express">
            <a:extLst>
              <a:ext uri="{FF2B5EF4-FFF2-40B4-BE49-F238E27FC236}">
                <a16:creationId xmlns:a16="http://schemas.microsoft.com/office/drawing/2014/main" id="{BE2A0015-F229-B602-7AB1-2F2AB2B16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72143"/>
            <a:ext cx="4408714" cy="618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2592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b1109a0-5570-4169-8db4-73be8425400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EF2E2A9BE45C3C4E8B05CD42366E9CF3" ma:contentTypeVersion="8" ma:contentTypeDescription="Yeni belge oluşturun." ma:contentTypeScope="" ma:versionID="e065e982295ed0492619d904fa50f979">
  <xsd:schema xmlns:xsd="http://www.w3.org/2001/XMLSchema" xmlns:xs="http://www.w3.org/2001/XMLSchema" xmlns:p="http://schemas.microsoft.com/office/2006/metadata/properties" xmlns:ns3="3b1109a0-5570-4169-8db4-73be84254008" xmlns:ns4="c5eb2104-9c4a-428b-bcd2-4efec8c2a4a3" targetNamespace="http://schemas.microsoft.com/office/2006/metadata/properties" ma:root="true" ma:fieldsID="8bcd83fb2f718b3453ea385df36bf9ee" ns3:_="" ns4:_="">
    <xsd:import namespace="3b1109a0-5570-4169-8db4-73be84254008"/>
    <xsd:import namespace="c5eb2104-9c4a-428b-bcd2-4efec8c2a4a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1109a0-5570-4169-8db4-73be842540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eb2104-9c4a-428b-bcd2-4efec8c2a4a3"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documentManagement/types"/>
    <ds:schemaRef ds:uri="http://purl.org/dc/elements/1.1/"/>
    <ds:schemaRef ds:uri="http://purl.org/dc/dcmitype/"/>
    <ds:schemaRef ds:uri="c5eb2104-9c4a-428b-bcd2-4efec8c2a4a3"/>
    <ds:schemaRef ds:uri="http://purl.org/dc/terms/"/>
    <ds:schemaRef ds:uri="http://schemas.microsoft.com/office/infopath/2007/PartnerControls"/>
    <ds:schemaRef ds:uri="http://schemas.openxmlformats.org/package/2006/metadata/core-properties"/>
    <ds:schemaRef ds:uri="http://schemas.microsoft.com/office/2006/metadata/properties"/>
    <ds:schemaRef ds:uri="3b1109a0-5570-4169-8db4-73be84254008"/>
    <ds:schemaRef ds:uri="http://www.w3.org/XML/1998/namespace"/>
  </ds:schemaRefs>
</ds:datastoreItem>
</file>

<file path=customXml/itemProps3.xml><?xml version="1.0" encoding="utf-8"?>
<ds:datastoreItem xmlns:ds="http://schemas.openxmlformats.org/officeDocument/2006/customXml" ds:itemID="{84B4AC43-D5CB-4F3F-8C76-04F276619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1109a0-5570-4169-8db4-73be84254008"/>
    <ds:schemaRef ds:uri="c5eb2104-9c4a-428b-bcd2-4efec8c2a4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{BC3D033B-4C82-4B56-9E72-8C7F2F05260A}tf11158769_win32</Template>
  <TotalTime>112</TotalTime>
  <Words>835</Words>
  <Application>Microsoft Office PowerPoint</Application>
  <PresentationFormat>Widescreen</PresentationFormat>
  <Paragraphs>48</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Goudy Old Style</vt:lpstr>
      <vt:lpstr>Times New Roman</vt:lpstr>
      <vt:lpstr>Wingdings</vt:lpstr>
      <vt:lpstr>FrostyVTI</vt:lpstr>
      <vt:lpstr>Akıllı insülin pompası     KHAOULA CHATT Tıp Mühendisliği</vt:lpstr>
      <vt:lpstr>ARAŞTIRMA SORUSU </vt:lpstr>
      <vt:lpstr>Akıllı insülin pompası cihazı nedir ?</vt:lpstr>
      <vt:lpstr>Cihaz tanımlama </vt:lpstr>
      <vt:lpstr>Akıllı insülin pompası nasıl çalışıyor ?</vt:lpstr>
      <vt:lpstr>Çalışması </vt:lpstr>
      <vt:lpstr>Akıllı insülin pompası aksesuarları nelerdir ?</vt:lpstr>
      <vt:lpstr>1. İnsülin pompası </vt:lpstr>
      <vt:lpstr>2. Şişe </vt:lpstr>
      <vt:lpstr>3. Emdirme aracı </vt:lpstr>
      <vt:lpstr>4. Emdirme cihazı yerleştirme cihazı</vt:lpstr>
      <vt:lpstr>EKG'ye gelince, nasıl çalışacak? </vt:lpstr>
      <vt:lpstr>PowerPoint Presentation</vt:lpstr>
      <vt:lpstr>Kandaki oksijen düzeyinin ölçülmesi nasıl çalışır? </vt:lpstr>
      <vt:lpstr>PowerPoint Presentation</vt:lpstr>
      <vt:lpstr>Tansiyon ölçümüne gelince nasıl yapılacak? </vt:lpstr>
      <vt:lpstr>PowerPoint Presentation</vt:lpstr>
      <vt:lpstr>Acil durum teknolojisine gelince, nasıl çalışıyor? </vt:lpstr>
      <vt:lpstr>PowerPoint Presentation</vt:lpstr>
      <vt:lpstr>Proje Etkileri </vt:lpstr>
      <vt:lpstr>PowerPoint Presentation</vt:lpstr>
      <vt:lpstr>Teşekkürler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Akıllı insülin pompası     KHAOULA CHATT Tıp Mühendisliği</dc:title>
  <dc:creator>KHAOULA CHATT</dc:creator>
  <cp:lastModifiedBy>KHAOULA CHATT</cp:lastModifiedBy>
  <cp:revision>1</cp:revision>
  <dcterms:created xsi:type="dcterms:W3CDTF">2024-05-14T18:20:35Z</dcterms:created>
  <dcterms:modified xsi:type="dcterms:W3CDTF">2024-05-14T20:13:33Z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0x010100EF2E2A9BE45C3C4E8B05CD42366E9CF3</vt:lpwstr>
  </property>
</Properties>
</file>