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italic r:id="rId27"/>
      <p:boldItalic r:id="rId28"/>
    </p:embeddedFont>
    <p:embeddedFont>
      <p:font typeface="Roboto"/>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2ba9e6f375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2ba9e6f375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2ba9e6f375_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2ba9e6f375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350">
                <a:solidFill>
                  <a:srgbClr val="4D5156"/>
                </a:solidFill>
                <a:highlight>
                  <a:srgbClr val="FFFFFF"/>
                </a:highlight>
                <a:latin typeface="Raleway"/>
                <a:ea typeface="Raleway"/>
                <a:cs typeface="Raleway"/>
                <a:sym typeface="Raleway"/>
              </a:rPr>
              <a:t>Trello est un outil de gestion de projet en ligne</a:t>
            </a:r>
            <a:endParaRPr b="1" sz="1400">
              <a:latin typeface="Raleway"/>
              <a:ea typeface="Raleway"/>
              <a:cs typeface="Raleway"/>
              <a:sym typeface="Raleway"/>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2bc2eb87f4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2bc2eb87f4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2ba9e6f375_1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2ba9e6f375_1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2ba9e6f375_1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2ba9e6f375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2ba9e6f375_1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2ba9e6f375_1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2ba9e6f375_1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2ba9e6f375_1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2ba9e6f375_1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2ba9e6f375_1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2ba9e6f375_1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2ba9e6f375_1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c6fa3c898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c6fa3c89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2ba9e6f375_1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2ba9e6f375_1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2ba9e6f375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2ba9e6f375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2ba9e6f375_1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2ba9e6f375_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ba9e6f375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ba9e6f375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2ba9e6f375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2ba9e6f375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2ba9e6f375_1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2ba9e6f375_1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2ba9e6f375_1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2ba9e6f375_1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2ba9e6f375_1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2ba9e6f375_1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4.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4.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4.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4.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4.gif"/><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4.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4.gif"/><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jpg"/><Relationship Id="rId4" Type="http://schemas.openxmlformats.org/officeDocument/2006/relationships/image" Target="../media/image4.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4.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4.gif"/><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4.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4.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4.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4.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hyperlink" Target="http://localhost/webservice/processus-du-developpement-logiciel/" TargetMode="External"/><Relationship Id="rId5" Type="http://schemas.openxmlformats.org/officeDocument/2006/relationships/image" Target="../media/image6.png"/><Relationship Id="rId6" Type="http://schemas.openxmlformats.org/officeDocument/2006/relationships/image" Target="../media/image4.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4.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4.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nvSpPr>
        <p:spPr>
          <a:xfrm>
            <a:off x="1664775" y="811025"/>
            <a:ext cx="6861300" cy="17547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fr" sz="3400">
                <a:solidFill>
                  <a:schemeClr val="dk2"/>
                </a:solidFill>
              </a:rPr>
              <a:t>Développement d’un </a:t>
            </a:r>
            <a:r>
              <a:rPr b="1" lang="fr" sz="3400">
                <a:solidFill>
                  <a:schemeClr val="dk2"/>
                </a:solidFill>
                <a:highlight>
                  <a:srgbClr val="FFFFFF"/>
                </a:highlight>
                <a:latin typeface="Raleway"/>
                <a:ea typeface="Raleway"/>
                <a:cs typeface="Raleway"/>
                <a:sym typeface="Raleway"/>
              </a:rPr>
              <a:t>s</a:t>
            </a:r>
            <a:r>
              <a:rPr b="1" lang="fr" sz="3400">
                <a:solidFill>
                  <a:schemeClr val="dk2"/>
                </a:solidFill>
                <a:highlight>
                  <a:srgbClr val="FFFFFF"/>
                </a:highlight>
                <a:latin typeface="Raleway"/>
                <a:ea typeface="Raleway"/>
                <a:cs typeface="Raleway"/>
                <a:sym typeface="Raleway"/>
              </a:rPr>
              <a:t>ite web de génération d’un mot de passe</a:t>
            </a:r>
            <a:endParaRPr sz="3400">
              <a:solidFill>
                <a:schemeClr val="dk2"/>
              </a:solidFill>
              <a:highlight>
                <a:srgbClr val="FFFFFF"/>
              </a:highlight>
            </a:endParaRPr>
          </a:p>
        </p:txBody>
      </p:sp>
      <p:sp>
        <p:nvSpPr>
          <p:cNvPr id="73" name="Google Shape;73;p13"/>
          <p:cNvSpPr txBox="1"/>
          <p:nvPr/>
        </p:nvSpPr>
        <p:spPr>
          <a:xfrm>
            <a:off x="197188" y="3580700"/>
            <a:ext cx="3000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800">
                <a:solidFill>
                  <a:schemeClr val="dk1"/>
                </a:solidFill>
                <a:latin typeface="Lato"/>
                <a:ea typeface="Lato"/>
                <a:cs typeface="Lato"/>
                <a:sym typeface="Lato"/>
              </a:rPr>
              <a:t>Kharbouch Mohammed</a:t>
            </a:r>
            <a:endParaRPr b="1" sz="1800">
              <a:solidFill>
                <a:schemeClr val="dk1"/>
              </a:solidFill>
              <a:latin typeface="Lato"/>
              <a:ea typeface="Lato"/>
              <a:cs typeface="Lato"/>
              <a:sym typeface="Lato"/>
            </a:endParaRPr>
          </a:p>
          <a:p>
            <a:pPr indent="0" lvl="0" marL="0" rtl="0" algn="l">
              <a:spcBef>
                <a:spcPts val="0"/>
              </a:spcBef>
              <a:spcAft>
                <a:spcPts val="0"/>
              </a:spcAft>
              <a:buNone/>
            </a:pPr>
            <a:r>
              <a:rPr b="1" lang="fr" sz="1800">
                <a:solidFill>
                  <a:schemeClr val="dk1"/>
                </a:solidFill>
                <a:latin typeface="Lato"/>
                <a:ea typeface="Lato"/>
                <a:cs typeface="Lato"/>
                <a:sym typeface="Lato"/>
              </a:rPr>
              <a:t>Merbah Reda</a:t>
            </a:r>
            <a:endParaRPr b="1" sz="1800">
              <a:solidFill>
                <a:schemeClr val="dk1"/>
              </a:solidFill>
              <a:latin typeface="Lato"/>
              <a:ea typeface="Lato"/>
              <a:cs typeface="Lato"/>
              <a:sym typeface="Lato"/>
            </a:endParaRPr>
          </a:p>
          <a:p>
            <a:pPr indent="0" lvl="0" marL="0" rtl="0" algn="l">
              <a:spcBef>
                <a:spcPts val="0"/>
              </a:spcBef>
              <a:spcAft>
                <a:spcPts val="0"/>
              </a:spcAft>
              <a:buNone/>
            </a:pPr>
            <a:r>
              <a:rPr b="1" lang="fr" sz="1800">
                <a:solidFill>
                  <a:schemeClr val="dk1"/>
                </a:solidFill>
                <a:latin typeface="Lato"/>
                <a:ea typeface="Lato"/>
                <a:cs typeface="Lato"/>
                <a:sym typeface="Lato"/>
              </a:rPr>
              <a:t>Oumohand Sara</a:t>
            </a:r>
            <a:endParaRPr b="1" sz="1800">
              <a:solidFill>
                <a:schemeClr val="dk1"/>
              </a:solidFill>
              <a:latin typeface="Lato"/>
              <a:ea typeface="Lato"/>
              <a:cs typeface="Lato"/>
              <a:sym typeface="Lato"/>
            </a:endParaRPr>
          </a:p>
          <a:p>
            <a:pPr indent="0" lvl="0" marL="0" rtl="0" algn="l">
              <a:spcBef>
                <a:spcPts val="0"/>
              </a:spcBef>
              <a:spcAft>
                <a:spcPts val="0"/>
              </a:spcAft>
              <a:buNone/>
            </a:pPr>
            <a:r>
              <a:rPr b="1" lang="fr" sz="1800">
                <a:solidFill>
                  <a:schemeClr val="dk1"/>
                </a:solidFill>
                <a:latin typeface="Lato"/>
                <a:ea typeface="Lato"/>
                <a:cs typeface="Lato"/>
                <a:sym typeface="Lato"/>
              </a:rPr>
              <a:t>Martin Elisa</a:t>
            </a:r>
            <a:endParaRPr b="1">
              <a:solidFill>
                <a:schemeClr val="dk1"/>
              </a:solidFill>
            </a:endParaRPr>
          </a:p>
        </p:txBody>
      </p:sp>
      <p:sp>
        <p:nvSpPr>
          <p:cNvPr id="74" name="Google Shape;74;p13"/>
          <p:cNvSpPr txBox="1"/>
          <p:nvPr/>
        </p:nvSpPr>
        <p:spPr>
          <a:xfrm>
            <a:off x="2767400" y="2944500"/>
            <a:ext cx="4151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700">
                <a:solidFill>
                  <a:schemeClr val="dk2"/>
                </a:solidFill>
                <a:highlight>
                  <a:schemeClr val="lt1"/>
                </a:highlight>
                <a:latin typeface="Roboto"/>
                <a:ea typeface="Roboto"/>
                <a:cs typeface="Roboto"/>
                <a:sym typeface="Roboto"/>
              </a:rPr>
              <a:t>P</a:t>
            </a:r>
            <a:r>
              <a:rPr b="1" lang="fr" sz="1700">
                <a:solidFill>
                  <a:schemeClr val="dk2"/>
                </a:solidFill>
                <a:highlight>
                  <a:schemeClr val="lt1"/>
                </a:highlight>
                <a:latin typeface="Raleway"/>
                <a:ea typeface="Raleway"/>
                <a:cs typeface="Raleway"/>
                <a:sym typeface="Raleway"/>
              </a:rPr>
              <a:t>remière</a:t>
            </a:r>
            <a:r>
              <a:rPr b="1" lang="fr" sz="1700">
                <a:solidFill>
                  <a:schemeClr val="dk2"/>
                </a:solidFill>
                <a:highlight>
                  <a:schemeClr val="lt1"/>
                </a:highlight>
                <a:latin typeface="Raleway"/>
                <a:ea typeface="Raleway"/>
                <a:cs typeface="Raleway"/>
                <a:sym typeface="Raleway"/>
              </a:rPr>
              <a:t> années Master Informatique</a:t>
            </a:r>
            <a:r>
              <a:rPr b="1" lang="fr" sz="1900">
                <a:solidFill>
                  <a:schemeClr val="dk2"/>
                </a:solidFill>
                <a:highlight>
                  <a:schemeClr val="lt1"/>
                </a:highlight>
                <a:latin typeface="Raleway"/>
                <a:ea typeface="Raleway"/>
                <a:cs typeface="Raleway"/>
                <a:sym typeface="Raleway"/>
              </a:rPr>
              <a:t> </a:t>
            </a:r>
            <a:endParaRPr b="1" sz="2100">
              <a:solidFill>
                <a:schemeClr val="dk2"/>
              </a:solidFill>
              <a:highlight>
                <a:schemeClr val="lt1"/>
              </a:highlight>
              <a:latin typeface="Raleway"/>
              <a:ea typeface="Raleway"/>
              <a:cs typeface="Raleway"/>
              <a:sym typeface="Raleway"/>
            </a:endParaRPr>
          </a:p>
        </p:txBody>
      </p:sp>
      <p:sp>
        <p:nvSpPr>
          <p:cNvPr id="75" name="Google Shape;75;p13"/>
          <p:cNvSpPr txBox="1"/>
          <p:nvPr/>
        </p:nvSpPr>
        <p:spPr>
          <a:xfrm>
            <a:off x="6317550" y="4681800"/>
            <a:ext cx="2767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800"/>
              <a:t>10/02/2023 - </a:t>
            </a:r>
            <a:r>
              <a:rPr b="1" lang="fr" sz="1800">
                <a:solidFill>
                  <a:schemeClr val="dk2"/>
                </a:solidFill>
              </a:rPr>
              <a:t>07/04/2023 </a:t>
            </a:r>
            <a:endParaRPr b="1" sz="1800"/>
          </a:p>
        </p:txBody>
      </p:sp>
      <p:pic>
        <p:nvPicPr>
          <p:cNvPr id="76" name="Google Shape;76;p13"/>
          <p:cNvPicPr preferRelativeResize="0"/>
          <p:nvPr/>
        </p:nvPicPr>
        <p:blipFill>
          <a:blip r:embed="rId3">
            <a:alphaModFix/>
          </a:blip>
          <a:stretch>
            <a:fillRect/>
          </a:stretch>
        </p:blipFill>
        <p:spPr>
          <a:xfrm>
            <a:off x="0" y="0"/>
            <a:ext cx="1613650" cy="1613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184" name="Google Shape;184;p22"/>
          <p:cNvPicPr preferRelativeResize="0"/>
          <p:nvPr/>
        </p:nvPicPr>
        <p:blipFill>
          <a:blip r:embed="rId3">
            <a:alphaModFix/>
          </a:blip>
          <a:stretch>
            <a:fillRect/>
          </a:stretch>
        </p:blipFill>
        <p:spPr>
          <a:xfrm>
            <a:off x="2125075" y="602425"/>
            <a:ext cx="6123576" cy="4371699"/>
          </a:xfrm>
          <a:prstGeom prst="rect">
            <a:avLst/>
          </a:prstGeom>
          <a:noFill/>
          <a:ln>
            <a:noFill/>
          </a:ln>
        </p:spPr>
      </p:pic>
      <p:sp>
        <p:nvSpPr>
          <p:cNvPr id="185" name="Google Shape;185;p22"/>
          <p:cNvSpPr txBox="1"/>
          <p:nvPr/>
        </p:nvSpPr>
        <p:spPr>
          <a:xfrm>
            <a:off x="1959600" y="30575"/>
            <a:ext cx="8022600" cy="5388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600"/>
              </a:spcAft>
              <a:buNone/>
            </a:pPr>
            <a:r>
              <a:rPr b="1" lang="fr" sz="2300">
                <a:solidFill>
                  <a:schemeClr val="dk2"/>
                </a:solidFill>
                <a:highlight>
                  <a:schemeClr val="lt1"/>
                </a:highlight>
                <a:latin typeface="Raleway"/>
                <a:ea typeface="Raleway"/>
                <a:cs typeface="Raleway"/>
                <a:sym typeface="Raleway"/>
              </a:rPr>
              <a:t>Exemple d’une user story </a:t>
            </a:r>
            <a:endParaRPr/>
          </a:p>
        </p:txBody>
      </p:sp>
      <p:pic>
        <p:nvPicPr>
          <p:cNvPr id="186" name="Google Shape;186;p22"/>
          <p:cNvPicPr preferRelativeResize="0"/>
          <p:nvPr/>
        </p:nvPicPr>
        <p:blipFill>
          <a:blip r:embed="rId4">
            <a:alphaModFix/>
          </a:blip>
          <a:stretch>
            <a:fillRect/>
          </a:stretch>
        </p:blipFill>
        <p:spPr>
          <a:xfrm>
            <a:off x="0" y="0"/>
            <a:ext cx="1613650" cy="1613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descr="Background pointer shape in timeline graphic" id="192" name="Google Shape;192;p23"/>
          <p:cNvSpPr/>
          <p:nvPr/>
        </p:nvSpPr>
        <p:spPr>
          <a:xfrm rot="10800000">
            <a:off x="4154100" y="2949125"/>
            <a:ext cx="4989900" cy="11604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lnSpc>
                <a:spcPct val="115000"/>
              </a:lnSpc>
              <a:spcBef>
                <a:spcPts val="0"/>
              </a:spcBef>
              <a:spcAft>
                <a:spcPts val="1600"/>
              </a:spcAft>
              <a:buNone/>
            </a:pPr>
            <a:r>
              <a:t/>
            </a:r>
            <a:endParaRPr/>
          </a:p>
        </p:txBody>
      </p:sp>
      <p:sp>
        <p:nvSpPr>
          <p:cNvPr id="193" name="Google Shape;193;p23"/>
          <p:cNvSpPr txBox="1"/>
          <p:nvPr/>
        </p:nvSpPr>
        <p:spPr>
          <a:xfrm>
            <a:off x="4391850" y="3365325"/>
            <a:ext cx="4514400" cy="461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600"/>
              </a:spcAft>
              <a:buNone/>
            </a:pPr>
            <a:r>
              <a:rPr b="1" lang="fr" sz="1800">
                <a:solidFill>
                  <a:schemeClr val="dk2"/>
                </a:solidFill>
                <a:highlight>
                  <a:schemeClr val="dk1"/>
                </a:highlight>
                <a:latin typeface="Raleway"/>
                <a:ea typeface="Raleway"/>
                <a:cs typeface="Raleway"/>
                <a:sym typeface="Raleway"/>
              </a:rPr>
              <a:t>A</a:t>
            </a:r>
            <a:r>
              <a:rPr b="1" lang="fr" sz="1800">
                <a:solidFill>
                  <a:schemeClr val="dk2"/>
                </a:solidFill>
                <a:highlight>
                  <a:schemeClr val="dk1"/>
                </a:highlight>
                <a:latin typeface="Raleway"/>
                <a:ea typeface="Raleway"/>
                <a:cs typeface="Raleway"/>
                <a:sym typeface="Raleway"/>
              </a:rPr>
              <a:t>daptation de la méthode agile</a:t>
            </a:r>
            <a:r>
              <a:rPr b="1" lang="fr" sz="1800">
                <a:solidFill>
                  <a:schemeClr val="dk2"/>
                </a:solidFill>
                <a:highlight>
                  <a:schemeClr val="lt1"/>
                </a:highlight>
                <a:latin typeface="Raleway"/>
                <a:ea typeface="Raleway"/>
                <a:cs typeface="Raleway"/>
                <a:sym typeface="Raleway"/>
              </a:rPr>
              <a:t> </a:t>
            </a:r>
            <a:endParaRPr b="1" sz="1600">
              <a:solidFill>
                <a:schemeClr val="dk2"/>
              </a:solidFill>
              <a:highlight>
                <a:schemeClr val="dk1"/>
              </a:highlight>
              <a:latin typeface="Raleway"/>
              <a:ea typeface="Raleway"/>
              <a:cs typeface="Raleway"/>
              <a:sym typeface="Raleway"/>
            </a:endParaRPr>
          </a:p>
        </p:txBody>
      </p:sp>
      <p:pic>
        <p:nvPicPr>
          <p:cNvPr id="194" name="Google Shape;194;p23"/>
          <p:cNvPicPr preferRelativeResize="0"/>
          <p:nvPr/>
        </p:nvPicPr>
        <p:blipFill>
          <a:blip r:embed="rId3">
            <a:alphaModFix/>
          </a:blip>
          <a:stretch>
            <a:fillRect/>
          </a:stretch>
        </p:blipFill>
        <p:spPr>
          <a:xfrm>
            <a:off x="0" y="0"/>
            <a:ext cx="1613650" cy="1613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24"/>
          <p:cNvPicPr preferRelativeResize="0"/>
          <p:nvPr/>
        </p:nvPicPr>
        <p:blipFill>
          <a:blip r:embed="rId3">
            <a:alphaModFix/>
          </a:blip>
          <a:stretch>
            <a:fillRect/>
          </a:stretch>
        </p:blipFill>
        <p:spPr>
          <a:xfrm>
            <a:off x="0" y="0"/>
            <a:ext cx="9144000" cy="4814550"/>
          </a:xfrm>
          <a:prstGeom prst="rect">
            <a:avLst/>
          </a:prstGeom>
          <a:noFill/>
          <a:ln>
            <a:noFill/>
          </a:ln>
        </p:spPr>
      </p:pic>
      <p:sp>
        <p:nvSpPr>
          <p:cNvPr id="200" name="Google Shape;200;p2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201" name="Google Shape;201;p24"/>
          <p:cNvPicPr preferRelativeResize="0"/>
          <p:nvPr/>
        </p:nvPicPr>
        <p:blipFill>
          <a:blip r:embed="rId4">
            <a:alphaModFix/>
          </a:blip>
          <a:stretch>
            <a:fillRect/>
          </a:stretch>
        </p:blipFill>
        <p:spPr>
          <a:xfrm>
            <a:off x="5494775" y="2166575"/>
            <a:ext cx="1000875" cy="182150"/>
          </a:xfrm>
          <a:prstGeom prst="rect">
            <a:avLst/>
          </a:prstGeom>
          <a:noFill/>
          <a:ln>
            <a:noFill/>
          </a:ln>
        </p:spPr>
      </p:pic>
      <p:pic>
        <p:nvPicPr>
          <p:cNvPr id="202" name="Google Shape;202;p24"/>
          <p:cNvPicPr preferRelativeResize="0"/>
          <p:nvPr/>
        </p:nvPicPr>
        <p:blipFill>
          <a:blip r:embed="rId4">
            <a:alphaModFix/>
          </a:blip>
          <a:stretch>
            <a:fillRect/>
          </a:stretch>
        </p:blipFill>
        <p:spPr>
          <a:xfrm>
            <a:off x="6589875" y="1330200"/>
            <a:ext cx="548700" cy="182150"/>
          </a:xfrm>
          <a:prstGeom prst="rect">
            <a:avLst/>
          </a:prstGeom>
          <a:noFill/>
          <a:ln>
            <a:noFill/>
          </a:ln>
        </p:spPr>
      </p:pic>
      <p:pic>
        <p:nvPicPr>
          <p:cNvPr id="203" name="Google Shape;203;p24"/>
          <p:cNvPicPr preferRelativeResize="0"/>
          <p:nvPr/>
        </p:nvPicPr>
        <p:blipFill>
          <a:blip r:embed="rId4">
            <a:alphaModFix/>
          </a:blip>
          <a:stretch>
            <a:fillRect/>
          </a:stretch>
        </p:blipFill>
        <p:spPr>
          <a:xfrm>
            <a:off x="6589875" y="1148050"/>
            <a:ext cx="548700" cy="182150"/>
          </a:xfrm>
          <a:prstGeom prst="rect">
            <a:avLst/>
          </a:prstGeom>
          <a:noFill/>
          <a:ln>
            <a:noFill/>
          </a:ln>
        </p:spPr>
      </p:pic>
      <p:pic>
        <p:nvPicPr>
          <p:cNvPr id="204" name="Google Shape;204;p24"/>
          <p:cNvPicPr preferRelativeResize="0"/>
          <p:nvPr/>
        </p:nvPicPr>
        <p:blipFill>
          <a:blip r:embed="rId5">
            <a:alphaModFix/>
          </a:blip>
          <a:stretch>
            <a:fillRect/>
          </a:stretch>
        </p:blipFill>
        <p:spPr>
          <a:xfrm>
            <a:off x="6621338" y="1330200"/>
            <a:ext cx="485775" cy="200025"/>
          </a:xfrm>
          <a:prstGeom prst="rect">
            <a:avLst/>
          </a:prstGeom>
          <a:noFill/>
          <a:ln>
            <a:noFill/>
          </a:ln>
        </p:spPr>
      </p:pic>
      <p:pic>
        <p:nvPicPr>
          <p:cNvPr id="205" name="Google Shape;205;p24"/>
          <p:cNvPicPr preferRelativeResize="0"/>
          <p:nvPr/>
        </p:nvPicPr>
        <p:blipFill>
          <a:blip r:embed="rId6">
            <a:alphaModFix/>
          </a:blip>
          <a:stretch>
            <a:fillRect/>
          </a:stretch>
        </p:blipFill>
        <p:spPr>
          <a:xfrm>
            <a:off x="0" y="0"/>
            <a:ext cx="1613650" cy="1613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211" name="Google Shape;211;p25"/>
          <p:cNvSpPr txBox="1"/>
          <p:nvPr/>
        </p:nvSpPr>
        <p:spPr>
          <a:xfrm>
            <a:off x="1862625" y="788050"/>
            <a:ext cx="7044300" cy="5388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600"/>
              </a:spcAft>
              <a:buNone/>
            </a:pPr>
            <a:r>
              <a:rPr b="1" lang="fr" sz="2300">
                <a:solidFill>
                  <a:schemeClr val="dk2"/>
                </a:solidFill>
                <a:highlight>
                  <a:schemeClr val="lt1"/>
                </a:highlight>
                <a:latin typeface="Raleway"/>
                <a:ea typeface="Raleway"/>
                <a:cs typeface="Raleway"/>
                <a:sym typeface="Raleway"/>
              </a:rPr>
              <a:t>Les t</a:t>
            </a:r>
            <a:r>
              <a:rPr b="1" lang="fr" sz="2300">
                <a:solidFill>
                  <a:schemeClr val="dk2"/>
                </a:solidFill>
                <a:highlight>
                  <a:schemeClr val="lt1"/>
                </a:highlight>
                <a:latin typeface="Raleway"/>
                <a:ea typeface="Raleway"/>
                <a:cs typeface="Raleway"/>
                <a:sym typeface="Raleway"/>
              </a:rPr>
              <a:t>ests croisés </a:t>
            </a:r>
            <a:endParaRPr/>
          </a:p>
        </p:txBody>
      </p:sp>
      <p:sp>
        <p:nvSpPr>
          <p:cNvPr id="212" name="Google Shape;212;p25"/>
          <p:cNvSpPr txBox="1"/>
          <p:nvPr/>
        </p:nvSpPr>
        <p:spPr>
          <a:xfrm>
            <a:off x="992300" y="1945400"/>
            <a:ext cx="7505700" cy="15660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chemeClr val="dk2"/>
              </a:buClr>
              <a:buSzPts val="2000"/>
              <a:buFont typeface="Raleway"/>
              <a:buChar char="➔"/>
            </a:pPr>
            <a:r>
              <a:rPr lang="fr" sz="1500">
                <a:solidFill>
                  <a:schemeClr val="dk2"/>
                </a:solidFill>
                <a:latin typeface="Raleway"/>
                <a:ea typeface="Raleway"/>
                <a:cs typeface="Raleway"/>
                <a:sym typeface="Raleway"/>
              </a:rPr>
              <a:t>Les tests croisés est une méthode de test de logiciels où chaque membre d'une équipe de développement teste la fonctionnalité développée par un autre membre de l'équipe. Cette méthode permet de détecter les erreurs ou les problèmes qui pourraient être négligés si la même personne qui a développé la fonctionnalité la teste elle-même. </a:t>
            </a:r>
            <a:endParaRPr sz="2200">
              <a:solidFill>
                <a:schemeClr val="dk2"/>
              </a:solidFill>
              <a:highlight>
                <a:schemeClr val="lt1"/>
              </a:highlight>
              <a:latin typeface="Raleway"/>
              <a:ea typeface="Raleway"/>
              <a:cs typeface="Raleway"/>
              <a:sym typeface="Raleway"/>
            </a:endParaRPr>
          </a:p>
        </p:txBody>
      </p:sp>
      <p:pic>
        <p:nvPicPr>
          <p:cNvPr id="213" name="Google Shape;213;p25"/>
          <p:cNvPicPr preferRelativeResize="0"/>
          <p:nvPr/>
        </p:nvPicPr>
        <p:blipFill>
          <a:blip r:embed="rId3">
            <a:alphaModFix/>
          </a:blip>
          <a:stretch>
            <a:fillRect/>
          </a:stretch>
        </p:blipFill>
        <p:spPr>
          <a:xfrm>
            <a:off x="0" y="0"/>
            <a:ext cx="1613650" cy="1613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219" name="Google Shape;219;p26"/>
          <p:cNvSpPr txBox="1"/>
          <p:nvPr/>
        </p:nvSpPr>
        <p:spPr>
          <a:xfrm>
            <a:off x="1984750" y="866575"/>
            <a:ext cx="5325300" cy="6003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600"/>
              </a:spcAft>
              <a:buNone/>
            </a:pPr>
            <a:r>
              <a:rPr b="1" lang="fr" sz="2700">
                <a:solidFill>
                  <a:schemeClr val="dk2"/>
                </a:solidFill>
                <a:highlight>
                  <a:schemeClr val="lt1"/>
                </a:highlight>
                <a:latin typeface="Raleway"/>
                <a:ea typeface="Raleway"/>
                <a:cs typeface="Raleway"/>
                <a:sym typeface="Raleway"/>
              </a:rPr>
              <a:t>Exemple de test </a:t>
            </a:r>
            <a:endParaRPr/>
          </a:p>
        </p:txBody>
      </p:sp>
      <p:pic>
        <p:nvPicPr>
          <p:cNvPr id="220" name="Google Shape;220;p26"/>
          <p:cNvPicPr preferRelativeResize="0"/>
          <p:nvPr/>
        </p:nvPicPr>
        <p:blipFill>
          <a:blip r:embed="rId3">
            <a:alphaModFix/>
          </a:blip>
          <a:stretch>
            <a:fillRect/>
          </a:stretch>
        </p:blipFill>
        <p:spPr>
          <a:xfrm>
            <a:off x="0" y="0"/>
            <a:ext cx="1613650" cy="1613650"/>
          </a:xfrm>
          <a:prstGeom prst="rect">
            <a:avLst/>
          </a:prstGeom>
          <a:noFill/>
          <a:ln>
            <a:noFill/>
          </a:ln>
        </p:spPr>
      </p:pic>
      <p:pic>
        <p:nvPicPr>
          <p:cNvPr id="221" name="Google Shape;221;p26"/>
          <p:cNvPicPr preferRelativeResize="0"/>
          <p:nvPr/>
        </p:nvPicPr>
        <p:blipFill>
          <a:blip r:embed="rId4">
            <a:alphaModFix/>
          </a:blip>
          <a:stretch>
            <a:fillRect/>
          </a:stretch>
        </p:blipFill>
        <p:spPr>
          <a:xfrm>
            <a:off x="1766050" y="1346900"/>
            <a:ext cx="6214751" cy="3644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27"/>
          <p:cNvPicPr preferRelativeResize="0"/>
          <p:nvPr/>
        </p:nvPicPr>
        <p:blipFill>
          <a:blip r:embed="rId3">
            <a:alphaModFix/>
          </a:blip>
          <a:stretch>
            <a:fillRect/>
          </a:stretch>
        </p:blipFill>
        <p:spPr>
          <a:xfrm>
            <a:off x="-110312" y="30575"/>
            <a:ext cx="1549600" cy="1719150"/>
          </a:xfrm>
          <a:prstGeom prst="rect">
            <a:avLst/>
          </a:prstGeom>
          <a:noFill/>
          <a:ln>
            <a:noFill/>
          </a:ln>
        </p:spPr>
      </p:pic>
      <p:sp>
        <p:nvSpPr>
          <p:cNvPr id="227" name="Google Shape;227;p2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descr="Background pointer shape in timeline graphic" id="228" name="Google Shape;228;p27"/>
          <p:cNvSpPr/>
          <p:nvPr/>
        </p:nvSpPr>
        <p:spPr>
          <a:xfrm rot="10800000">
            <a:off x="4154100" y="2949125"/>
            <a:ext cx="4989900" cy="11604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lnSpc>
                <a:spcPct val="115000"/>
              </a:lnSpc>
              <a:spcBef>
                <a:spcPts val="0"/>
              </a:spcBef>
              <a:spcAft>
                <a:spcPts val="1600"/>
              </a:spcAft>
              <a:buNone/>
            </a:pPr>
            <a:r>
              <a:t/>
            </a:r>
            <a:endParaRPr/>
          </a:p>
        </p:txBody>
      </p:sp>
      <p:sp>
        <p:nvSpPr>
          <p:cNvPr id="229" name="Google Shape;229;p27"/>
          <p:cNvSpPr txBox="1"/>
          <p:nvPr/>
        </p:nvSpPr>
        <p:spPr>
          <a:xfrm>
            <a:off x="4895600" y="3213725"/>
            <a:ext cx="41511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b="1" lang="fr" sz="1700">
                <a:solidFill>
                  <a:schemeClr val="dk2"/>
                </a:solidFill>
                <a:latin typeface="Raleway"/>
                <a:ea typeface="Raleway"/>
                <a:cs typeface="Raleway"/>
                <a:sym typeface="Raleway"/>
              </a:rPr>
              <a:t>Facilités et difficultés</a:t>
            </a:r>
            <a:r>
              <a:rPr b="1" lang="fr" sz="1700">
                <a:solidFill>
                  <a:schemeClr val="dk2"/>
                </a:solidFill>
                <a:latin typeface="Raleway"/>
                <a:ea typeface="Raleway"/>
                <a:cs typeface="Raleway"/>
                <a:sym typeface="Raleway"/>
              </a:rPr>
              <a:t> </a:t>
            </a:r>
            <a:endParaRPr b="1" sz="1700">
              <a:solidFill>
                <a:schemeClr val="dk2"/>
              </a:solidFill>
              <a:highlight>
                <a:srgbClr val="F46524"/>
              </a:highlight>
            </a:endParaRPr>
          </a:p>
        </p:txBody>
      </p:sp>
      <p:pic>
        <p:nvPicPr>
          <p:cNvPr id="230" name="Google Shape;230;p27"/>
          <p:cNvPicPr preferRelativeResize="0"/>
          <p:nvPr/>
        </p:nvPicPr>
        <p:blipFill>
          <a:blip r:embed="rId4">
            <a:alphaModFix/>
          </a:blip>
          <a:stretch>
            <a:fillRect/>
          </a:stretch>
        </p:blipFill>
        <p:spPr>
          <a:xfrm>
            <a:off x="0" y="0"/>
            <a:ext cx="1613650" cy="1613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236" name="Google Shape;236;p28"/>
          <p:cNvPicPr preferRelativeResize="0"/>
          <p:nvPr/>
        </p:nvPicPr>
        <p:blipFill>
          <a:blip r:embed="rId3">
            <a:alphaModFix/>
          </a:blip>
          <a:stretch>
            <a:fillRect/>
          </a:stretch>
        </p:blipFill>
        <p:spPr>
          <a:xfrm>
            <a:off x="0" y="0"/>
            <a:ext cx="1613650" cy="1613650"/>
          </a:xfrm>
          <a:prstGeom prst="rect">
            <a:avLst/>
          </a:prstGeom>
          <a:noFill/>
          <a:ln>
            <a:noFill/>
          </a:ln>
        </p:spPr>
      </p:pic>
      <p:sp>
        <p:nvSpPr>
          <p:cNvPr id="237" name="Google Shape;237;p28"/>
          <p:cNvSpPr txBox="1"/>
          <p:nvPr>
            <p:ph idx="4294967295" type="title"/>
          </p:nvPr>
        </p:nvSpPr>
        <p:spPr>
          <a:xfrm>
            <a:off x="1613650" y="620500"/>
            <a:ext cx="8296800" cy="851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3300">
                <a:solidFill>
                  <a:schemeClr val="dk1"/>
                </a:solidFill>
              </a:rPr>
              <a:t>Facilités et difficultés rencontrées</a:t>
            </a:r>
            <a:endParaRPr sz="3300">
              <a:solidFill>
                <a:schemeClr val="dk1"/>
              </a:solidFill>
            </a:endParaRPr>
          </a:p>
        </p:txBody>
      </p:sp>
      <p:sp>
        <p:nvSpPr>
          <p:cNvPr id="238" name="Google Shape;238;p28"/>
          <p:cNvSpPr txBox="1"/>
          <p:nvPr/>
        </p:nvSpPr>
        <p:spPr>
          <a:xfrm>
            <a:off x="2571750" y="2622175"/>
            <a:ext cx="659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39" name="Google Shape;239;p28"/>
          <p:cNvSpPr txBox="1"/>
          <p:nvPr/>
        </p:nvSpPr>
        <p:spPr>
          <a:xfrm>
            <a:off x="707075" y="1929475"/>
            <a:ext cx="3806100" cy="27090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dk1"/>
              </a:buClr>
              <a:buSzPts val="1900"/>
              <a:buChar char="●"/>
            </a:pPr>
            <a:r>
              <a:rPr b="1" lang="fr" sz="1900">
                <a:solidFill>
                  <a:schemeClr val="dk1"/>
                </a:solidFill>
                <a:latin typeface="Raleway"/>
                <a:ea typeface="Raleway"/>
                <a:cs typeface="Raleway"/>
                <a:sym typeface="Raleway"/>
              </a:rPr>
              <a:t>Facilités:</a:t>
            </a:r>
            <a:endParaRPr b="1" sz="1900">
              <a:solidFill>
                <a:schemeClr val="dk1"/>
              </a:solidFill>
              <a:latin typeface="Raleway"/>
              <a:ea typeface="Raleway"/>
              <a:cs typeface="Raleway"/>
              <a:sym typeface="Raleway"/>
            </a:endParaRPr>
          </a:p>
          <a:p>
            <a:pPr indent="0" lvl="0" marL="457200" rtl="0" algn="l">
              <a:spcBef>
                <a:spcPts val="0"/>
              </a:spcBef>
              <a:spcAft>
                <a:spcPts val="0"/>
              </a:spcAft>
              <a:buNone/>
            </a:pPr>
            <a:r>
              <a:t/>
            </a:r>
            <a:endParaRPr b="1">
              <a:solidFill>
                <a:schemeClr val="dk2"/>
              </a:solidFill>
              <a:latin typeface="Raleway"/>
              <a:ea typeface="Raleway"/>
              <a:cs typeface="Raleway"/>
              <a:sym typeface="Raleway"/>
            </a:endParaRPr>
          </a:p>
          <a:p>
            <a:pPr indent="-317500" lvl="0" marL="457200" rtl="0" algn="l">
              <a:spcBef>
                <a:spcPts val="0"/>
              </a:spcBef>
              <a:spcAft>
                <a:spcPts val="0"/>
              </a:spcAft>
              <a:buClr>
                <a:schemeClr val="dk2"/>
              </a:buClr>
              <a:buSzPts val="1400"/>
              <a:buFont typeface="Raleway"/>
              <a:buAutoNum type="arabicPeriod"/>
            </a:pPr>
            <a:r>
              <a:rPr b="1" lang="fr">
                <a:solidFill>
                  <a:schemeClr val="dk2"/>
                </a:solidFill>
                <a:latin typeface="Raleway"/>
                <a:ea typeface="Raleway"/>
                <a:cs typeface="Raleway"/>
                <a:sym typeface="Raleway"/>
              </a:rPr>
              <a:t>Choix de </a:t>
            </a:r>
            <a:r>
              <a:rPr b="1" lang="fr">
                <a:solidFill>
                  <a:schemeClr val="dk2"/>
                </a:solidFill>
                <a:latin typeface="Raleway"/>
                <a:ea typeface="Raleway"/>
                <a:cs typeface="Raleway"/>
                <a:sym typeface="Raleway"/>
              </a:rPr>
              <a:t>langage</a:t>
            </a:r>
            <a:r>
              <a:rPr b="1" lang="fr">
                <a:solidFill>
                  <a:schemeClr val="dk2"/>
                </a:solidFill>
                <a:latin typeface="Raleway"/>
                <a:ea typeface="Raleway"/>
                <a:cs typeface="Raleway"/>
                <a:sym typeface="Raleway"/>
              </a:rPr>
              <a:t> de programmation</a:t>
            </a:r>
            <a:endParaRPr b="1">
              <a:solidFill>
                <a:schemeClr val="dk2"/>
              </a:solidFill>
              <a:latin typeface="Raleway"/>
              <a:ea typeface="Raleway"/>
              <a:cs typeface="Raleway"/>
              <a:sym typeface="Raleway"/>
            </a:endParaRPr>
          </a:p>
          <a:p>
            <a:pPr indent="-317500" lvl="0" marL="457200" rtl="0" algn="l">
              <a:spcBef>
                <a:spcPts val="0"/>
              </a:spcBef>
              <a:spcAft>
                <a:spcPts val="0"/>
              </a:spcAft>
              <a:buClr>
                <a:schemeClr val="dk2"/>
              </a:buClr>
              <a:buSzPts val="1400"/>
              <a:buFont typeface="Raleway"/>
              <a:buAutoNum type="arabicPeriod"/>
            </a:pPr>
            <a:r>
              <a:rPr b="1" lang="fr">
                <a:solidFill>
                  <a:schemeClr val="dk2"/>
                </a:solidFill>
                <a:latin typeface="Raleway"/>
                <a:ea typeface="Raleway"/>
                <a:cs typeface="Raleway"/>
                <a:sym typeface="Raleway"/>
              </a:rPr>
              <a:t>Utilisation de la Méthode Scrum </a:t>
            </a:r>
            <a:endParaRPr b="1">
              <a:solidFill>
                <a:schemeClr val="dk2"/>
              </a:solidFill>
              <a:latin typeface="Raleway"/>
              <a:ea typeface="Raleway"/>
              <a:cs typeface="Raleway"/>
              <a:sym typeface="Raleway"/>
            </a:endParaRPr>
          </a:p>
          <a:p>
            <a:pPr indent="-317500" lvl="0" marL="457200" rtl="0" algn="l">
              <a:spcBef>
                <a:spcPts val="0"/>
              </a:spcBef>
              <a:spcAft>
                <a:spcPts val="0"/>
              </a:spcAft>
              <a:buClr>
                <a:schemeClr val="dk2"/>
              </a:buClr>
              <a:buSzPts val="1400"/>
              <a:buFont typeface="Raleway"/>
              <a:buAutoNum type="arabicPeriod"/>
            </a:pPr>
            <a:r>
              <a:rPr b="1" lang="fr">
                <a:solidFill>
                  <a:schemeClr val="dk2"/>
                </a:solidFill>
                <a:latin typeface="Raleway"/>
                <a:ea typeface="Raleway"/>
                <a:cs typeface="Raleway"/>
                <a:sym typeface="Raleway"/>
              </a:rPr>
              <a:t>Réunions Scrum </a:t>
            </a:r>
            <a:endParaRPr b="1">
              <a:solidFill>
                <a:schemeClr val="dk2"/>
              </a:solidFill>
              <a:latin typeface="Raleway"/>
              <a:ea typeface="Raleway"/>
              <a:cs typeface="Raleway"/>
              <a:sym typeface="Raleway"/>
            </a:endParaRPr>
          </a:p>
          <a:p>
            <a:pPr indent="0" lvl="0" marL="457200" rtl="0" algn="l">
              <a:spcBef>
                <a:spcPts val="0"/>
              </a:spcBef>
              <a:spcAft>
                <a:spcPts val="0"/>
              </a:spcAft>
              <a:buNone/>
            </a:pPr>
            <a:r>
              <a:t/>
            </a:r>
            <a:endParaRPr b="1">
              <a:solidFill>
                <a:schemeClr val="dk2"/>
              </a:solidFill>
              <a:latin typeface="Raleway"/>
              <a:ea typeface="Raleway"/>
              <a:cs typeface="Raleway"/>
              <a:sym typeface="Raleway"/>
            </a:endParaRPr>
          </a:p>
          <a:p>
            <a:pPr indent="-349250" lvl="0" marL="457200" rtl="0" algn="l">
              <a:spcBef>
                <a:spcPts val="0"/>
              </a:spcBef>
              <a:spcAft>
                <a:spcPts val="0"/>
              </a:spcAft>
              <a:buClr>
                <a:schemeClr val="dk1"/>
              </a:buClr>
              <a:buSzPts val="1900"/>
              <a:buFont typeface="Raleway"/>
              <a:buChar char="●"/>
            </a:pPr>
            <a:r>
              <a:rPr b="1" lang="fr" sz="1900">
                <a:solidFill>
                  <a:schemeClr val="dk1"/>
                </a:solidFill>
                <a:latin typeface="Raleway"/>
                <a:ea typeface="Raleway"/>
                <a:cs typeface="Raleway"/>
                <a:sym typeface="Raleway"/>
              </a:rPr>
              <a:t>Difficultés: </a:t>
            </a:r>
            <a:endParaRPr b="1" sz="1900">
              <a:solidFill>
                <a:schemeClr val="dk1"/>
              </a:solidFill>
              <a:latin typeface="Raleway"/>
              <a:ea typeface="Raleway"/>
              <a:cs typeface="Raleway"/>
              <a:sym typeface="Raleway"/>
            </a:endParaRPr>
          </a:p>
          <a:p>
            <a:pPr indent="0" lvl="0" marL="457200" rtl="0" algn="l">
              <a:spcBef>
                <a:spcPts val="0"/>
              </a:spcBef>
              <a:spcAft>
                <a:spcPts val="0"/>
              </a:spcAft>
              <a:buNone/>
            </a:pPr>
            <a:r>
              <a:t/>
            </a:r>
            <a:endParaRPr b="1">
              <a:solidFill>
                <a:schemeClr val="dk2"/>
              </a:solidFill>
              <a:latin typeface="Raleway"/>
              <a:ea typeface="Raleway"/>
              <a:cs typeface="Raleway"/>
              <a:sym typeface="Raleway"/>
            </a:endParaRPr>
          </a:p>
          <a:p>
            <a:pPr indent="-317500" lvl="0" marL="457200" rtl="0" algn="l">
              <a:spcBef>
                <a:spcPts val="0"/>
              </a:spcBef>
              <a:spcAft>
                <a:spcPts val="0"/>
              </a:spcAft>
              <a:buClr>
                <a:schemeClr val="dk2"/>
              </a:buClr>
              <a:buSzPts val="1400"/>
              <a:buFont typeface="Raleway"/>
              <a:buAutoNum type="arabicPeriod"/>
            </a:pPr>
            <a:r>
              <a:rPr b="1" lang="fr">
                <a:solidFill>
                  <a:schemeClr val="dk2"/>
                </a:solidFill>
                <a:latin typeface="Raleway"/>
                <a:ea typeface="Raleway"/>
                <a:cs typeface="Raleway"/>
                <a:sym typeface="Raleway"/>
              </a:rPr>
              <a:t>Utilisation du Git </a:t>
            </a:r>
            <a:endParaRPr b="1">
              <a:solidFill>
                <a:schemeClr val="dk2"/>
              </a:solidFill>
              <a:latin typeface="Raleway"/>
              <a:ea typeface="Raleway"/>
              <a:cs typeface="Raleway"/>
              <a:sym typeface="Raleway"/>
            </a:endParaRPr>
          </a:p>
          <a:p>
            <a:pPr indent="-317500" lvl="0" marL="457200" rtl="0" algn="l">
              <a:spcBef>
                <a:spcPts val="0"/>
              </a:spcBef>
              <a:spcAft>
                <a:spcPts val="0"/>
              </a:spcAft>
              <a:buClr>
                <a:schemeClr val="dk2"/>
              </a:buClr>
              <a:buSzPts val="1400"/>
              <a:buFont typeface="Raleway"/>
              <a:buAutoNum type="arabicPeriod"/>
            </a:pPr>
            <a:r>
              <a:rPr b="1" lang="fr">
                <a:solidFill>
                  <a:schemeClr val="dk2"/>
                </a:solidFill>
                <a:latin typeface="Raleway"/>
                <a:ea typeface="Raleway"/>
                <a:cs typeface="Raleway"/>
                <a:sym typeface="Raleway"/>
              </a:rPr>
              <a:t>Méthode Agile </a:t>
            </a:r>
            <a:endParaRPr b="1">
              <a:solidFill>
                <a:schemeClr val="dk2"/>
              </a:solidFill>
              <a:latin typeface="Raleway"/>
              <a:ea typeface="Raleway"/>
              <a:cs typeface="Raleway"/>
              <a:sym typeface="Raleway"/>
            </a:endParaRPr>
          </a:p>
          <a:p>
            <a:pPr indent="-317500" lvl="0" marL="457200" rtl="0" algn="l">
              <a:spcBef>
                <a:spcPts val="0"/>
              </a:spcBef>
              <a:spcAft>
                <a:spcPts val="0"/>
              </a:spcAft>
              <a:buClr>
                <a:schemeClr val="dk2"/>
              </a:buClr>
              <a:buSzPts val="1400"/>
              <a:buFont typeface="Raleway"/>
              <a:buAutoNum type="arabicPeriod"/>
            </a:pPr>
            <a:r>
              <a:rPr b="1" lang="fr">
                <a:solidFill>
                  <a:schemeClr val="dk2"/>
                </a:solidFill>
                <a:latin typeface="Raleway"/>
                <a:ea typeface="Raleway"/>
                <a:cs typeface="Raleway"/>
                <a:sym typeface="Raleway"/>
              </a:rPr>
              <a:t>Priorisation des tâches </a:t>
            </a:r>
            <a:endParaRPr b="1">
              <a:solidFill>
                <a:schemeClr val="dk2"/>
              </a:solidFill>
              <a:latin typeface="Raleway"/>
              <a:ea typeface="Raleway"/>
              <a:cs typeface="Raleway"/>
              <a:sym typeface="Raleway"/>
            </a:endParaRPr>
          </a:p>
        </p:txBody>
      </p:sp>
      <p:pic>
        <p:nvPicPr>
          <p:cNvPr id="240" name="Google Shape;240;p28"/>
          <p:cNvPicPr preferRelativeResize="0"/>
          <p:nvPr/>
        </p:nvPicPr>
        <p:blipFill>
          <a:blip r:embed="rId4">
            <a:alphaModFix/>
          </a:blip>
          <a:stretch>
            <a:fillRect/>
          </a:stretch>
        </p:blipFill>
        <p:spPr>
          <a:xfrm>
            <a:off x="4714876" y="1613650"/>
            <a:ext cx="4159275" cy="3075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29"/>
          <p:cNvPicPr preferRelativeResize="0"/>
          <p:nvPr/>
        </p:nvPicPr>
        <p:blipFill>
          <a:blip r:embed="rId3">
            <a:alphaModFix/>
          </a:blip>
          <a:stretch>
            <a:fillRect/>
          </a:stretch>
        </p:blipFill>
        <p:spPr>
          <a:xfrm>
            <a:off x="-110312" y="30575"/>
            <a:ext cx="1549600" cy="1719150"/>
          </a:xfrm>
          <a:prstGeom prst="rect">
            <a:avLst/>
          </a:prstGeom>
          <a:noFill/>
          <a:ln>
            <a:noFill/>
          </a:ln>
        </p:spPr>
      </p:pic>
      <p:sp>
        <p:nvSpPr>
          <p:cNvPr id="246" name="Google Shape;246;p2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descr="Background pointer shape in timeline graphic" id="247" name="Google Shape;247;p29"/>
          <p:cNvSpPr/>
          <p:nvPr/>
        </p:nvSpPr>
        <p:spPr>
          <a:xfrm rot="10800000">
            <a:off x="4154100" y="2949125"/>
            <a:ext cx="4989900" cy="11604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lnSpc>
                <a:spcPct val="115000"/>
              </a:lnSpc>
              <a:spcBef>
                <a:spcPts val="0"/>
              </a:spcBef>
              <a:spcAft>
                <a:spcPts val="1600"/>
              </a:spcAft>
              <a:buNone/>
            </a:pPr>
            <a:r>
              <a:t/>
            </a:r>
            <a:endParaRPr/>
          </a:p>
        </p:txBody>
      </p:sp>
      <p:sp>
        <p:nvSpPr>
          <p:cNvPr id="248" name="Google Shape;248;p29"/>
          <p:cNvSpPr txBox="1"/>
          <p:nvPr/>
        </p:nvSpPr>
        <p:spPr>
          <a:xfrm>
            <a:off x="4895600" y="3213725"/>
            <a:ext cx="41511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b="1" lang="fr" sz="1700">
                <a:solidFill>
                  <a:schemeClr val="dk2"/>
                </a:solidFill>
                <a:latin typeface="Raleway"/>
                <a:ea typeface="Raleway"/>
                <a:cs typeface="Raleway"/>
                <a:sym typeface="Raleway"/>
              </a:rPr>
              <a:t>Perspectives </a:t>
            </a:r>
            <a:endParaRPr b="1" sz="1700">
              <a:solidFill>
                <a:schemeClr val="dk2"/>
              </a:solidFill>
              <a:highlight>
                <a:srgbClr val="F46524"/>
              </a:highlight>
            </a:endParaRPr>
          </a:p>
        </p:txBody>
      </p:sp>
      <p:pic>
        <p:nvPicPr>
          <p:cNvPr id="249" name="Google Shape;249;p29"/>
          <p:cNvPicPr preferRelativeResize="0"/>
          <p:nvPr/>
        </p:nvPicPr>
        <p:blipFill>
          <a:blip r:embed="rId4">
            <a:alphaModFix/>
          </a:blip>
          <a:stretch>
            <a:fillRect/>
          </a:stretch>
        </p:blipFill>
        <p:spPr>
          <a:xfrm>
            <a:off x="0" y="0"/>
            <a:ext cx="1613650" cy="1613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0"/>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Perspectives </a:t>
            </a:r>
            <a:endParaRPr/>
          </a:p>
        </p:txBody>
      </p:sp>
      <p:sp>
        <p:nvSpPr>
          <p:cNvPr id="255" name="Google Shape;255;p3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fr"/>
              <a:t>Prendre + d’initiatives </a:t>
            </a:r>
            <a:endParaRPr/>
          </a:p>
          <a:p>
            <a:pPr indent="-342900" lvl="0" marL="457200" rtl="0" algn="l">
              <a:spcBef>
                <a:spcPts val="1600"/>
              </a:spcBef>
              <a:spcAft>
                <a:spcPts val="0"/>
              </a:spcAft>
              <a:buSzPts val="1800"/>
              <a:buAutoNum type="arabicPeriod"/>
            </a:pPr>
            <a:r>
              <a:rPr lang="fr"/>
              <a:t>Plus de propositions </a:t>
            </a:r>
            <a:endParaRPr/>
          </a:p>
          <a:p>
            <a:pPr indent="-342900" lvl="0" marL="457200" rtl="0" algn="l">
              <a:spcBef>
                <a:spcPts val="1600"/>
              </a:spcBef>
              <a:spcAft>
                <a:spcPts val="1600"/>
              </a:spcAft>
              <a:buSzPts val="1800"/>
              <a:buAutoNum type="arabicPeriod"/>
            </a:pPr>
            <a:r>
              <a:rPr lang="fr"/>
              <a:t>Poursuivre le développement du site</a:t>
            </a:r>
            <a:endParaRPr/>
          </a:p>
        </p:txBody>
      </p:sp>
      <p:sp>
        <p:nvSpPr>
          <p:cNvPr id="256" name="Google Shape;256;p3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257" name="Google Shape;257;p30"/>
          <p:cNvPicPr preferRelativeResize="0"/>
          <p:nvPr/>
        </p:nvPicPr>
        <p:blipFill>
          <a:blip r:embed="rId3">
            <a:alphaModFix/>
          </a:blip>
          <a:stretch>
            <a:fillRect/>
          </a:stretch>
        </p:blipFill>
        <p:spPr>
          <a:xfrm>
            <a:off x="0" y="0"/>
            <a:ext cx="1613650" cy="1613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263" name="Google Shape;263;p31"/>
          <p:cNvSpPr txBox="1"/>
          <p:nvPr/>
        </p:nvSpPr>
        <p:spPr>
          <a:xfrm>
            <a:off x="1042800" y="2110525"/>
            <a:ext cx="5325300" cy="12105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600"/>
              </a:spcAft>
              <a:buNone/>
            </a:pPr>
            <a:r>
              <a:rPr b="1" lang="fr" sz="3100">
                <a:solidFill>
                  <a:schemeClr val="dk2"/>
                </a:solidFill>
                <a:highlight>
                  <a:schemeClr val="lt1"/>
                </a:highlight>
                <a:latin typeface="Raleway"/>
                <a:ea typeface="Raleway"/>
                <a:cs typeface="Raleway"/>
                <a:sym typeface="Raleway"/>
              </a:rPr>
              <a:t>Merci pour votre attention</a:t>
            </a:r>
            <a:r>
              <a:rPr b="1" lang="fr" sz="3100">
                <a:solidFill>
                  <a:schemeClr val="dk2"/>
                </a:solidFill>
                <a:highlight>
                  <a:schemeClr val="lt1"/>
                </a:highlight>
                <a:latin typeface="Raleway"/>
                <a:ea typeface="Raleway"/>
                <a:cs typeface="Raleway"/>
                <a:sym typeface="Raleway"/>
              </a:rPr>
              <a:t> </a:t>
            </a:r>
            <a:endParaRPr b="1" sz="3100">
              <a:solidFill>
                <a:schemeClr val="dk2"/>
              </a:solidFill>
              <a:highlight>
                <a:schemeClr val="lt1"/>
              </a:highlight>
              <a:latin typeface="Raleway"/>
              <a:ea typeface="Raleway"/>
              <a:cs typeface="Raleway"/>
              <a:sym typeface="Raleway"/>
            </a:endParaRPr>
          </a:p>
        </p:txBody>
      </p:sp>
      <p:pic>
        <p:nvPicPr>
          <p:cNvPr id="264" name="Google Shape;264;p31"/>
          <p:cNvPicPr preferRelativeResize="0"/>
          <p:nvPr/>
        </p:nvPicPr>
        <p:blipFill>
          <a:blip r:embed="rId3">
            <a:alphaModFix/>
          </a:blip>
          <a:stretch>
            <a:fillRect/>
          </a:stretch>
        </p:blipFill>
        <p:spPr>
          <a:xfrm>
            <a:off x="0" y="0"/>
            <a:ext cx="1613650" cy="1613650"/>
          </a:xfrm>
          <a:prstGeom prst="rect">
            <a:avLst/>
          </a:prstGeom>
          <a:noFill/>
          <a:ln>
            <a:noFill/>
          </a:ln>
        </p:spPr>
      </p:pic>
      <p:pic>
        <p:nvPicPr>
          <p:cNvPr id="265" name="Google Shape;265;p31"/>
          <p:cNvPicPr preferRelativeResize="0"/>
          <p:nvPr/>
        </p:nvPicPr>
        <p:blipFill>
          <a:blip r:embed="rId4">
            <a:alphaModFix/>
          </a:blip>
          <a:stretch>
            <a:fillRect/>
          </a:stretch>
        </p:blipFill>
        <p:spPr>
          <a:xfrm>
            <a:off x="5849625" y="1284525"/>
            <a:ext cx="2057400" cy="2724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82" name="Google Shape;82;p14"/>
          <p:cNvSpPr txBox="1"/>
          <p:nvPr/>
        </p:nvSpPr>
        <p:spPr>
          <a:xfrm>
            <a:off x="1048275" y="2147488"/>
            <a:ext cx="7844100" cy="2143500"/>
          </a:xfrm>
          <a:prstGeom prst="rect">
            <a:avLst/>
          </a:prstGeom>
          <a:noFill/>
          <a:ln>
            <a:noFill/>
          </a:ln>
        </p:spPr>
        <p:txBody>
          <a:bodyPr anchorCtr="0" anchor="t" bIns="91425" lIns="91425" spcFirstLastPara="1" rIns="91425" wrap="square" tIns="91425">
            <a:spAutoFit/>
          </a:bodyPr>
          <a:lstStyle/>
          <a:p>
            <a:pPr indent="-374650" lvl="0" marL="457200" rtl="0" algn="l">
              <a:lnSpc>
                <a:spcPct val="115000"/>
              </a:lnSpc>
              <a:spcBef>
                <a:spcPts val="0"/>
              </a:spcBef>
              <a:spcAft>
                <a:spcPts val="0"/>
              </a:spcAft>
              <a:buClr>
                <a:schemeClr val="dk2"/>
              </a:buClr>
              <a:buSzPts val="2300"/>
              <a:buFont typeface="Raleway"/>
              <a:buChar char="❖"/>
            </a:pPr>
            <a:r>
              <a:rPr b="1" lang="fr" sz="1700">
                <a:solidFill>
                  <a:schemeClr val="dk2"/>
                </a:solidFill>
                <a:highlight>
                  <a:schemeClr val="lt1"/>
                </a:highlight>
                <a:latin typeface="Raleway"/>
                <a:ea typeface="Raleway"/>
                <a:cs typeface="Raleway"/>
                <a:sym typeface="Raleway"/>
              </a:rPr>
              <a:t>Progression </a:t>
            </a:r>
            <a:endParaRPr b="1" sz="1800">
              <a:solidFill>
                <a:schemeClr val="dk2"/>
              </a:solidFill>
              <a:highlight>
                <a:schemeClr val="lt1"/>
              </a:highlight>
              <a:latin typeface="Raleway"/>
              <a:ea typeface="Raleway"/>
              <a:cs typeface="Raleway"/>
              <a:sym typeface="Raleway"/>
            </a:endParaRPr>
          </a:p>
          <a:p>
            <a:pPr indent="-342900" lvl="0" marL="457200" rtl="0" algn="l">
              <a:lnSpc>
                <a:spcPct val="115000"/>
              </a:lnSpc>
              <a:spcBef>
                <a:spcPts val="0"/>
              </a:spcBef>
              <a:spcAft>
                <a:spcPts val="0"/>
              </a:spcAft>
              <a:buClr>
                <a:schemeClr val="dk2"/>
              </a:buClr>
              <a:buSzPts val="1800"/>
              <a:buFont typeface="Raleway"/>
              <a:buChar char="❖"/>
            </a:pPr>
            <a:r>
              <a:rPr b="1" lang="fr" sz="1800">
                <a:solidFill>
                  <a:schemeClr val="dk2"/>
                </a:solidFill>
                <a:highlight>
                  <a:schemeClr val="lt1"/>
                </a:highlight>
                <a:latin typeface="Raleway"/>
                <a:ea typeface="Raleway"/>
                <a:cs typeface="Raleway"/>
                <a:sym typeface="Raleway"/>
              </a:rPr>
              <a:t>Démonstration du résultat final </a:t>
            </a:r>
            <a:endParaRPr b="1" sz="1800">
              <a:solidFill>
                <a:schemeClr val="dk2"/>
              </a:solidFill>
              <a:highlight>
                <a:schemeClr val="lt1"/>
              </a:highlight>
              <a:latin typeface="Raleway"/>
              <a:ea typeface="Raleway"/>
              <a:cs typeface="Raleway"/>
              <a:sym typeface="Raleway"/>
            </a:endParaRPr>
          </a:p>
          <a:p>
            <a:pPr indent="-342900" lvl="0" marL="457200" rtl="0" algn="l">
              <a:lnSpc>
                <a:spcPct val="115000"/>
              </a:lnSpc>
              <a:spcBef>
                <a:spcPts val="0"/>
              </a:spcBef>
              <a:spcAft>
                <a:spcPts val="0"/>
              </a:spcAft>
              <a:buClr>
                <a:schemeClr val="dk2"/>
              </a:buClr>
              <a:buSzPts val="1800"/>
              <a:buFont typeface="Lato"/>
              <a:buChar char="❖"/>
            </a:pPr>
            <a:r>
              <a:rPr b="1" lang="fr" sz="1800">
                <a:solidFill>
                  <a:schemeClr val="dk2"/>
                </a:solidFill>
                <a:highlight>
                  <a:schemeClr val="lt1"/>
                </a:highlight>
                <a:latin typeface="Raleway"/>
                <a:ea typeface="Raleway"/>
                <a:cs typeface="Raleway"/>
                <a:sym typeface="Raleway"/>
              </a:rPr>
              <a:t>M</a:t>
            </a:r>
            <a:r>
              <a:rPr b="1" lang="fr" sz="1800">
                <a:solidFill>
                  <a:schemeClr val="dk2"/>
                </a:solidFill>
                <a:highlight>
                  <a:schemeClr val="lt1"/>
                </a:highlight>
                <a:latin typeface="Raleway"/>
                <a:ea typeface="Raleway"/>
                <a:cs typeface="Raleway"/>
                <a:sym typeface="Raleway"/>
              </a:rPr>
              <a:t>ise en oeuvre </a:t>
            </a:r>
            <a:r>
              <a:rPr b="1" lang="fr" sz="1800">
                <a:solidFill>
                  <a:schemeClr val="dk2"/>
                </a:solidFill>
                <a:highlight>
                  <a:schemeClr val="lt1"/>
                </a:highlight>
                <a:latin typeface="Raleway"/>
                <a:ea typeface="Raleway"/>
                <a:cs typeface="Raleway"/>
                <a:sym typeface="Raleway"/>
              </a:rPr>
              <a:t>de la méthode Scrum</a:t>
            </a:r>
            <a:endParaRPr b="1" sz="1800">
              <a:solidFill>
                <a:schemeClr val="dk2"/>
              </a:solidFill>
              <a:highlight>
                <a:schemeClr val="lt1"/>
              </a:highlight>
              <a:latin typeface="Raleway"/>
              <a:ea typeface="Raleway"/>
              <a:cs typeface="Raleway"/>
              <a:sym typeface="Raleway"/>
            </a:endParaRPr>
          </a:p>
          <a:p>
            <a:pPr indent="-342900" lvl="0" marL="457200" rtl="0" algn="l">
              <a:lnSpc>
                <a:spcPct val="115000"/>
              </a:lnSpc>
              <a:spcBef>
                <a:spcPts val="0"/>
              </a:spcBef>
              <a:spcAft>
                <a:spcPts val="0"/>
              </a:spcAft>
              <a:buClr>
                <a:schemeClr val="dk2"/>
              </a:buClr>
              <a:buSzPts val="1800"/>
              <a:buFont typeface="Raleway"/>
              <a:buChar char="❖"/>
            </a:pPr>
            <a:r>
              <a:rPr b="1" lang="fr" sz="1800">
                <a:solidFill>
                  <a:schemeClr val="dk2"/>
                </a:solidFill>
                <a:highlight>
                  <a:schemeClr val="lt1"/>
                </a:highlight>
                <a:latin typeface="Raleway"/>
                <a:ea typeface="Raleway"/>
                <a:cs typeface="Raleway"/>
                <a:sym typeface="Raleway"/>
              </a:rPr>
              <a:t>Organisation du travail et adaptation de la méthode agile </a:t>
            </a:r>
            <a:endParaRPr b="1" sz="1800">
              <a:solidFill>
                <a:schemeClr val="dk2"/>
              </a:solidFill>
              <a:highlight>
                <a:schemeClr val="lt1"/>
              </a:highlight>
              <a:latin typeface="Raleway"/>
              <a:ea typeface="Raleway"/>
              <a:cs typeface="Raleway"/>
              <a:sym typeface="Raleway"/>
            </a:endParaRPr>
          </a:p>
          <a:p>
            <a:pPr indent="-342900" lvl="0" marL="457200" rtl="0" algn="l">
              <a:lnSpc>
                <a:spcPct val="115000"/>
              </a:lnSpc>
              <a:spcBef>
                <a:spcPts val="0"/>
              </a:spcBef>
              <a:spcAft>
                <a:spcPts val="0"/>
              </a:spcAft>
              <a:buClr>
                <a:schemeClr val="dk2"/>
              </a:buClr>
              <a:buSzPts val="1800"/>
              <a:buFont typeface="Raleway"/>
              <a:buChar char="❖"/>
            </a:pPr>
            <a:r>
              <a:rPr b="1" lang="fr" sz="1800">
                <a:solidFill>
                  <a:schemeClr val="dk2"/>
                </a:solidFill>
                <a:highlight>
                  <a:schemeClr val="lt1"/>
                </a:highlight>
                <a:latin typeface="Raleway"/>
                <a:ea typeface="Raleway"/>
                <a:cs typeface="Raleway"/>
                <a:sym typeface="Raleway"/>
              </a:rPr>
              <a:t>Difficultés rencontrées </a:t>
            </a:r>
            <a:endParaRPr b="1" sz="1800">
              <a:solidFill>
                <a:schemeClr val="dk2"/>
              </a:solidFill>
              <a:highlight>
                <a:schemeClr val="lt1"/>
              </a:highlight>
              <a:latin typeface="Raleway"/>
              <a:ea typeface="Raleway"/>
              <a:cs typeface="Raleway"/>
              <a:sym typeface="Raleway"/>
            </a:endParaRPr>
          </a:p>
          <a:p>
            <a:pPr indent="-342900" lvl="0" marL="457200" rtl="0" algn="l">
              <a:lnSpc>
                <a:spcPct val="115000"/>
              </a:lnSpc>
              <a:spcBef>
                <a:spcPts val="0"/>
              </a:spcBef>
              <a:spcAft>
                <a:spcPts val="0"/>
              </a:spcAft>
              <a:buClr>
                <a:schemeClr val="dk2"/>
              </a:buClr>
              <a:buSzPts val="1800"/>
              <a:buFont typeface="Raleway"/>
              <a:buChar char="❖"/>
            </a:pPr>
            <a:r>
              <a:rPr b="1" lang="fr" sz="1800">
                <a:solidFill>
                  <a:schemeClr val="dk2"/>
                </a:solidFill>
                <a:highlight>
                  <a:schemeClr val="lt1"/>
                </a:highlight>
                <a:latin typeface="Raleway"/>
                <a:ea typeface="Raleway"/>
                <a:cs typeface="Raleway"/>
                <a:sym typeface="Raleway"/>
              </a:rPr>
              <a:t>Perspectives </a:t>
            </a:r>
            <a:endParaRPr b="1">
              <a:solidFill>
                <a:schemeClr val="dk2"/>
              </a:solidFill>
              <a:highlight>
                <a:schemeClr val="lt1"/>
              </a:highlight>
              <a:latin typeface="Raleway"/>
              <a:ea typeface="Raleway"/>
              <a:cs typeface="Raleway"/>
              <a:sym typeface="Raleway"/>
            </a:endParaRPr>
          </a:p>
        </p:txBody>
      </p:sp>
      <p:sp>
        <p:nvSpPr>
          <p:cNvPr id="83" name="Google Shape;83;p14"/>
          <p:cNvSpPr txBox="1"/>
          <p:nvPr/>
        </p:nvSpPr>
        <p:spPr>
          <a:xfrm>
            <a:off x="2977075" y="782700"/>
            <a:ext cx="3000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3600">
                <a:solidFill>
                  <a:schemeClr val="dk1"/>
                </a:solidFill>
                <a:latin typeface="Raleway"/>
                <a:ea typeface="Raleway"/>
                <a:cs typeface="Raleway"/>
                <a:sym typeface="Raleway"/>
              </a:rPr>
              <a:t>Sommaire</a:t>
            </a:r>
            <a:endParaRPr/>
          </a:p>
        </p:txBody>
      </p:sp>
      <p:pic>
        <p:nvPicPr>
          <p:cNvPr id="84" name="Google Shape;84;p14"/>
          <p:cNvPicPr preferRelativeResize="0"/>
          <p:nvPr/>
        </p:nvPicPr>
        <p:blipFill>
          <a:blip r:embed="rId3">
            <a:alphaModFix/>
          </a:blip>
          <a:stretch>
            <a:fillRect/>
          </a:stretch>
        </p:blipFill>
        <p:spPr>
          <a:xfrm>
            <a:off x="0" y="0"/>
            <a:ext cx="1613650" cy="1613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descr="Background pointer shape in timeline graphic" id="90" name="Google Shape;90;p15"/>
          <p:cNvSpPr/>
          <p:nvPr/>
        </p:nvSpPr>
        <p:spPr>
          <a:xfrm rot="10800000">
            <a:off x="4154100" y="2949125"/>
            <a:ext cx="4989900" cy="11604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lnSpc>
                <a:spcPct val="115000"/>
              </a:lnSpc>
              <a:spcBef>
                <a:spcPts val="0"/>
              </a:spcBef>
              <a:spcAft>
                <a:spcPts val="1600"/>
              </a:spcAft>
              <a:buNone/>
            </a:pPr>
            <a:r>
              <a:t/>
            </a:r>
            <a:endParaRPr/>
          </a:p>
        </p:txBody>
      </p:sp>
      <p:sp>
        <p:nvSpPr>
          <p:cNvPr id="91" name="Google Shape;91;p15"/>
          <p:cNvSpPr txBox="1"/>
          <p:nvPr/>
        </p:nvSpPr>
        <p:spPr>
          <a:xfrm>
            <a:off x="4449000" y="3213725"/>
            <a:ext cx="4400100" cy="631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b="1" lang="fr" sz="2900">
                <a:solidFill>
                  <a:schemeClr val="dk2"/>
                </a:solidFill>
                <a:highlight>
                  <a:srgbClr val="F46524"/>
                </a:highlight>
                <a:latin typeface="Raleway"/>
                <a:ea typeface="Raleway"/>
                <a:cs typeface="Raleway"/>
                <a:sym typeface="Raleway"/>
              </a:rPr>
              <a:t> </a:t>
            </a:r>
            <a:r>
              <a:rPr b="1" lang="fr" sz="1700">
                <a:solidFill>
                  <a:schemeClr val="dk2"/>
                </a:solidFill>
                <a:highlight>
                  <a:srgbClr val="F46524"/>
                </a:highlight>
                <a:latin typeface="Raleway"/>
                <a:ea typeface="Raleway"/>
                <a:cs typeface="Raleway"/>
                <a:sym typeface="Raleway"/>
              </a:rPr>
              <a:t>P</a:t>
            </a:r>
            <a:r>
              <a:rPr b="1" lang="fr" sz="1700">
                <a:solidFill>
                  <a:schemeClr val="dk2"/>
                </a:solidFill>
                <a:highlight>
                  <a:srgbClr val="F46524"/>
                </a:highlight>
                <a:latin typeface="Raleway"/>
                <a:ea typeface="Raleway"/>
                <a:cs typeface="Raleway"/>
                <a:sym typeface="Raleway"/>
              </a:rPr>
              <a:t>rogression</a:t>
            </a:r>
            <a:endParaRPr b="1">
              <a:highlight>
                <a:srgbClr val="F46524"/>
              </a:highlight>
            </a:endParaRPr>
          </a:p>
        </p:txBody>
      </p:sp>
      <p:pic>
        <p:nvPicPr>
          <p:cNvPr id="92" name="Google Shape;92;p15"/>
          <p:cNvPicPr preferRelativeResize="0"/>
          <p:nvPr/>
        </p:nvPicPr>
        <p:blipFill>
          <a:blip r:embed="rId3">
            <a:alphaModFix/>
          </a:blip>
          <a:stretch>
            <a:fillRect/>
          </a:stretch>
        </p:blipFill>
        <p:spPr>
          <a:xfrm>
            <a:off x="0" y="0"/>
            <a:ext cx="1613650" cy="1613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6"/>
          <p:cNvPicPr preferRelativeResize="0"/>
          <p:nvPr/>
        </p:nvPicPr>
        <p:blipFill>
          <a:blip r:embed="rId3">
            <a:alphaModFix/>
          </a:blip>
          <a:stretch>
            <a:fillRect/>
          </a:stretch>
        </p:blipFill>
        <p:spPr>
          <a:xfrm>
            <a:off x="-110312" y="30575"/>
            <a:ext cx="1549600" cy="1719150"/>
          </a:xfrm>
          <a:prstGeom prst="rect">
            <a:avLst/>
          </a:prstGeom>
          <a:noFill/>
          <a:ln>
            <a:noFill/>
          </a:ln>
        </p:spPr>
      </p:pic>
      <p:sp>
        <p:nvSpPr>
          <p:cNvPr id="98" name="Google Shape;98;p1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99" name="Google Shape;99;p16"/>
          <p:cNvSpPr txBox="1"/>
          <p:nvPr>
            <p:ph idx="4294967295" type="body"/>
          </p:nvPr>
        </p:nvSpPr>
        <p:spPr>
          <a:xfrm>
            <a:off x="1064200" y="1541175"/>
            <a:ext cx="2589300" cy="11646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fr" sz="1600"/>
              <a:t>Taille du mot de passe</a:t>
            </a:r>
            <a:endParaRPr sz="1600"/>
          </a:p>
          <a:p>
            <a:pPr indent="0" lvl="0" marL="0" rtl="0" algn="ctr">
              <a:lnSpc>
                <a:spcPct val="100000"/>
              </a:lnSpc>
              <a:spcBef>
                <a:spcPts val="0"/>
              </a:spcBef>
              <a:spcAft>
                <a:spcPts val="0"/>
              </a:spcAft>
              <a:buNone/>
            </a:pPr>
            <a:r>
              <a:rPr lang="fr" sz="1600"/>
              <a:t>Interface graphique </a:t>
            </a:r>
            <a:endParaRPr sz="1600"/>
          </a:p>
          <a:p>
            <a:pPr indent="0" lvl="0" marL="0" rtl="0" algn="ctr">
              <a:lnSpc>
                <a:spcPct val="100000"/>
              </a:lnSpc>
              <a:spcBef>
                <a:spcPts val="0"/>
              </a:spcBef>
              <a:spcAft>
                <a:spcPts val="1600"/>
              </a:spcAft>
              <a:buNone/>
            </a:pPr>
            <a:r>
              <a:rPr lang="fr" sz="1600"/>
              <a:t>Rendre le site responsive</a:t>
            </a:r>
            <a:endParaRPr sz="1600"/>
          </a:p>
        </p:txBody>
      </p:sp>
      <p:sp>
        <p:nvSpPr>
          <p:cNvPr id="100" name="Google Shape;100;p16"/>
          <p:cNvSpPr txBox="1"/>
          <p:nvPr>
            <p:ph idx="4294967295" type="body"/>
          </p:nvPr>
        </p:nvSpPr>
        <p:spPr>
          <a:xfrm>
            <a:off x="237597" y="3978125"/>
            <a:ext cx="2720100" cy="90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600"/>
              <a:t>Message d’erreur </a:t>
            </a:r>
            <a:endParaRPr sz="1600"/>
          </a:p>
          <a:p>
            <a:pPr indent="0" lvl="0" marL="0" rtl="0" algn="ctr">
              <a:spcBef>
                <a:spcPts val="0"/>
              </a:spcBef>
              <a:spcAft>
                <a:spcPts val="1600"/>
              </a:spcAft>
              <a:buNone/>
            </a:pPr>
            <a:r>
              <a:rPr lang="fr" sz="1600"/>
              <a:t>Régénération</a:t>
            </a:r>
            <a:r>
              <a:rPr lang="fr" sz="1600"/>
              <a:t> de nouveau mot de passe</a:t>
            </a:r>
            <a:endParaRPr sz="1600"/>
          </a:p>
        </p:txBody>
      </p:sp>
      <p:sp>
        <p:nvSpPr>
          <p:cNvPr id="101" name="Google Shape;101;p16"/>
          <p:cNvSpPr txBox="1"/>
          <p:nvPr>
            <p:ph idx="4294967295" type="body"/>
          </p:nvPr>
        </p:nvSpPr>
        <p:spPr>
          <a:xfrm>
            <a:off x="4214069" y="1541167"/>
            <a:ext cx="2242800" cy="906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fr" sz="1600"/>
              <a:t>Choix des types de caractère voulu et à exclure</a:t>
            </a:r>
            <a:endParaRPr sz="1600"/>
          </a:p>
        </p:txBody>
      </p:sp>
      <p:sp>
        <p:nvSpPr>
          <p:cNvPr id="102" name="Google Shape;102;p16"/>
          <p:cNvSpPr txBox="1"/>
          <p:nvPr>
            <p:ph idx="4294967295" type="body"/>
          </p:nvPr>
        </p:nvSpPr>
        <p:spPr>
          <a:xfrm>
            <a:off x="6255200" y="3817725"/>
            <a:ext cx="2720100" cy="90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600"/>
              <a:t>Calcul  de la complexité du mot de passe </a:t>
            </a:r>
            <a:endParaRPr sz="1600"/>
          </a:p>
          <a:p>
            <a:pPr indent="0" lvl="0" marL="0" rtl="0" algn="ctr">
              <a:spcBef>
                <a:spcPts val="0"/>
              </a:spcBef>
              <a:spcAft>
                <a:spcPts val="1600"/>
              </a:spcAft>
              <a:buNone/>
            </a:pPr>
            <a:r>
              <a:rPr lang="fr" sz="1600"/>
              <a:t>Sauvegarder les cases cochées</a:t>
            </a:r>
            <a:endParaRPr sz="1600"/>
          </a:p>
        </p:txBody>
      </p:sp>
      <p:sp>
        <p:nvSpPr>
          <p:cNvPr id="103" name="Google Shape;103;p16"/>
          <p:cNvSpPr txBox="1"/>
          <p:nvPr>
            <p:ph idx="4294967295" type="body"/>
          </p:nvPr>
        </p:nvSpPr>
        <p:spPr>
          <a:xfrm>
            <a:off x="6639025" y="1351725"/>
            <a:ext cx="2407800" cy="90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600"/>
              <a:t>Choix de la langue</a:t>
            </a:r>
            <a:endParaRPr sz="1600"/>
          </a:p>
          <a:p>
            <a:pPr indent="0" lvl="0" marL="0" rtl="0" algn="ctr">
              <a:spcBef>
                <a:spcPts val="0"/>
              </a:spcBef>
              <a:spcAft>
                <a:spcPts val="0"/>
              </a:spcAft>
              <a:buNone/>
            </a:pPr>
            <a:r>
              <a:rPr lang="fr" sz="1600"/>
              <a:t>Sauvegarder les valeurs </a:t>
            </a:r>
            <a:endParaRPr sz="1600"/>
          </a:p>
          <a:p>
            <a:pPr indent="0" lvl="0" marL="0" rtl="0" algn="ctr">
              <a:spcBef>
                <a:spcPts val="0"/>
              </a:spcBef>
              <a:spcAft>
                <a:spcPts val="0"/>
              </a:spcAft>
              <a:buNone/>
            </a:pPr>
            <a:r>
              <a:rPr lang="fr" sz="1600"/>
              <a:t>Erreurs </a:t>
            </a:r>
            <a:endParaRPr sz="1600"/>
          </a:p>
          <a:p>
            <a:pPr indent="0" lvl="0" marL="0" rtl="0" algn="l">
              <a:spcBef>
                <a:spcPts val="1600"/>
              </a:spcBef>
              <a:spcAft>
                <a:spcPts val="1600"/>
              </a:spcAft>
              <a:buNone/>
            </a:pPr>
            <a:r>
              <a:t/>
            </a:r>
            <a:endParaRPr sz="1600"/>
          </a:p>
        </p:txBody>
      </p:sp>
      <p:sp>
        <p:nvSpPr>
          <p:cNvPr descr="Background pointer shape in timeline graphic" id="104" name="Google Shape;104;p16"/>
          <p:cNvSpPr/>
          <p:nvPr/>
        </p:nvSpPr>
        <p:spPr>
          <a:xfrm>
            <a:off x="326009" y="2846813"/>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5" name="Google Shape;105;p16"/>
          <p:cNvSpPr txBox="1"/>
          <p:nvPr>
            <p:ph idx="4294967295" type="body"/>
          </p:nvPr>
        </p:nvSpPr>
        <p:spPr>
          <a:xfrm>
            <a:off x="325998" y="2984363"/>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fr" sz="1600">
                <a:solidFill>
                  <a:schemeClr val="lt1"/>
                </a:solidFill>
              </a:rPr>
              <a:t>1</a:t>
            </a:r>
            <a:endParaRPr b="1" sz="1600">
              <a:solidFill>
                <a:schemeClr val="lt1"/>
              </a:solidFill>
            </a:endParaRPr>
          </a:p>
        </p:txBody>
      </p:sp>
      <p:grpSp>
        <p:nvGrpSpPr>
          <p:cNvPr id="106" name="Google Shape;106;p16"/>
          <p:cNvGrpSpPr/>
          <p:nvPr/>
        </p:nvGrpSpPr>
        <p:grpSpPr>
          <a:xfrm>
            <a:off x="954345" y="2258028"/>
            <a:ext cx="198900" cy="593656"/>
            <a:chOff x="777447" y="1610215"/>
            <a:chExt cx="198900" cy="593656"/>
          </a:xfrm>
        </p:grpSpPr>
        <p:cxnSp>
          <p:nvCxnSpPr>
            <p:cNvPr id="107" name="Google Shape;107;p16"/>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08" name="Google Shape;108;p16"/>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descr="Background pointer shape in timeline graphic" id="109" name="Google Shape;109;p16"/>
          <p:cNvSpPr/>
          <p:nvPr/>
        </p:nvSpPr>
        <p:spPr>
          <a:xfrm>
            <a:off x="1802129" y="2846813"/>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0" name="Google Shape;110;p16"/>
          <p:cNvSpPr txBox="1"/>
          <p:nvPr>
            <p:ph idx="4294967295" type="body"/>
          </p:nvPr>
        </p:nvSpPr>
        <p:spPr>
          <a:xfrm>
            <a:off x="2111392" y="2984363"/>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fr" sz="1600">
                <a:solidFill>
                  <a:schemeClr val="lt1"/>
                </a:solidFill>
              </a:rPr>
              <a:t>2</a:t>
            </a:r>
            <a:endParaRPr b="1" sz="1600">
              <a:solidFill>
                <a:schemeClr val="lt1"/>
              </a:solidFill>
            </a:endParaRPr>
          </a:p>
        </p:txBody>
      </p:sp>
      <p:grpSp>
        <p:nvGrpSpPr>
          <p:cNvPr id="111" name="Google Shape;111;p16"/>
          <p:cNvGrpSpPr/>
          <p:nvPr/>
        </p:nvGrpSpPr>
        <p:grpSpPr>
          <a:xfrm>
            <a:off x="2669707" y="3586770"/>
            <a:ext cx="198900" cy="593656"/>
            <a:chOff x="2223534" y="2938958"/>
            <a:chExt cx="198900" cy="593656"/>
          </a:xfrm>
        </p:grpSpPr>
        <p:cxnSp>
          <p:nvCxnSpPr>
            <p:cNvPr id="112" name="Google Shape;112;p16"/>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13" name="Google Shape;113;p16"/>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descr="Background pointer shape in timeline graphic" id="114" name="Google Shape;114;p16"/>
          <p:cNvSpPr/>
          <p:nvPr/>
        </p:nvSpPr>
        <p:spPr>
          <a:xfrm>
            <a:off x="3457048" y="2846813"/>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5" name="Google Shape;115;p16"/>
          <p:cNvSpPr txBox="1"/>
          <p:nvPr>
            <p:ph idx="4294967295" type="body"/>
          </p:nvPr>
        </p:nvSpPr>
        <p:spPr>
          <a:xfrm>
            <a:off x="3752830" y="2984363"/>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fr" sz="1600">
                <a:solidFill>
                  <a:schemeClr val="lt1"/>
                </a:solidFill>
              </a:rPr>
              <a:t>3</a:t>
            </a:r>
            <a:endParaRPr b="1" sz="1600">
              <a:solidFill>
                <a:schemeClr val="lt1"/>
              </a:solidFill>
            </a:endParaRPr>
          </a:p>
        </p:txBody>
      </p:sp>
      <p:grpSp>
        <p:nvGrpSpPr>
          <p:cNvPr id="116" name="Google Shape;116;p16"/>
          <p:cNvGrpSpPr/>
          <p:nvPr/>
        </p:nvGrpSpPr>
        <p:grpSpPr>
          <a:xfrm>
            <a:off x="4304620" y="2258028"/>
            <a:ext cx="198900" cy="593656"/>
            <a:chOff x="3918084" y="1610215"/>
            <a:chExt cx="198900" cy="593656"/>
          </a:xfrm>
        </p:grpSpPr>
        <p:cxnSp>
          <p:nvCxnSpPr>
            <p:cNvPr id="117" name="Google Shape;117;p16"/>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18" name="Google Shape;118;p16"/>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descr="Background pointer shape in timeline graphic" id="119" name="Google Shape;119;p16"/>
          <p:cNvSpPr/>
          <p:nvPr/>
        </p:nvSpPr>
        <p:spPr>
          <a:xfrm>
            <a:off x="5111968" y="2846813"/>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0" name="Google Shape;120;p16"/>
          <p:cNvSpPr txBox="1"/>
          <p:nvPr>
            <p:ph idx="4294967295" type="body"/>
          </p:nvPr>
        </p:nvSpPr>
        <p:spPr>
          <a:xfrm>
            <a:off x="5401774" y="2984363"/>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fr" sz="1600">
                <a:solidFill>
                  <a:schemeClr val="lt1"/>
                </a:solidFill>
              </a:rPr>
              <a:t>4</a:t>
            </a:r>
            <a:endParaRPr b="1" sz="1600">
              <a:solidFill>
                <a:schemeClr val="lt1"/>
              </a:solidFill>
            </a:endParaRPr>
          </a:p>
        </p:txBody>
      </p:sp>
      <p:grpSp>
        <p:nvGrpSpPr>
          <p:cNvPr id="121" name="Google Shape;121;p16"/>
          <p:cNvGrpSpPr/>
          <p:nvPr/>
        </p:nvGrpSpPr>
        <p:grpSpPr>
          <a:xfrm>
            <a:off x="5958145" y="3586770"/>
            <a:ext cx="198900" cy="593656"/>
            <a:chOff x="5958946" y="2938958"/>
            <a:chExt cx="198900" cy="593656"/>
          </a:xfrm>
        </p:grpSpPr>
        <p:cxnSp>
          <p:nvCxnSpPr>
            <p:cNvPr id="122" name="Google Shape;122;p16"/>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23" name="Google Shape;123;p16"/>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descr="Background pointer shape in timeline graphic" id="124" name="Google Shape;124;p16"/>
          <p:cNvSpPr/>
          <p:nvPr/>
        </p:nvSpPr>
        <p:spPr>
          <a:xfrm>
            <a:off x="6766888" y="2846813"/>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5" name="Google Shape;125;p16"/>
          <p:cNvSpPr txBox="1"/>
          <p:nvPr>
            <p:ph idx="4294967295" type="body"/>
          </p:nvPr>
        </p:nvSpPr>
        <p:spPr>
          <a:xfrm>
            <a:off x="7050737" y="2984363"/>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fr" sz="1600">
                <a:solidFill>
                  <a:schemeClr val="lt1"/>
                </a:solidFill>
              </a:rPr>
              <a:t>5</a:t>
            </a:r>
            <a:endParaRPr b="1" sz="1600">
              <a:solidFill>
                <a:schemeClr val="lt1"/>
              </a:solidFill>
            </a:endParaRPr>
          </a:p>
        </p:txBody>
      </p:sp>
      <p:grpSp>
        <p:nvGrpSpPr>
          <p:cNvPr id="126" name="Google Shape;126;p16"/>
          <p:cNvGrpSpPr/>
          <p:nvPr/>
        </p:nvGrpSpPr>
        <p:grpSpPr>
          <a:xfrm>
            <a:off x="7654882" y="2258028"/>
            <a:ext cx="198900" cy="593656"/>
            <a:chOff x="3918084" y="1610215"/>
            <a:chExt cx="198900" cy="593656"/>
          </a:xfrm>
        </p:grpSpPr>
        <p:cxnSp>
          <p:nvCxnSpPr>
            <p:cNvPr id="127" name="Google Shape;127;p16"/>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28" name="Google Shape;128;p16"/>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6"/>
          <p:cNvSpPr txBox="1"/>
          <p:nvPr/>
        </p:nvSpPr>
        <p:spPr>
          <a:xfrm>
            <a:off x="2765225" y="281500"/>
            <a:ext cx="3033300" cy="6003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600"/>
              </a:spcAft>
              <a:buNone/>
            </a:pPr>
            <a:r>
              <a:rPr b="1" lang="fr" sz="2700">
                <a:solidFill>
                  <a:schemeClr val="dk2"/>
                </a:solidFill>
                <a:highlight>
                  <a:schemeClr val="lt1"/>
                </a:highlight>
                <a:latin typeface="Raleway"/>
                <a:ea typeface="Raleway"/>
                <a:cs typeface="Raleway"/>
                <a:sym typeface="Raleway"/>
              </a:rPr>
              <a:t>Progression</a:t>
            </a:r>
            <a:endParaRPr sz="3600"/>
          </a:p>
        </p:txBody>
      </p:sp>
      <p:pic>
        <p:nvPicPr>
          <p:cNvPr id="130" name="Google Shape;130;p16"/>
          <p:cNvPicPr preferRelativeResize="0"/>
          <p:nvPr/>
        </p:nvPicPr>
        <p:blipFill>
          <a:blip r:embed="rId4">
            <a:alphaModFix/>
          </a:blip>
          <a:stretch>
            <a:fillRect/>
          </a:stretch>
        </p:blipFill>
        <p:spPr>
          <a:xfrm>
            <a:off x="0" y="0"/>
            <a:ext cx="1613650" cy="1613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chemeClr val="dk2"/>
              </a:buClr>
              <a:buSzPts val="1100"/>
              <a:buFont typeface="Arial"/>
              <a:buNone/>
            </a:pPr>
            <a:r>
              <a:rPr lang="fr">
                <a:latin typeface="Lato"/>
                <a:ea typeface="Lato"/>
                <a:cs typeface="Lato"/>
                <a:sym typeface="Lato"/>
              </a:rPr>
              <a:t>Correspondance entre l’attente et le rendu</a:t>
            </a:r>
            <a:endParaRPr/>
          </a:p>
        </p:txBody>
      </p:sp>
      <p:sp>
        <p:nvSpPr>
          <p:cNvPr id="136" name="Google Shape;136;p1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37" name="Google Shape;137;p17"/>
          <p:cNvSpPr/>
          <p:nvPr/>
        </p:nvSpPr>
        <p:spPr>
          <a:xfrm>
            <a:off x="2400250" y="1862725"/>
            <a:ext cx="2271300" cy="1237800"/>
          </a:xfrm>
          <a:prstGeom prst="rect">
            <a:avLst/>
          </a:prstGeom>
          <a:solidFill>
            <a:schemeClr val="dk1"/>
          </a:solidFill>
          <a:ln cap="flat" cmpd="sng" w="9525">
            <a:solidFill>
              <a:srgbClr val="7575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2400">
                <a:solidFill>
                  <a:schemeClr val="lt1"/>
                </a:solidFill>
              </a:rPr>
              <a:t>Résultats identiques</a:t>
            </a:r>
            <a:endParaRPr sz="2400">
              <a:solidFill>
                <a:schemeClr val="lt1"/>
              </a:solidFill>
            </a:endParaRPr>
          </a:p>
        </p:txBody>
      </p:sp>
      <p:sp>
        <p:nvSpPr>
          <p:cNvPr id="138" name="Google Shape;138;p17"/>
          <p:cNvSpPr/>
          <p:nvPr/>
        </p:nvSpPr>
        <p:spPr>
          <a:xfrm>
            <a:off x="6226700" y="3204850"/>
            <a:ext cx="2271300" cy="1237800"/>
          </a:xfrm>
          <a:prstGeom prst="rect">
            <a:avLst/>
          </a:prstGeom>
          <a:solidFill>
            <a:schemeClr val="dk1"/>
          </a:solidFill>
          <a:ln cap="flat" cmpd="sng" w="9525">
            <a:solidFill>
              <a:srgbClr val="7575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2400">
                <a:solidFill>
                  <a:schemeClr val="lt1"/>
                </a:solidFill>
              </a:rPr>
              <a:t>Méthode Scrum</a:t>
            </a:r>
            <a:endParaRPr sz="2400">
              <a:solidFill>
                <a:schemeClr val="lt1"/>
              </a:solidFill>
            </a:endParaRPr>
          </a:p>
        </p:txBody>
      </p:sp>
      <p:pic>
        <p:nvPicPr>
          <p:cNvPr id="139" name="Google Shape;139;p17"/>
          <p:cNvPicPr preferRelativeResize="0"/>
          <p:nvPr/>
        </p:nvPicPr>
        <p:blipFill>
          <a:blip r:embed="rId3">
            <a:alphaModFix/>
          </a:blip>
          <a:stretch>
            <a:fillRect/>
          </a:stretch>
        </p:blipFill>
        <p:spPr>
          <a:xfrm>
            <a:off x="0" y="0"/>
            <a:ext cx="1613650" cy="1613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18"/>
          <p:cNvPicPr preferRelativeResize="0"/>
          <p:nvPr/>
        </p:nvPicPr>
        <p:blipFill>
          <a:blip r:embed="rId3">
            <a:alphaModFix/>
          </a:blip>
          <a:stretch>
            <a:fillRect/>
          </a:stretch>
        </p:blipFill>
        <p:spPr>
          <a:xfrm>
            <a:off x="42088" y="30575"/>
            <a:ext cx="1549600" cy="1719150"/>
          </a:xfrm>
          <a:prstGeom prst="rect">
            <a:avLst/>
          </a:prstGeom>
          <a:noFill/>
          <a:ln>
            <a:noFill/>
          </a:ln>
        </p:spPr>
      </p:pic>
      <p:sp>
        <p:nvSpPr>
          <p:cNvPr id="145" name="Google Shape;145;p1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descr="Background pointer shape in timeline graphic" id="146" name="Google Shape;146;p18"/>
          <p:cNvSpPr/>
          <p:nvPr/>
        </p:nvSpPr>
        <p:spPr>
          <a:xfrm rot="10800000">
            <a:off x="4154100" y="2949125"/>
            <a:ext cx="4989900" cy="11604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lnSpc>
                <a:spcPct val="115000"/>
              </a:lnSpc>
              <a:spcBef>
                <a:spcPts val="0"/>
              </a:spcBef>
              <a:spcAft>
                <a:spcPts val="1600"/>
              </a:spcAft>
              <a:buNone/>
            </a:pPr>
            <a:r>
              <a:t/>
            </a:r>
            <a:endParaRPr/>
          </a:p>
        </p:txBody>
      </p:sp>
      <p:sp>
        <p:nvSpPr>
          <p:cNvPr id="147" name="Google Shape;147;p18"/>
          <p:cNvSpPr txBox="1"/>
          <p:nvPr/>
        </p:nvSpPr>
        <p:spPr>
          <a:xfrm>
            <a:off x="4894950" y="3306125"/>
            <a:ext cx="3508200" cy="446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b="1" lang="fr" sz="1700">
                <a:solidFill>
                  <a:schemeClr val="dk2"/>
                </a:solidFill>
                <a:highlight>
                  <a:srgbClr val="F46524"/>
                </a:highlight>
                <a:latin typeface="Raleway"/>
                <a:ea typeface="Raleway"/>
                <a:cs typeface="Raleway"/>
                <a:sym typeface="Raleway"/>
              </a:rPr>
              <a:t>Démonstration du résultat final </a:t>
            </a:r>
            <a:endParaRPr b="1" sz="200">
              <a:highlight>
                <a:srgbClr val="F46524"/>
              </a:highlight>
            </a:endParaRPr>
          </a:p>
        </p:txBody>
      </p:sp>
      <p:pic>
        <p:nvPicPr>
          <p:cNvPr id="148" name="Google Shape;148;p18"/>
          <p:cNvPicPr preferRelativeResize="0"/>
          <p:nvPr/>
        </p:nvPicPr>
        <p:blipFill>
          <a:blip r:embed="rId4">
            <a:alphaModFix/>
          </a:blip>
          <a:stretch>
            <a:fillRect/>
          </a:stretch>
        </p:blipFill>
        <p:spPr>
          <a:xfrm>
            <a:off x="0" y="0"/>
            <a:ext cx="1613650" cy="1613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19"/>
          <p:cNvPicPr preferRelativeResize="0"/>
          <p:nvPr/>
        </p:nvPicPr>
        <p:blipFill>
          <a:blip r:embed="rId3">
            <a:alphaModFix/>
          </a:blip>
          <a:stretch>
            <a:fillRect/>
          </a:stretch>
        </p:blipFill>
        <p:spPr>
          <a:xfrm>
            <a:off x="42088" y="30575"/>
            <a:ext cx="1549600" cy="1719150"/>
          </a:xfrm>
          <a:prstGeom prst="rect">
            <a:avLst/>
          </a:prstGeom>
          <a:noFill/>
          <a:ln>
            <a:noFill/>
          </a:ln>
        </p:spPr>
      </p:pic>
      <p:sp>
        <p:nvSpPr>
          <p:cNvPr id="154" name="Google Shape;154;p1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55" name="Google Shape;155;p19"/>
          <p:cNvSpPr txBox="1"/>
          <p:nvPr/>
        </p:nvSpPr>
        <p:spPr>
          <a:xfrm>
            <a:off x="2082550" y="1551450"/>
            <a:ext cx="5996100" cy="400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600"/>
              </a:spcAft>
              <a:buNone/>
            </a:pPr>
            <a:r>
              <a:t/>
            </a:r>
            <a:endParaRPr/>
          </a:p>
        </p:txBody>
      </p:sp>
      <p:sp>
        <p:nvSpPr>
          <p:cNvPr id="156" name="Google Shape;156;p19"/>
          <p:cNvSpPr txBox="1"/>
          <p:nvPr/>
        </p:nvSpPr>
        <p:spPr>
          <a:xfrm>
            <a:off x="1519525" y="30575"/>
            <a:ext cx="7449900" cy="63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b="1" lang="fr" sz="2900">
                <a:solidFill>
                  <a:schemeClr val="dk2"/>
                </a:solidFill>
                <a:highlight>
                  <a:schemeClr val="lt1"/>
                </a:highlight>
                <a:latin typeface="Raleway"/>
                <a:ea typeface="Raleway"/>
                <a:cs typeface="Raleway"/>
                <a:sym typeface="Raleway"/>
              </a:rPr>
              <a:t> Démonstration des résultats </a:t>
            </a:r>
            <a:r>
              <a:rPr b="1" lang="fr" sz="2900">
                <a:solidFill>
                  <a:schemeClr val="dk2"/>
                </a:solidFill>
                <a:highlight>
                  <a:schemeClr val="lt1"/>
                </a:highlight>
                <a:latin typeface="Raleway"/>
                <a:ea typeface="Raleway"/>
                <a:cs typeface="Raleway"/>
                <a:sym typeface="Raleway"/>
              </a:rPr>
              <a:t>finale</a:t>
            </a:r>
            <a:r>
              <a:rPr b="1" lang="fr" sz="2900">
                <a:solidFill>
                  <a:schemeClr val="dk2"/>
                </a:solidFill>
                <a:highlight>
                  <a:schemeClr val="lt1"/>
                </a:highlight>
                <a:latin typeface="Raleway"/>
                <a:ea typeface="Raleway"/>
                <a:cs typeface="Raleway"/>
                <a:sym typeface="Raleway"/>
              </a:rPr>
              <a:t> </a:t>
            </a:r>
            <a:endParaRPr sz="2500"/>
          </a:p>
        </p:txBody>
      </p:sp>
      <p:pic>
        <p:nvPicPr>
          <p:cNvPr id="157" name="Google Shape;157;p19">
            <a:hlinkClick r:id="rId4"/>
          </p:cNvPr>
          <p:cNvPicPr preferRelativeResize="0"/>
          <p:nvPr/>
        </p:nvPicPr>
        <p:blipFill>
          <a:blip r:embed="rId5">
            <a:alphaModFix/>
          </a:blip>
          <a:stretch>
            <a:fillRect/>
          </a:stretch>
        </p:blipFill>
        <p:spPr>
          <a:xfrm>
            <a:off x="2117450" y="661775"/>
            <a:ext cx="6322350" cy="4481726"/>
          </a:xfrm>
          <a:prstGeom prst="rect">
            <a:avLst/>
          </a:prstGeom>
          <a:noFill/>
          <a:ln>
            <a:noFill/>
          </a:ln>
        </p:spPr>
      </p:pic>
      <p:pic>
        <p:nvPicPr>
          <p:cNvPr id="158" name="Google Shape;158;p19"/>
          <p:cNvPicPr preferRelativeResize="0"/>
          <p:nvPr/>
        </p:nvPicPr>
        <p:blipFill>
          <a:blip r:embed="rId6">
            <a:alphaModFix/>
          </a:blip>
          <a:stretch>
            <a:fillRect/>
          </a:stretch>
        </p:blipFill>
        <p:spPr>
          <a:xfrm>
            <a:off x="0" y="0"/>
            <a:ext cx="1613650" cy="1613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0"/>
          <p:cNvPicPr preferRelativeResize="0"/>
          <p:nvPr/>
        </p:nvPicPr>
        <p:blipFill>
          <a:blip r:embed="rId3">
            <a:alphaModFix/>
          </a:blip>
          <a:stretch>
            <a:fillRect/>
          </a:stretch>
        </p:blipFill>
        <p:spPr>
          <a:xfrm>
            <a:off x="-110312" y="30575"/>
            <a:ext cx="1549600" cy="1719150"/>
          </a:xfrm>
          <a:prstGeom prst="rect">
            <a:avLst/>
          </a:prstGeom>
          <a:noFill/>
          <a:ln>
            <a:noFill/>
          </a:ln>
        </p:spPr>
      </p:pic>
      <p:sp>
        <p:nvSpPr>
          <p:cNvPr id="164" name="Google Shape;164;p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descr="Background pointer shape in timeline graphic" id="165" name="Google Shape;165;p20"/>
          <p:cNvSpPr/>
          <p:nvPr/>
        </p:nvSpPr>
        <p:spPr>
          <a:xfrm rot="10800000">
            <a:off x="4154100" y="2949125"/>
            <a:ext cx="4989900" cy="11604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lnSpc>
                <a:spcPct val="115000"/>
              </a:lnSpc>
              <a:spcBef>
                <a:spcPts val="0"/>
              </a:spcBef>
              <a:spcAft>
                <a:spcPts val="1600"/>
              </a:spcAft>
              <a:buNone/>
            </a:pPr>
            <a:r>
              <a:t/>
            </a:r>
            <a:endParaRPr/>
          </a:p>
        </p:txBody>
      </p:sp>
      <p:sp>
        <p:nvSpPr>
          <p:cNvPr id="166" name="Google Shape;166;p20"/>
          <p:cNvSpPr txBox="1"/>
          <p:nvPr/>
        </p:nvSpPr>
        <p:spPr>
          <a:xfrm>
            <a:off x="4752150" y="3306125"/>
            <a:ext cx="41511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b="1" lang="fr" sz="1700">
                <a:solidFill>
                  <a:schemeClr val="dk2"/>
                </a:solidFill>
                <a:highlight>
                  <a:schemeClr val="dk1"/>
                </a:highlight>
                <a:latin typeface="Raleway"/>
                <a:ea typeface="Raleway"/>
                <a:cs typeface="Raleway"/>
                <a:sym typeface="Raleway"/>
              </a:rPr>
              <a:t>Mise en oeuvre de la méthode Scrum</a:t>
            </a:r>
            <a:endParaRPr b="1" sz="1300">
              <a:highlight>
                <a:schemeClr val="dk1"/>
              </a:highlight>
            </a:endParaRPr>
          </a:p>
        </p:txBody>
      </p:sp>
      <p:pic>
        <p:nvPicPr>
          <p:cNvPr id="167" name="Google Shape;167;p20"/>
          <p:cNvPicPr preferRelativeResize="0"/>
          <p:nvPr/>
        </p:nvPicPr>
        <p:blipFill>
          <a:blip r:embed="rId4">
            <a:alphaModFix/>
          </a:blip>
          <a:stretch>
            <a:fillRect/>
          </a:stretch>
        </p:blipFill>
        <p:spPr>
          <a:xfrm>
            <a:off x="0" y="0"/>
            <a:ext cx="1613650" cy="1613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1"/>
          <p:cNvPicPr preferRelativeResize="0"/>
          <p:nvPr/>
        </p:nvPicPr>
        <p:blipFill>
          <a:blip r:embed="rId3">
            <a:alphaModFix/>
          </a:blip>
          <a:stretch>
            <a:fillRect/>
          </a:stretch>
        </p:blipFill>
        <p:spPr>
          <a:xfrm>
            <a:off x="0" y="0"/>
            <a:ext cx="9144000" cy="4814550"/>
          </a:xfrm>
          <a:prstGeom prst="rect">
            <a:avLst/>
          </a:prstGeom>
          <a:noFill/>
          <a:ln>
            <a:noFill/>
          </a:ln>
        </p:spPr>
      </p:pic>
      <p:sp>
        <p:nvSpPr>
          <p:cNvPr id="173" name="Google Shape;173;p2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174" name="Google Shape;174;p21"/>
          <p:cNvPicPr preferRelativeResize="0"/>
          <p:nvPr/>
        </p:nvPicPr>
        <p:blipFill>
          <a:blip r:embed="rId4">
            <a:alphaModFix/>
          </a:blip>
          <a:stretch>
            <a:fillRect/>
          </a:stretch>
        </p:blipFill>
        <p:spPr>
          <a:xfrm>
            <a:off x="5494775" y="2166575"/>
            <a:ext cx="1000875" cy="182150"/>
          </a:xfrm>
          <a:prstGeom prst="rect">
            <a:avLst/>
          </a:prstGeom>
          <a:noFill/>
          <a:ln>
            <a:noFill/>
          </a:ln>
        </p:spPr>
      </p:pic>
      <p:pic>
        <p:nvPicPr>
          <p:cNvPr id="175" name="Google Shape;175;p21"/>
          <p:cNvPicPr preferRelativeResize="0"/>
          <p:nvPr/>
        </p:nvPicPr>
        <p:blipFill>
          <a:blip r:embed="rId4">
            <a:alphaModFix/>
          </a:blip>
          <a:stretch>
            <a:fillRect/>
          </a:stretch>
        </p:blipFill>
        <p:spPr>
          <a:xfrm>
            <a:off x="6589875" y="1330200"/>
            <a:ext cx="548700" cy="182150"/>
          </a:xfrm>
          <a:prstGeom prst="rect">
            <a:avLst/>
          </a:prstGeom>
          <a:noFill/>
          <a:ln>
            <a:noFill/>
          </a:ln>
        </p:spPr>
      </p:pic>
      <p:pic>
        <p:nvPicPr>
          <p:cNvPr id="176" name="Google Shape;176;p21"/>
          <p:cNvPicPr preferRelativeResize="0"/>
          <p:nvPr/>
        </p:nvPicPr>
        <p:blipFill>
          <a:blip r:embed="rId4">
            <a:alphaModFix/>
          </a:blip>
          <a:stretch>
            <a:fillRect/>
          </a:stretch>
        </p:blipFill>
        <p:spPr>
          <a:xfrm>
            <a:off x="6589875" y="1148050"/>
            <a:ext cx="548700" cy="182150"/>
          </a:xfrm>
          <a:prstGeom prst="rect">
            <a:avLst/>
          </a:prstGeom>
          <a:noFill/>
          <a:ln>
            <a:noFill/>
          </a:ln>
        </p:spPr>
      </p:pic>
      <p:pic>
        <p:nvPicPr>
          <p:cNvPr id="177" name="Google Shape;177;p21"/>
          <p:cNvPicPr preferRelativeResize="0"/>
          <p:nvPr/>
        </p:nvPicPr>
        <p:blipFill>
          <a:blip r:embed="rId5">
            <a:alphaModFix/>
          </a:blip>
          <a:stretch>
            <a:fillRect/>
          </a:stretch>
        </p:blipFill>
        <p:spPr>
          <a:xfrm>
            <a:off x="6621338" y="1330200"/>
            <a:ext cx="485775" cy="200025"/>
          </a:xfrm>
          <a:prstGeom prst="rect">
            <a:avLst/>
          </a:prstGeom>
          <a:noFill/>
          <a:ln>
            <a:noFill/>
          </a:ln>
        </p:spPr>
      </p:pic>
      <p:pic>
        <p:nvPicPr>
          <p:cNvPr id="178" name="Google Shape;178;p21"/>
          <p:cNvPicPr preferRelativeResize="0"/>
          <p:nvPr/>
        </p:nvPicPr>
        <p:blipFill>
          <a:blip r:embed="rId6">
            <a:alphaModFix/>
          </a:blip>
          <a:stretch>
            <a:fillRect/>
          </a:stretch>
        </p:blipFill>
        <p:spPr>
          <a:xfrm>
            <a:off x="0" y="0"/>
            <a:ext cx="1613650" cy="1613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