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2"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D7F6-8124-8A5E-6D98-88A7F4751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BD0D21-53A5-B1D8-F82F-DCE76249B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648DA-B551-949E-4A5B-0A9331A59738}"/>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5" name="Footer Placeholder 4">
            <a:extLst>
              <a:ext uri="{FF2B5EF4-FFF2-40B4-BE49-F238E27FC236}">
                <a16:creationId xmlns:a16="http://schemas.microsoft.com/office/drawing/2014/main" id="{8C02D1C4-F2AD-B696-9BB5-68C240867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84372-A19D-D214-4B1A-241126889946}"/>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405588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7573-5050-0C3D-1F79-5233517066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9EE1C2-3DF2-5F0F-4F74-E52FAC8F8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A04D2-11B1-FB35-617D-A6D6C98484D5}"/>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5" name="Footer Placeholder 4">
            <a:extLst>
              <a:ext uri="{FF2B5EF4-FFF2-40B4-BE49-F238E27FC236}">
                <a16:creationId xmlns:a16="http://schemas.microsoft.com/office/drawing/2014/main" id="{8A03F3CB-1F84-48EF-E0C3-353D9720C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22987-D263-B29C-7BCD-03681CB9F07A}"/>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88719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0AFA4-C0D6-4040-9EC3-636F149A89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E3869-2DCB-E810-A55D-F5E0AA3B1D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11AE5-CB91-ECE1-7305-D0685027BE73}"/>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5" name="Footer Placeholder 4">
            <a:extLst>
              <a:ext uri="{FF2B5EF4-FFF2-40B4-BE49-F238E27FC236}">
                <a16:creationId xmlns:a16="http://schemas.microsoft.com/office/drawing/2014/main" id="{39C94715-6ED9-5CF3-ACC8-3F7A758F7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9C931-0A1A-8CE0-3A3D-716D8EC91C38}"/>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394137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E352-9728-CED4-BD52-02A00F1BFE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A7A22-1B0B-F48F-C7A1-00CCDE676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CF8EAD-FC16-4BA0-170B-D69BFA6F894D}"/>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5" name="Footer Placeholder 4">
            <a:extLst>
              <a:ext uri="{FF2B5EF4-FFF2-40B4-BE49-F238E27FC236}">
                <a16:creationId xmlns:a16="http://schemas.microsoft.com/office/drawing/2014/main" id="{8805DDAC-195B-73C7-0DCD-9B8E59CAF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313D6-B9A3-81EA-B51C-514F9ADE1459}"/>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380891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F9EC-B153-E467-5F7F-AB52549FB9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D52796-AAC2-B0B4-50B6-F8DA1D4CF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A6982-9DCC-E848-8A57-5117B482B1E3}"/>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5" name="Footer Placeholder 4">
            <a:extLst>
              <a:ext uri="{FF2B5EF4-FFF2-40B4-BE49-F238E27FC236}">
                <a16:creationId xmlns:a16="http://schemas.microsoft.com/office/drawing/2014/main" id="{C6C4AE6C-9B41-E9C7-70E8-E10996293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C9F3F-1D26-51BB-DC3A-93291C694D8A}"/>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425401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0487-3549-F003-5FF7-6868D6804E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305A24-C824-573D-612B-EED0ED3FB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D69688-3369-E608-6EC5-FE3791B92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0B4B8-046E-D01E-FEA8-8AA49765511D}"/>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6" name="Footer Placeholder 5">
            <a:extLst>
              <a:ext uri="{FF2B5EF4-FFF2-40B4-BE49-F238E27FC236}">
                <a16:creationId xmlns:a16="http://schemas.microsoft.com/office/drawing/2014/main" id="{B89613C4-F162-A018-4186-37F75FB0D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1A0DD-962F-6BF6-26D1-4FA2830E8B5C}"/>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57380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A132-7547-1051-7C99-8CD75D20D0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3AFC4-5205-5142-2F3A-2878EB494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C708E-F68A-C440-2734-6E31E5EFAC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CA611E-B370-61B9-7F41-E4C5D23DA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E6667-DE6B-18CA-492D-A84636C55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11BEE5-ADF0-0DDF-70D1-9194098C268A}"/>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8" name="Footer Placeholder 7">
            <a:extLst>
              <a:ext uri="{FF2B5EF4-FFF2-40B4-BE49-F238E27FC236}">
                <a16:creationId xmlns:a16="http://schemas.microsoft.com/office/drawing/2014/main" id="{42441F4D-155A-DF66-AA58-4A68D5BC5F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D07502-33E8-9649-D865-D6C1FC0F8207}"/>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384081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5456-724F-6CBC-796D-F042AE612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E3CC34-F440-A60A-DE2E-E5F8F64B8BB6}"/>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4" name="Footer Placeholder 3">
            <a:extLst>
              <a:ext uri="{FF2B5EF4-FFF2-40B4-BE49-F238E27FC236}">
                <a16:creationId xmlns:a16="http://schemas.microsoft.com/office/drawing/2014/main" id="{F22F3544-D7D9-F8D2-C671-597333F97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5D323F-CBA5-957B-268C-EE4B2AE4E8C2}"/>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336157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A31B6-1E20-ED0A-FD7B-A5BD01B65580}"/>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3" name="Footer Placeholder 2">
            <a:extLst>
              <a:ext uri="{FF2B5EF4-FFF2-40B4-BE49-F238E27FC236}">
                <a16:creationId xmlns:a16="http://schemas.microsoft.com/office/drawing/2014/main" id="{DC8DA8EE-DDCB-EF0E-2154-46BF226E7D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4F041F-9BD9-FB1C-EA9D-BF93A834FBDD}"/>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69455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EA9B-9A2B-5785-2114-930E0CD58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7433F5-11AA-C051-2D23-898757296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9F4AC5-5276-772C-40A3-80B042AB9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55241-783C-4E47-6648-53A0A654EDFA}"/>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6" name="Footer Placeholder 5">
            <a:extLst>
              <a:ext uri="{FF2B5EF4-FFF2-40B4-BE49-F238E27FC236}">
                <a16:creationId xmlns:a16="http://schemas.microsoft.com/office/drawing/2014/main" id="{93B883D5-6E59-F733-AB9C-6A5D53377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E00083-C4D7-AC9F-A241-B1F37C9F9935}"/>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381512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B236-21FC-3792-0995-4F672297F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D664DB-7DFC-E48F-680A-DF01A5C00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A50F72-8978-854D-9DE7-6B3F5374E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B9F482-9C68-BEB7-BAFE-35786447FDA0}"/>
              </a:ext>
            </a:extLst>
          </p:cNvPr>
          <p:cNvSpPr>
            <a:spLocks noGrp="1"/>
          </p:cNvSpPr>
          <p:nvPr>
            <p:ph type="dt" sz="half" idx="10"/>
          </p:nvPr>
        </p:nvSpPr>
        <p:spPr/>
        <p:txBody>
          <a:bodyPr/>
          <a:lstStyle/>
          <a:p>
            <a:fld id="{59048CEC-AC87-4055-9AF9-B4A84922AEE7}" type="datetimeFigureOut">
              <a:rPr lang="en-IN" smtClean="0"/>
              <a:t>10-07-2025</a:t>
            </a:fld>
            <a:endParaRPr lang="en-IN"/>
          </a:p>
        </p:txBody>
      </p:sp>
      <p:sp>
        <p:nvSpPr>
          <p:cNvPr id="6" name="Footer Placeholder 5">
            <a:extLst>
              <a:ext uri="{FF2B5EF4-FFF2-40B4-BE49-F238E27FC236}">
                <a16:creationId xmlns:a16="http://schemas.microsoft.com/office/drawing/2014/main" id="{04A4B9E7-83AA-72BC-CF8A-E0EA2AC2E7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DFDB7-2C2C-D93C-8D1D-8BBF5C27177D}"/>
              </a:ext>
            </a:extLst>
          </p:cNvPr>
          <p:cNvSpPr>
            <a:spLocks noGrp="1"/>
          </p:cNvSpPr>
          <p:nvPr>
            <p:ph type="sldNum" sz="quarter" idx="12"/>
          </p:nvPr>
        </p:nvSpPr>
        <p:spPr/>
        <p:txBody>
          <a:bodyPr/>
          <a:lstStyle/>
          <a:p>
            <a:fld id="{EFAE547E-F9E2-4AD4-835A-F0A0FA88B15D}" type="slidenum">
              <a:rPr lang="en-IN" smtClean="0"/>
              <a:t>‹#›</a:t>
            </a:fld>
            <a:endParaRPr lang="en-IN"/>
          </a:p>
        </p:txBody>
      </p:sp>
    </p:spTree>
    <p:extLst>
      <p:ext uri="{BB962C8B-B14F-4D97-AF65-F5344CB8AC3E}">
        <p14:creationId xmlns:p14="http://schemas.microsoft.com/office/powerpoint/2010/main" val="84279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BFAC2C-BCA0-BE2D-EA78-00BD8E153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2DF7C8-7111-00E1-1094-891A4EBCA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311EE-167C-6D15-F994-44CE4B777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48CEC-AC87-4055-9AF9-B4A84922AEE7}" type="datetimeFigureOut">
              <a:rPr lang="en-IN" smtClean="0"/>
              <a:t>10-07-2025</a:t>
            </a:fld>
            <a:endParaRPr lang="en-IN"/>
          </a:p>
        </p:txBody>
      </p:sp>
      <p:sp>
        <p:nvSpPr>
          <p:cNvPr id="5" name="Footer Placeholder 4">
            <a:extLst>
              <a:ext uri="{FF2B5EF4-FFF2-40B4-BE49-F238E27FC236}">
                <a16:creationId xmlns:a16="http://schemas.microsoft.com/office/drawing/2014/main" id="{FEE4DC36-B487-7ABB-2DAD-F3072B045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742C30-088C-69C2-40C1-186666EC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E547E-F9E2-4AD4-835A-F0A0FA88B15D}" type="slidenum">
              <a:rPr lang="en-IN" smtClean="0"/>
              <a:t>‹#›</a:t>
            </a:fld>
            <a:endParaRPr lang="en-IN"/>
          </a:p>
        </p:txBody>
      </p:sp>
    </p:spTree>
    <p:extLst>
      <p:ext uri="{BB962C8B-B14F-4D97-AF65-F5344CB8AC3E}">
        <p14:creationId xmlns:p14="http://schemas.microsoft.com/office/powerpoint/2010/main" val="210839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DB93-D186-83FC-7F1C-E1DC452866A7}"/>
              </a:ext>
            </a:extLst>
          </p:cNvPr>
          <p:cNvSpPr>
            <a:spLocks noGrp="1"/>
          </p:cNvSpPr>
          <p:nvPr>
            <p:ph type="ctrTitle"/>
          </p:nvPr>
        </p:nvSpPr>
        <p:spPr/>
        <p:txBody>
          <a:bodyPr>
            <a:normAutofit fontScale="90000"/>
          </a:bodyPr>
          <a:lstStyle/>
          <a:p>
            <a:r>
              <a:rPr lang="en-US" u="sng" dirty="0"/>
              <a:t>Automatic Start and Stop of EC2 instances using AWS lambda</a:t>
            </a:r>
            <a:endParaRPr lang="en-IN" u="sng" dirty="0"/>
          </a:p>
        </p:txBody>
      </p:sp>
      <p:sp>
        <p:nvSpPr>
          <p:cNvPr id="3" name="Subtitle 2">
            <a:extLst>
              <a:ext uri="{FF2B5EF4-FFF2-40B4-BE49-F238E27FC236}">
                <a16:creationId xmlns:a16="http://schemas.microsoft.com/office/drawing/2014/main" id="{FB3675DB-5594-B5BC-430D-23EB04824AF5}"/>
              </a:ext>
            </a:extLst>
          </p:cNvPr>
          <p:cNvSpPr>
            <a:spLocks noGrp="1"/>
          </p:cNvSpPr>
          <p:nvPr>
            <p:ph type="subTitle" idx="1"/>
          </p:nvPr>
        </p:nvSpPr>
        <p:spPr>
          <a:xfrm>
            <a:off x="-462115" y="4748981"/>
            <a:ext cx="5112774" cy="538316"/>
          </a:xfrm>
        </p:spPr>
        <p:txBody>
          <a:bodyPr/>
          <a:lstStyle/>
          <a:p>
            <a:r>
              <a:rPr lang="en-US" dirty="0"/>
              <a:t>NAME:Khasab </a:t>
            </a:r>
            <a:r>
              <a:rPr lang="en-US" dirty="0" err="1"/>
              <a:t>ArshadBasha</a:t>
            </a:r>
            <a:endParaRPr lang="en-US" dirty="0"/>
          </a:p>
          <a:p>
            <a:endParaRPr lang="en-IN" dirty="0"/>
          </a:p>
        </p:txBody>
      </p:sp>
    </p:spTree>
    <p:extLst>
      <p:ext uri="{BB962C8B-B14F-4D97-AF65-F5344CB8AC3E}">
        <p14:creationId xmlns:p14="http://schemas.microsoft.com/office/powerpoint/2010/main" val="90423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89D4-6E21-A2EC-DC22-F54B18AC0F5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92D2E69-3225-76F8-1B01-326C438C4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84606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E270-FED1-CBD2-E8FC-91021B5D446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798193C-672F-639C-EFD1-3CCAFE4EA5CC}"/>
              </a:ext>
            </a:extLst>
          </p:cNvPr>
          <p:cNvSpPr>
            <a:spLocks noGrp="1"/>
          </p:cNvSpPr>
          <p:nvPr>
            <p:ph type="body" idx="1"/>
          </p:nvPr>
        </p:nvSpPr>
        <p:spPr/>
        <p:txBody>
          <a:bodyPr>
            <a:normAutofit fontScale="25000" lnSpcReduction="20000"/>
          </a:bodyPr>
          <a:lstStyle/>
          <a:p>
            <a:endParaRPr lang="en-IN"/>
          </a:p>
        </p:txBody>
      </p:sp>
      <p:pic>
        <p:nvPicPr>
          <p:cNvPr id="8" name="Content Placeholder 7">
            <a:extLst>
              <a:ext uri="{FF2B5EF4-FFF2-40B4-BE49-F238E27FC236}">
                <a16:creationId xmlns:a16="http://schemas.microsoft.com/office/drawing/2014/main" id="{071CD6F9-6FA3-A6C0-1B99-2607AA4A1E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 Placeholder 4">
            <a:extLst>
              <a:ext uri="{FF2B5EF4-FFF2-40B4-BE49-F238E27FC236}">
                <a16:creationId xmlns:a16="http://schemas.microsoft.com/office/drawing/2014/main" id="{FDFB46A0-CEC8-ABEF-7889-F8A8979AA498}"/>
              </a:ext>
            </a:extLst>
          </p:cNvPr>
          <p:cNvSpPr>
            <a:spLocks noGrp="1"/>
          </p:cNvSpPr>
          <p:nvPr>
            <p:ph type="body" sz="quarter" idx="3"/>
          </p:nvPr>
        </p:nvSpPr>
        <p:spPr>
          <a:xfrm flipV="1">
            <a:off x="6194426" y="6857999"/>
            <a:ext cx="5160961" cy="45719"/>
          </a:xfrm>
        </p:spPr>
        <p:txBody>
          <a:bodyPr>
            <a:normAutofit fontScale="25000" lnSpcReduction="20000"/>
          </a:bodyPr>
          <a:lstStyle/>
          <a:p>
            <a:endParaRPr lang="en-IN" dirty="0"/>
          </a:p>
        </p:txBody>
      </p:sp>
      <p:sp>
        <p:nvSpPr>
          <p:cNvPr id="6" name="Content Placeholder 5">
            <a:extLst>
              <a:ext uri="{FF2B5EF4-FFF2-40B4-BE49-F238E27FC236}">
                <a16:creationId xmlns:a16="http://schemas.microsoft.com/office/drawing/2014/main" id="{1AA42E16-7A97-50E5-EB1F-8C654616AD22}"/>
              </a:ext>
            </a:extLst>
          </p:cNvPr>
          <p:cNvSpPr>
            <a:spLocks noGrp="1"/>
          </p:cNvSpPr>
          <p:nvPr>
            <p:ph sz="quarter" idx="4"/>
          </p:nvPr>
        </p:nvSpPr>
        <p:spPr>
          <a:xfrm flipV="1">
            <a:off x="11146420" y="6189662"/>
            <a:ext cx="20896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72332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46E4-E46A-DB83-8D1D-E8E513CAAC79}"/>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B9351754-039E-EC55-03F6-D8C5C333766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4" name="Content Placeholder 3">
            <a:extLst>
              <a:ext uri="{FF2B5EF4-FFF2-40B4-BE49-F238E27FC236}">
                <a16:creationId xmlns:a16="http://schemas.microsoft.com/office/drawing/2014/main" id="{C9819FF3-AAEE-8175-2AC9-DAB69FF907F6}"/>
              </a:ext>
            </a:extLst>
          </p:cNvPr>
          <p:cNvSpPr>
            <a:spLocks noGrp="1"/>
          </p:cNvSpPr>
          <p:nvPr>
            <p:ph sz="half" idx="2"/>
          </p:nvPr>
        </p:nvSpPr>
        <p:spPr>
          <a:xfrm flipH="1" flipV="1">
            <a:off x="11353799" y="6176962"/>
            <a:ext cx="13986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57972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45B4-6A15-8B15-3F73-C9E92A8B301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C65E738-58B6-EA64-02AA-09DD7865801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30626"/>
            <a:ext cx="12192000" cy="6988626"/>
          </a:xfrm>
        </p:spPr>
      </p:pic>
      <p:sp>
        <p:nvSpPr>
          <p:cNvPr id="4" name="Content Placeholder 3">
            <a:extLst>
              <a:ext uri="{FF2B5EF4-FFF2-40B4-BE49-F238E27FC236}">
                <a16:creationId xmlns:a16="http://schemas.microsoft.com/office/drawing/2014/main" id="{9E0B534B-E53C-E5A6-D740-FE08DBCFD2EE}"/>
              </a:ext>
            </a:extLst>
          </p:cNvPr>
          <p:cNvSpPr>
            <a:spLocks noGrp="1"/>
          </p:cNvSpPr>
          <p:nvPr>
            <p:ph sz="half" idx="2"/>
          </p:nvPr>
        </p:nvSpPr>
        <p:spPr>
          <a:xfrm flipV="1">
            <a:off x="10648708" y="6176963"/>
            <a:ext cx="705091" cy="177538"/>
          </a:xfrm>
        </p:spPr>
        <p:txBody>
          <a:bodyPr>
            <a:normAutofit fontScale="25000" lnSpcReduction="20000"/>
          </a:bodyPr>
          <a:lstStyle/>
          <a:p>
            <a:endParaRPr lang="en-IN" dirty="0"/>
          </a:p>
        </p:txBody>
      </p:sp>
    </p:spTree>
    <p:extLst>
      <p:ext uri="{BB962C8B-B14F-4D97-AF65-F5344CB8AC3E}">
        <p14:creationId xmlns:p14="http://schemas.microsoft.com/office/powerpoint/2010/main" val="26134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2BC2-ECF5-D54A-0010-8BA8F4BB327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1090502-F70D-F404-8683-79765C39D3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
        <p:nvSpPr>
          <p:cNvPr id="4" name="Content Placeholder 3">
            <a:extLst>
              <a:ext uri="{FF2B5EF4-FFF2-40B4-BE49-F238E27FC236}">
                <a16:creationId xmlns:a16="http://schemas.microsoft.com/office/drawing/2014/main" id="{0F32376E-1B2D-55CD-C954-D4486B1868E5}"/>
              </a:ext>
            </a:extLst>
          </p:cNvPr>
          <p:cNvSpPr>
            <a:spLocks noGrp="1"/>
          </p:cNvSpPr>
          <p:nvPr>
            <p:ph sz="half" idx="2"/>
          </p:nvPr>
        </p:nvSpPr>
        <p:spPr>
          <a:xfrm flipV="1">
            <a:off x="10822328" y="6176962"/>
            <a:ext cx="53147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18915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7C86-9A6F-E15A-31E5-FFD0EC29E2D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120017F-5949-9B7A-1EE1-B83C0F2120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Content Placeholder 3">
            <a:extLst>
              <a:ext uri="{FF2B5EF4-FFF2-40B4-BE49-F238E27FC236}">
                <a16:creationId xmlns:a16="http://schemas.microsoft.com/office/drawing/2014/main" id="{8B5D3DDE-777B-BAA2-C7FA-51958D5E0C7E}"/>
              </a:ext>
            </a:extLst>
          </p:cNvPr>
          <p:cNvSpPr>
            <a:spLocks noGrp="1"/>
          </p:cNvSpPr>
          <p:nvPr>
            <p:ph sz="half" idx="2"/>
          </p:nvPr>
        </p:nvSpPr>
        <p:spPr>
          <a:xfrm>
            <a:off x="10880202" y="5856789"/>
            <a:ext cx="473597" cy="320173"/>
          </a:xfrm>
        </p:spPr>
        <p:txBody>
          <a:bodyPr>
            <a:normAutofit fontScale="70000" lnSpcReduction="20000"/>
          </a:bodyPr>
          <a:lstStyle/>
          <a:p>
            <a:endParaRPr lang="en-IN" dirty="0"/>
          </a:p>
        </p:txBody>
      </p:sp>
    </p:spTree>
    <p:extLst>
      <p:ext uri="{BB962C8B-B14F-4D97-AF65-F5344CB8AC3E}">
        <p14:creationId xmlns:p14="http://schemas.microsoft.com/office/powerpoint/2010/main" val="273238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BF9B-7B56-ADF4-7541-8EFDD56ABEE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F3AB9B1-321F-6CEB-A9C6-A64DFC8C3A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0"/>
            <a:ext cx="12476561" cy="6771190"/>
          </a:xfrm>
        </p:spPr>
      </p:pic>
      <p:sp>
        <p:nvSpPr>
          <p:cNvPr id="4" name="Content Placeholder 3">
            <a:extLst>
              <a:ext uri="{FF2B5EF4-FFF2-40B4-BE49-F238E27FC236}">
                <a16:creationId xmlns:a16="http://schemas.microsoft.com/office/drawing/2014/main" id="{75028D5C-D80F-90C2-B5B1-ECBB6F4ACB58}"/>
              </a:ext>
            </a:extLst>
          </p:cNvPr>
          <p:cNvSpPr>
            <a:spLocks noGrp="1"/>
          </p:cNvSpPr>
          <p:nvPr>
            <p:ph sz="half" idx="2"/>
          </p:nvPr>
        </p:nvSpPr>
        <p:spPr>
          <a:xfrm flipH="1" flipV="1">
            <a:off x="11353799" y="6176962"/>
            <a:ext cx="105137"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6724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265F-BADC-F812-BB21-E9E1E4E3C03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5FD276E-A5F0-AE2D-52A2-8D11DD0019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171" y="0"/>
            <a:ext cx="12296172" cy="6960817"/>
          </a:xfrm>
        </p:spPr>
      </p:pic>
      <p:sp>
        <p:nvSpPr>
          <p:cNvPr id="4" name="Content Placeholder 3">
            <a:extLst>
              <a:ext uri="{FF2B5EF4-FFF2-40B4-BE49-F238E27FC236}">
                <a16:creationId xmlns:a16="http://schemas.microsoft.com/office/drawing/2014/main" id="{D6BECB2C-1802-34A8-6259-51EC44EC63B2}"/>
              </a:ext>
            </a:extLst>
          </p:cNvPr>
          <p:cNvSpPr>
            <a:spLocks noGrp="1"/>
          </p:cNvSpPr>
          <p:nvPr>
            <p:ph sz="half" idx="2"/>
          </p:nvPr>
        </p:nvSpPr>
        <p:spPr>
          <a:xfrm flipV="1">
            <a:off x="11111696" y="6176962"/>
            <a:ext cx="242104"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536264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4E68-1B4B-60C2-E3B3-91FA1640E83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BD4AB10-E475-4616-BBD8-AE64F8C3AE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Content Placeholder 3">
            <a:extLst>
              <a:ext uri="{FF2B5EF4-FFF2-40B4-BE49-F238E27FC236}">
                <a16:creationId xmlns:a16="http://schemas.microsoft.com/office/drawing/2014/main" id="{63F56347-1F2B-E1AC-907A-205A791042D1}"/>
              </a:ext>
            </a:extLst>
          </p:cNvPr>
          <p:cNvSpPr>
            <a:spLocks noGrp="1"/>
          </p:cNvSpPr>
          <p:nvPr>
            <p:ph sz="half" idx="2"/>
          </p:nvPr>
        </p:nvSpPr>
        <p:spPr>
          <a:xfrm flipH="1" flipV="1">
            <a:off x="11353800" y="6176962"/>
            <a:ext cx="23245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497310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0B57-D291-EE7E-DF47-E8B06CC872C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25021FD-C225-FFC9-C0DB-A6FC89F1FB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765402"/>
          </a:xfrm>
        </p:spPr>
      </p:pic>
      <p:sp>
        <p:nvSpPr>
          <p:cNvPr id="4" name="Content Placeholder 3">
            <a:extLst>
              <a:ext uri="{FF2B5EF4-FFF2-40B4-BE49-F238E27FC236}">
                <a16:creationId xmlns:a16="http://schemas.microsoft.com/office/drawing/2014/main" id="{DD54ED38-F97C-40FD-25C6-058684AC1576}"/>
              </a:ext>
            </a:extLst>
          </p:cNvPr>
          <p:cNvSpPr>
            <a:spLocks noGrp="1"/>
          </p:cNvSpPr>
          <p:nvPr>
            <p:ph sz="half" idx="2"/>
          </p:nvPr>
        </p:nvSpPr>
        <p:spPr>
          <a:xfrm flipV="1">
            <a:off x="10926500" y="6176962"/>
            <a:ext cx="427299" cy="45719"/>
          </a:xfrm>
        </p:spPr>
        <p:txBody>
          <a:bodyPr>
            <a:normAutofit fontScale="25000" lnSpcReduction="20000"/>
          </a:bodyPr>
          <a:lstStyle/>
          <a:p>
            <a:endParaRPr lang="en-IN"/>
          </a:p>
        </p:txBody>
      </p:sp>
    </p:spTree>
    <p:extLst>
      <p:ext uri="{BB962C8B-B14F-4D97-AF65-F5344CB8AC3E}">
        <p14:creationId xmlns:p14="http://schemas.microsoft.com/office/powerpoint/2010/main" val="278304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F7E2-AED1-DF37-7272-AFB0060B3AC1}"/>
              </a:ext>
            </a:extLst>
          </p:cNvPr>
          <p:cNvSpPr>
            <a:spLocks noGrp="1"/>
          </p:cNvSpPr>
          <p:nvPr>
            <p:ph type="ctrTitle"/>
          </p:nvPr>
        </p:nvSpPr>
        <p:spPr>
          <a:xfrm>
            <a:off x="796414" y="1600200"/>
            <a:ext cx="4031226" cy="802813"/>
          </a:xfrm>
        </p:spPr>
        <p:txBody>
          <a:bodyPr>
            <a:normAutofit fontScale="90000"/>
          </a:bodyPr>
          <a:lstStyle/>
          <a:p>
            <a:r>
              <a:rPr lang="en-US" dirty="0" err="1"/>
              <a:t>Introdution</a:t>
            </a:r>
            <a:r>
              <a:rPr lang="en-US" dirty="0"/>
              <a:t>:</a:t>
            </a:r>
            <a:endParaRPr lang="en-IN" dirty="0"/>
          </a:p>
        </p:txBody>
      </p:sp>
      <p:sp>
        <p:nvSpPr>
          <p:cNvPr id="3" name="Subtitle 2">
            <a:extLst>
              <a:ext uri="{FF2B5EF4-FFF2-40B4-BE49-F238E27FC236}">
                <a16:creationId xmlns:a16="http://schemas.microsoft.com/office/drawing/2014/main" id="{E6E455D8-711F-BC24-F08B-CF0D6B052E6C}"/>
              </a:ext>
            </a:extLst>
          </p:cNvPr>
          <p:cNvSpPr>
            <a:spLocks noGrp="1"/>
          </p:cNvSpPr>
          <p:nvPr>
            <p:ph type="subTitle" idx="1"/>
          </p:nvPr>
        </p:nvSpPr>
        <p:spPr>
          <a:xfrm>
            <a:off x="1524000" y="2753032"/>
            <a:ext cx="9144000" cy="2504768"/>
          </a:xfrm>
        </p:spPr>
        <p:txBody>
          <a:bodyPr>
            <a:normAutofit/>
          </a:bodyPr>
          <a:lstStyle/>
          <a:p>
            <a:pPr algn="just"/>
            <a:r>
              <a:rPr lang="en-US" dirty="0"/>
              <a:t>This project, "Automate Start-Stop of EC2 Instances Using AWS Lambda", aims to solve this problem by leveraging serverless automation. By using AWS Lambda, Amazon </a:t>
            </a:r>
            <a:r>
              <a:rPr lang="en-US" dirty="0" err="1"/>
              <a:t>EventBridge</a:t>
            </a:r>
            <a:r>
              <a:rPr lang="en-US" dirty="0"/>
              <a:t> (formerly CloudWatch Events), and EC2 instance tagging, we create a system that automatically starts EC2 instances at the beginning of the day and stops them at the end. This helps to ensure that compute resources are only active when required, leading to substantial cost savings.</a:t>
            </a:r>
            <a:endParaRPr lang="en-IN" dirty="0"/>
          </a:p>
        </p:txBody>
      </p:sp>
    </p:spTree>
    <p:extLst>
      <p:ext uri="{BB962C8B-B14F-4D97-AF65-F5344CB8AC3E}">
        <p14:creationId xmlns:p14="http://schemas.microsoft.com/office/powerpoint/2010/main" val="3282847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DAD-37B9-DECA-92B3-9A579410DF57}"/>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A0984EFC-0436-1EBA-84A2-242256BBE9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987" y="0"/>
            <a:ext cx="12376823" cy="6858000"/>
          </a:xfrm>
        </p:spPr>
      </p:pic>
      <p:sp>
        <p:nvSpPr>
          <p:cNvPr id="4" name="Content Placeholder 3">
            <a:extLst>
              <a:ext uri="{FF2B5EF4-FFF2-40B4-BE49-F238E27FC236}">
                <a16:creationId xmlns:a16="http://schemas.microsoft.com/office/drawing/2014/main" id="{E600E18B-75D1-B523-6F7A-89598468D257}"/>
              </a:ext>
            </a:extLst>
          </p:cNvPr>
          <p:cNvSpPr>
            <a:spLocks noGrp="1"/>
          </p:cNvSpPr>
          <p:nvPr>
            <p:ph sz="half" idx="2"/>
          </p:nvPr>
        </p:nvSpPr>
        <p:spPr>
          <a:xfrm flipH="1" flipV="1">
            <a:off x="11353799" y="6176962"/>
            <a:ext cx="45719" cy="84941"/>
          </a:xfrm>
        </p:spPr>
        <p:txBody>
          <a:bodyPr>
            <a:normAutofit fontScale="25000" lnSpcReduction="20000"/>
          </a:bodyPr>
          <a:lstStyle/>
          <a:p>
            <a:endParaRPr lang="en-IN" dirty="0"/>
          </a:p>
        </p:txBody>
      </p:sp>
    </p:spTree>
    <p:extLst>
      <p:ext uri="{BB962C8B-B14F-4D97-AF65-F5344CB8AC3E}">
        <p14:creationId xmlns:p14="http://schemas.microsoft.com/office/powerpoint/2010/main" val="143285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C1B0-BE9E-FA94-E69E-BE1639DD5D1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A951F09-4D25-2735-536A-CA786957BEC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Content Placeholder 3">
            <a:extLst>
              <a:ext uri="{FF2B5EF4-FFF2-40B4-BE49-F238E27FC236}">
                <a16:creationId xmlns:a16="http://schemas.microsoft.com/office/drawing/2014/main" id="{DC375DC3-110C-2832-7B14-797EA6DFE7FC}"/>
              </a:ext>
            </a:extLst>
          </p:cNvPr>
          <p:cNvSpPr>
            <a:spLocks noGrp="1"/>
          </p:cNvSpPr>
          <p:nvPr>
            <p:ph sz="half" idx="2"/>
          </p:nvPr>
        </p:nvSpPr>
        <p:spPr>
          <a:xfrm flipV="1">
            <a:off x="11169570" y="6176962"/>
            <a:ext cx="18423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434067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5C72-4759-6C34-0457-D40456B29E9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34076AB-5626-DF5C-FCE3-DEEFCFAE1A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
            <a:ext cx="12083970" cy="6858000"/>
          </a:xfrm>
        </p:spPr>
      </p:pic>
      <p:sp>
        <p:nvSpPr>
          <p:cNvPr id="4" name="Content Placeholder 3">
            <a:extLst>
              <a:ext uri="{FF2B5EF4-FFF2-40B4-BE49-F238E27FC236}">
                <a16:creationId xmlns:a16="http://schemas.microsoft.com/office/drawing/2014/main" id="{1257B555-5D24-A035-3405-CD42358A00E8}"/>
              </a:ext>
            </a:extLst>
          </p:cNvPr>
          <p:cNvSpPr>
            <a:spLocks noGrp="1"/>
          </p:cNvSpPr>
          <p:nvPr>
            <p:ph sz="half" idx="2"/>
          </p:nvPr>
        </p:nvSpPr>
        <p:spPr>
          <a:xfrm flipV="1">
            <a:off x="11088546" y="6176962"/>
            <a:ext cx="265253"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95436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E1E6-14DE-C070-8276-66F17A53CD2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66640C1-13AD-3602-1FF4-811A3FB198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Content Placeholder 3">
            <a:extLst>
              <a:ext uri="{FF2B5EF4-FFF2-40B4-BE49-F238E27FC236}">
                <a16:creationId xmlns:a16="http://schemas.microsoft.com/office/drawing/2014/main" id="{E09B4466-87F1-85C5-40C8-A407CF61D0AD}"/>
              </a:ext>
            </a:extLst>
          </p:cNvPr>
          <p:cNvSpPr>
            <a:spLocks noGrp="1"/>
          </p:cNvSpPr>
          <p:nvPr>
            <p:ph sz="half" idx="2"/>
          </p:nvPr>
        </p:nvSpPr>
        <p:spPr>
          <a:xfrm flipH="1" flipV="1">
            <a:off x="11353799" y="6176962"/>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72071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20EE-1764-A4B9-F496-6FB13275E5D8}"/>
              </a:ext>
            </a:extLst>
          </p:cNvPr>
          <p:cNvSpPr>
            <a:spLocks noGrp="1"/>
          </p:cNvSpPr>
          <p:nvPr>
            <p:ph type="title"/>
          </p:nvPr>
        </p:nvSpPr>
        <p:spPr>
          <a:xfrm>
            <a:off x="831850" y="196770"/>
            <a:ext cx="10515600" cy="1886673"/>
          </a:xfrm>
        </p:spPr>
        <p:txBody>
          <a:bodyPr>
            <a:normAutofit/>
          </a:bodyPr>
          <a:lstStyle/>
          <a:p>
            <a:r>
              <a:rPr lang="en-US" u="sng" dirty="0"/>
              <a:t>Node.js code to start the ec2 instance</a:t>
            </a:r>
            <a:endParaRPr lang="en-IN" u="sng" dirty="0"/>
          </a:p>
        </p:txBody>
      </p:sp>
      <p:sp>
        <p:nvSpPr>
          <p:cNvPr id="3" name="Text Placeholder 2">
            <a:extLst>
              <a:ext uri="{FF2B5EF4-FFF2-40B4-BE49-F238E27FC236}">
                <a16:creationId xmlns:a16="http://schemas.microsoft.com/office/drawing/2014/main" id="{518145DD-E9E7-41E3-310F-5FCC181BD45C}"/>
              </a:ext>
            </a:extLst>
          </p:cNvPr>
          <p:cNvSpPr>
            <a:spLocks noGrp="1"/>
          </p:cNvSpPr>
          <p:nvPr>
            <p:ph type="body" idx="1"/>
          </p:nvPr>
        </p:nvSpPr>
        <p:spPr>
          <a:xfrm>
            <a:off x="300942" y="2083443"/>
            <a:ext cx="11046508" cy="4861367"/>
          </a:xfrm>
        </p:spPr>
        <p:txBody>
          <a:bodyPr>
            <a:normAutofit/>
          </a:bodyPr>
          <a:lstStyle/>
          <a:p>
            <a:r>
              <a:rPr lang="en-IN" dirty="0"/>
              <a:t>import { EC2Client, </a:t>
            </a:r>
            <a:r>
              <a:rPr lang="en-IN" dirty="0" err="1"/>
              <a:t>StartInstancesCommand</a:t>
            </a:r>
            <a:r>
              <a:rPr lang="en-IN" dirty="0"/>
              <a:t> } from "@</a:t>
            </a:r>
            <a:r>
              <a:rPr lang="en-IN" dirty="0" err="1"/>
              <a:t>aws-sdk</a:t>
            </a:r>
            <a:r>
              <a:rPr lang="en-IN" dirty="0"/>
              <a:t>/client-ec2";export </a:t>
            </a:r>
            <a:r>
              <a:rPr lang="en-IN" dirty="0" err="1"/>
              <a:t>const</a:t>
            </a:r>
            <a:r>
              <a:rPr lang="en-IN" dirty="0"/>
              <a:t> handler = async (event) =&gt; {    </a:t>
            </a:r>
            <a:r>
              <a:rPr lang="en-IN" dirty="0" err="1"/>
              <a:t>const</a:t>
            </a:r>
            <a:r>
              <a:rPr lang="en-IN" dirty="0"/>
              <a:t> client = new EC2Client({ region: "ap-south-1" }); // Change region if needed    </a:t>
            </a:r>
            <a:r>
              <a:rPr lang="en-IN" dirty="0" err="1"/>
              <a:t>const</a:t>
            </a:r>
            <a:r>
              <a:rPr lang="en-IN" dirty="0"/>
              <a:t> </a:t>
            </a:r>
            <a:r>
              <a:rPr lang="en-IN" dirty="0" err="1"/>
              <a:t>instanceId</a:t>
            </a:r>
            <a:r>
              <a:rPr lang="en-IN" dirty="0"/>
              <a:t> = "i-0123456789abcdef0"; // 🔁 Replace with your EC2 Instance ID    </a:t>
            </a:r>
            <a:r>
              <a:rPr lang="en-IN" dirty="0" err="1"/>
              <a:t>const</a:t>
            </a:r>
            <a:r>
              <a:rPr lang="en-IN" dirty="0"/>
              <a:t> command = new </a:t>
            </a:r>
            <a:r>
              <a:rPr lang="en-IN" dirty="0" err="1"/>
              <a:t>StartInstancesCommand</a:t>
            </a:r>
            <a:r>
              <a:rPr lang="en-IN" dirty="0"/>
              <a:t>({        </a:t>
            </a:r>
            <a:r>
              <a:rPr lang="en-IN" dirty="0" err="1"/>
              <a:t>InstanceIds</a:t>
            </a:r>
            <a:r>
              <a:rPr lang="en-IN" dirty="0"/>
              <a:t>: [</a:t>
            </a:r>
            <a:r>
              <a:rPr lang="en-IN" dirty="0" err="1"/>
              <a:t>instanceId</a:t>
            </a:r>
            <a:r>
              <a:rPr lang="en-IN" dirty="0"/>
              <a:t>]    });    try {        </a:t>
            </a:r>
            <a:r>
              <a:rPr lang="en-IN" dirty="0" err="1"/>
              <a:t>const</a:t>
            </a:r>
            <a:r>
              <a:rPr lang="en-IN" dirty="0"/>
              <a:t> response = await </a:t>
            </a:r>
            <a:r>
              <a:rPr lang="en-IN" dirty="0" err="1"/>
              <a:t>client.send</a:t>
            </a:r>
            <a:r>
              <a:rPr lang="en-IN" dirty="0"/>
              <a:t>(command);        console.log("Instance started:", </a:t>
            </a:r>
            <a:r>
              <a:rPr lang="en-IN" dirty="0" err="1"/>
              <a:t>response.StartingInstances</a:t>
            </a:r>
            <a:r>
              <a:rPr lang="en-IN" dirty="0"/>
              <a:t>);        return { </a:t>
            </a:r>
            <a:r>
              <a:rPr lang="en-IN" dirty="0" err="1"/>
              <a:t>statusCode</a:t>
            </a:r>
            <a:r>
              <a:rPr lang="en-IN" dirty="0"/>
              <a:t>: 200, body: Started instance ${</a:t>
            </a:r>
            <a:r>
              <a:rPr lang="en-IN" dirty="0" err="1"/>
              <a:t>instanceId</a:t>
            </a:r>
            <a:r>
              <a:rPr lang="en-IN" dirty="0"/>
              <a:t>} };    } catch (err) {        </a:t>
            </a:r>
            <a:r>
              <a:rPr lang="en-IN" dirty="0" err="1"/>
              <a:t>console.error</a:t>
            </a:r>
            <a:r>
              <a:rPr lang="en-IN" dirty="0"/>
              <a:t>("Failed to start instance:", err);        return { </a:t>
            </a:r>
            <a:r>
              <a:rPr lang="en-IN" dirty="0" err="1"/>
              <a:t>statusCode</a:t>
            </a:r>
            <a:r>
              <a:rPr lang="en-IN" dirty="0"/>
              <a:t>: 500, body: "Error starting instance" };    }};</a:t>
            </a:r>
          </a:p>
        </p:txBody>
      </p:sp>
    </p:spTree>
    <p:extLst>
      <p:ext uri="{BB962C8B-B14F-4D97-AF65-F5344CB8AC3E}">
        <p14:creationId xmlns:p14="http://schemas.microsoft.com/office/powerpoint/2010/main" val="408007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7260-66B0-B4CB-C1DE-ED5D66CDFA2B}"/>
              </a:ext>
            </a:extLst>
          </p:cNvPr>
          <p:cNvSpPr>
            <a:spLocks noGrp="1"/>
          </p:cNvSpPr>
          <p:nvPr>
            <p:ph type="title"/>
          </p:nvPr>
        </p:nvSpPr>
        <p:spPr>
          <a:xfrm>
            <a:off x="277792" y="347242"/>
            <a:ext cx="11069658" cy="1018571"/>
          </a:xfrm>
        </p:spPr>
        <p:txBody>
          <a:bodyPr/>
          <a:lstStyle/>
          <a:p>
            <a:r>
              <a:rPr lang="en-US" u="sng" dirty="0"/>
              <a:t>Node.js code to stop the instance</a:t>
            </a:r>
            <a:endParaRPr lang="en-IN" u="sng" dirty="0"/>
          </a:p>
        </p:txBody>
      </p:sp>
      <p:sp>
        <p:nvSpPr>
          <p:cNvPr id="3" name="Text Placeholder 2">
            <a:extLst>
              <a:ext uri="{FF2B5EF4-FFF2-40B4-BE49-F238E27FC236}">
                <a16:creationId xmlns:a16="http://schemas.microsoft.com/office/drawing/2014/main" id="{DEA44BAC-22BB-0815-F298-D2A13FA03132}"/>
              </a:ext>
            </a:extLst>
          </p:cNvPr>
          <p:cNvSpPr>
            <a:spLocks noGrp="1"/>
          </p:cNvSpPr>
          <p:nvPr>
            <p:ph type="body" idx="1"/>
          </p:nvPr>
        </p:nvSpPr>
        <p:spPr>
          <a:xfrm>
            <a:off x="277792" y="1713053"/>
            <a:ext cx="11069658" cy="4376597"/>
          </a:xfrm>
        </p:spPr>
        <p:txBody>
          <a:bodyPr>
            <a:normAutofit/>
          </a:bodyPr>
          <a:lstStyle/>
          <a:p>
            <a:r>
              <a:rPr lang="en-IN" dirty="0"/>
              <a:t>import { EC2Client, </a:t>
            </a:r>
            <a:r>
              <a:rPr lang="en-IN" dirty="0" err="1"/>
              <a:t>StopInstancesCommand</a:t>
            </a:r>
            <a:r>
              <a:rPr lang="en-IN" dirty="0"/>
              <a:t> } from "@</a:t>
            </a:r>
            <a:r>
              <a:rPr lang="en-IN" dirty="0" err="1"/>
              <a:t>aws-sdk</a:t>
            </a:r>
            <a:r>
              <a:rPr lang="en-IN" dirty="0"/>
              <a:t>/client-ec2";export </a:t>
            </a:r>
            <a:r>
              <a:rPr lang="en-IN" dirty="0" err="1"/>
              <a:t>const</a:t>
            </a:r>
            <a:r>
              <a:rPr lang="en-IN" dirty="0"/>
              <a:t> handler = async (event) =&gt; {    </a:t>
            </a:r>
            <a:r>
              <a:rPr lang="en-IN" dirty="0" err="1"/>
              <a:t>const</a:t>
            </a:r>
            <a:r>
              <a:rPr lang="en-IN" dirty="0"/>
              <a:t> client = new EC2Client({ region: "ap-south-1" }); // Your region    </a:t>
            </a:r>
            <a:r>
              <a:rPr lang="en-IN" dirty="0" err="1"/>
              <a:t>const</a:t>
            </a:r>
            <a:r>
              <a:rPr lang="en-IN" dirty="0"/>
              <a:t> </a:t>
            </a:r>
            <a:r>
              <a:rPr lang="en-IN" dirty="0" err="1"/>
              <a:t>instanceId</a:t>
            </a:r>
            <a:r>
              <a:rPr lang="en-IN" dirty="0"/>
              <a:t> = "i-0123456789abcdef0"; // 🔁 Replace with your EC2 ID    </a:t>
            </a:r>
            <a:r>
              <a:rPr lang="en-IN" dirty="0" err="1"/>
              <a:t>const</a:t>
            </a:r>
            <a:r>
              <a:rPr lang="en-IN" dirty="0"/>
              <a:t> command = new </a:t>
            </a:r>
            <a:r>
              <a:rPr lang="en-IN" dirty="0" err="1"/>
              <a:t>StopInstancesCommand</a:t>
            </a:r>
            <a:r>
              <a:rPr lang="en-IN" dirty="0"/>
              <a:t>({        </a:t>
            </a:r>
            <a:r>
              <a:rPr lang="en-IN" dirty="0" err="1"/>
              <a:t>InstanceIds</a:t>
            </a:r>
            <a:r>
              <a:rPr lang="en-IN" dirty="0"/>
              <a:t>: [</a:t>
            </a:r>
            <a:r>
              <a:rPr lang="en-IN" dirty="0" err="1"/>
              <a:t>instanceId</a:t>
            </a:r>
            <a:r>
              <a:rPr lang="en-IN" dirty="0"/>
              <a:t>]    });    try {        </a:t>
            </a:r>
            <a:r>
              <a:rPr lang="en-IN" dirty="0" err="1"/>
              <a:t>const</a:t>
            </a:r>
            <a:r>
              <a:rPr lang="en-IN" dirty="0"/>
              <a:t> response = await </a:t>
            </a:r>
            <a:r>
              <a:rPr lang="en-IN" dirty="0" err="1"/>
              <a:t>client.send</a:t>
            </a:r>
            <a:r>
              <a:rPr lang="en-IN" dirty="0"/>
              <a:t>(command);        console.log("Instance stopped:", </a:t>
            </a:r>
            <a:r>
              <a:rPr lang="en-IN" dirty="0" err="1"/>
              <a:t>response.StoppingInstances</a:t>
            </a:r>
            <a:r>
              <a:rPr lang="en-IN" dirty="0"/>
              <a:t>);        return { </a:t>
            </a:r>
            <a:r>
              <a:rPr lang="en-IN" dirty="0" err="1"/>
              <a:t>statusCode</a:t>
            </a:r>
            <a:r>
              <a:rPr lang="en-IN" dirty="0"/>
              <a:t>: 200, body: Stopped instance ${</a:t>
            </a:r>
            <a:r>
              <a:rPr lang="en-IN" dirty="0" err="1"/>
              <a:t>instanceId</a:t>
            </a:r>
            <a:r>
              <a:rPr lang="en-IN" dirty="0"/>
              <a:t>} };    } catch (err) {        </a:t>
            </a:r>
            <a:r>
              <a:rPr lang="en-IN" dirty="0" err="1"/>
              <a:t>console.error</a:t>
            </a:r>
            <a:r>
              <a:rPr lang="en-IN" dirty="0"/>
              <a:t>("Error:", err);        return { </a:t>
            </a:r>
            <a:r>
              <a:rPr lang="en-IN" dirty="0" err="1"/>
              <a:t>statusCode</a:t>
            </a:r>
            <a:r>
              <a:rPr lang="en-IN" dirty="0"/>
              <a:t>: 500, body: "Failed to stop instance" };    }};</a:t>
            </a:r>
          </a:p>
        </p:txBody>
      </p:sp>
    </p:spTree>
    <p:extLst>
      <p:ext uri="{BB962C8B-B14F-4D97-AF65-F5344CB8AC3E}">
        <p14:creationId xmlns:p14="http://schemas.microsoft.com/office/powerpoint/2010/main" val="195509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C78B-58BF-D21A-239D-FC9FB9D46F80}"/>
              </a:ext>
            </a:extLst>
          </p:cNvPr>
          <p:cNvSpPr>
            <a:spLocks noGrp="1"/>
          </p:cNvSpPr>
          <p:nvPr>
            <p:ph type="ctrTitle"/>
          </p:nvPr>
        </p:nvSpPr>
        <p:spPr>
          <a:xfrm>
            <a:off x="92597" y="312516"/>
            <a:ext cx="10575403" cy="3197447"/>
          </a:xfrm>
        </p:spPr>
        <p:txBody>
          <a:bodyPr>
            <a:normAutofit fontScale="90000"/>
          </a:bodyPr>
          <a:lstStyle/>
          <a:p>
            <a:r>
              <a:rPr lang="en-US" sz="3600" u="sng" dirty="0"/>
              <a:t>By Following steps:</a:t>
            </a:r>
            <a:br>
              <a:rPr lang="en-US" sz="3600" u="sng" dirty="0"/>
            </a:br>
            <a:r>
              <a:rPr lang="en-US" sz="3600" dirty="0"/>
              <a:t> we will create a scheduled programming for EC2 to start and stop.</a:t>
            </a:r>
            <a:br>
              <a:rPr lang="en-US" sz="3600" dirty="0"/>
            </a:br>
            <a:r>
              <a:rPr lang="en-US" sz="3600" dirty="0"/>
              <a:t>End ResultsEC2 instances with the tag </a:t>
            </a:r>
            <a:r>
              <a:rPr lang="en-US" sz="3600" dirty="0" err="1"/>
              <a:t>AutoStartStop</a:t>
            </a:r>
            <a:r>
              <a:rPr lang="en-US" sz="3600" dirty="0"/>
              <a:t> = true will start at 7 AM </a:t>
            </a:r>
            <a:r>
              <a:rPr lang="en-US" sz="3600" dirty="0" err="1"/>
              <a:t>UTC.And</a:t>
            </a:r>
            <a:r>
              <a:rPr lang="en-US" sz="3600" dirty="0"/>
              <a:t> will stop at 1 PM </a:t>
            </a:r>
            <a:r>
              <a:rPr lang="en-US" sz="3600" dirty="0" err="1"/>
              <a:t>UTC.Everything</a:t>
            </a:r>
            <a:r>
              <a:rPr lang="en-US" sz="3600" dirty="0"/>
              <a:t> runs serverless and hands-free via AWS Lambda and </a:t>
            </a:r>
            <a:r>
              <a:rPr lang="en-US" sz="3600" dirty="0" err="1"/>
              <a:t>EventBridge</a:t>
            </a:r>
            <a:r>
              <a:rPr lang="en-US" sz="3600" dirty="0"/>
              <a:t>.</a:t>
            </a:r>
            <a:endParaRPr lang="en-IN" sz="3600" dirty="0"/>
          </a:p>
        </p:txBody>
      </p:sp>
      <p:sp>
        <p:nvSpPr>
          <p:cNvPr id="3" name="Subtitle 2">
            <a:extLst>
              <a:ext uri="{FF2B5EF4-FFF2-40B4-BE49-F238E27FC236}">
                <a16:creationId xmlns:a16="http://schemas.microsoft.com/office/drawing/2014/main" id="{83E10CD6-EB6C-A99E-5A69-DF219B8125CB}"/>
              </a:ext>
            </a:extLst>
          </p:cNvPr>
          <p:cNvSpPr>
            <a:spLocks noGrp="1"/>
          </p:cNvSpPr>
          <p:nvPr>
            <p:ph type="subTitle" idx="1"/>
          </p:nvPr>
        </p:nvSpPr>
        <p:spPr>
          <a:xfrm>
            <a:off x="7708738" y="6192456"/>
            <a:ext cx="4398381" cy="665544"/>
          </a:xfrm>
        </p:spPr>
        <p:txBody>
          <a:bodyPr>
            <a:normAutofit fontScale="85000" lnSpcReduction="20000"/>
          </a:bodyPr>
          <a:lstStyle/>
          <a:p>
            <a:r>
              <a:rPr lang="en-US" dirty="0"/>
              <a:t>Thank you</a:t>
            </a:r>
          </a:p>
          <a:p>
            <a:r>
              <a:rPr lang="en-US" dirty="0"/>
              <a:t>Khasab </a:t>
            </a:r>
            <a:r>
              <a:rPr lang="en-US" dirty="0" err="1"/>
              <a:t>Arshadbasha</a:t>
            </a:r>
            <a:endParaRPr lang="en-IN" dirty="0"/>
          </a:p>
        </p:txBody>
      </p:sp>
    </p:spTree>
    <p:extLst>
      <p:ext uri="{BB962C8B-B14F-4D97-AF65-F5344CB8AC3E}">
        <p14:creationId xmlns:p14="http://schemas.microsoft.com/office/powerpoint/2010/main" val="305021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op EC2 Instances Automatically with AWS Lambda | by Damion Raymond |  Medium">
            <a:extLst>
              <a:ext uri="{FF2B5EF4-FFF2-40B4-BE49-F238E27FC236}">
                <a16:creationId xmlns:a16="http://schemas.microsoft.com/office/drawing/2014/main" id="{ACD54BB9-55D0-20F4-5543-EAC2014CD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573" y="385598"/>
            <a:ext cx="10051066" cy="647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74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AF7A-5B5C-D8C9-71E4-CE5F3972D058}"/>
              </a:ext>
            </a:extLst>
          </p:cNvPr>
          <p:cNvSpPr>
            <a:spLocks noGrp="1"/>
          </p:cNvSpPr>
          <p:nvPr>
            <p:ph type="title"/>
          </p:nvPr>
        </p:nvSpPr>
        <p:spPr>
          <a:xfrm>
            <a:off x="219919" y="243068"/>
            <a:ext cx="7361499" cy="1018573"/>
          </a:xfrm>
        </p:spPr>
        <p:txBody>
          <a:bodyPr/>
          <a:lstStyle/>
          <a:p>
            <a:r>
              <a:rPr lang="en-US" dirty="0"/>
              <a:t>Required service</a:t>
            </a:r>
            <a:endParaRPr lang="en-IN" dirty="0"/>
          </a:p>
        </p:txBody>
      </p:sp>
      <p:sp>
        <p:nvSpPr>
          <p:cNvPr id="3" name="Text Placeholder 2">
            <a:extLst>
              <a:ext uri="{FF2B5EF4-FFF2-40B4-BE49-F238E27FC236}">
                <a16:creationId xmlns:a16="http://schemas.microsoft.com/office/drawing/2014/main" id="{D08072FA-1FBA-9F8C-726D-F2D55FFFA06E}"/>
              </a:ext>
            </a:extLst>
          </p:cNvPr>
          <p:cNvSpPr>
            <a:spLocks noGrp="1"/>
          </p:cNvSpPr>
          <p:nvPr>
            <p:ph type="body" idx="1"/>
          </p:nvPr>
        </p:nvSpPr>
        <p:spPr>
          <a:xfrm>
            <a:off x="530908" y="1928813"/>
            <a:ext cx="10515600" cy="1500187"/>
          </a:xfrm>
        </p:spPr>
        <p:txBody>
          <a:bodyPr>
            <a:normAutofit fontScale="92500" lnSpcReduction="20000"/>
          </a:bodyPr>
          <a:lstStyle/>
          <a:p>
            <a:pPr marL="342900" indent="-342900">
              <a:buFont typeface="Wingdings" panose="05000000000000000000" pitchFamily="2" charset="2"/>
              <a:buChar char="ü"/>
            </a:pPr>
            <a:r>
              <a:rPr lang="en-US" dirty="0">
                <a:solidFill>
                  <a:schemeClr val="tx1">
                    <a:lumMod val="95000"/>
                    <a:lumOff val="5000"/>
                  </a:schemeClr>
                </a:solidFill>
              </a:rPr>
              <a:t>Amazon EC2</a:t>
            </a:r>
          </a:p>
          <a:p>
            <a:pPr marL="342900" indent="-342900">
              <a:buFont typeface="Wingdings" panose="05000000000000000000" pitchFamily="2" charset="2"/>
              <a:buChar char="ü"/>
            </a:pPr>
            <a:r>
              <a:rPr lang="en-US" dirty="0">
                <a:solidFill>
                  <a:schemeClr val="tx1">
                    <a:lumMod val="95000"/>
                    <a:lumOff val="5000"/>
                  </a:schemeClr>
                </a:solidFill>
              </a:rPr>
              <a:t>AWS Lambda</a:t>
            </a:r>
          </a:p>
          <a:p>
            <a:pPr marL="342900" indent="-342900">
              <a:buFont typeface="Wingdings" panose="05000000000000000000" pitchFamily="2" charset="2"/>
              <a:buChar char="ü"/>
            </a:pPr>
            <a:r>
              <a:rPr lang="en-US" dirty="0">
                <a:solidFill>
                  <a:schemeClr val="tx1">
                    <a:lumMod val="95000"/>
                    <a:lumOff val="5000"/>
                  </a:schemeClr>
                </a:solidFill>
              </a:rPr>
              <a:t>IAM Role (With EC2 permissions)</a:t>
            </a:r>
          </a:p>
          <a:p>
            <a:pPr marL="342900" indent="-342900">
              <a:buFont typeface="Wingdings" panose="05000000000000000000" pitchFamily="2" charset="2"/>
              <a:buChar char="ü"/>
            </a:pPr>
            <a:r>
              <a:rPr lang="en-US" dirty="0">
                <a:solidFill>
                  <a:schemeClr val="tx1">
                    <a:lumMod val="95000"/>
                    <a:lumOff val="5000"/>
                  </a:schemeClr>
                </a:solidFill>
              </a:rPr>
              <a:t>Amazon </a:t>
            </a:r>
            <a:r>
              <a:rPr lang="en-US" dirty="0" err="1">
                <a:solidFill>
                  <a:schemeClr val="tx1">
                    <a:lumMod val="95000"/>
                    <a:lumOff val="5000"/>
                  </a:schemeClr>
                </a:solidFill>
              </a:rPr>
              <a:t>cloudwatch</a:t>
            </a:r>
            <a:r>
              <a:rPr lang="en-US" dirty="0">
                <a:solidFill>
                  <a:schemeClr val="tx1">
                    <a:lumMod val="95000"/>
                    <a:lumOff val="5000"/>
                  </a:schemeClr>
                </a:solidFill>
              </a:rPr>
              <a:t> events</a:t>
            </a:r>
            <a:endParaRPr lang="en-IN" dirty="0">
              <a:solidFill>
                <a:schemeClr val="tx1">
                  <a:lumMod val="95000"/>
                  <a:lumOff val="5000"/>
                </a:schemeClr>
              </a:solidFill>
            </a:endParaRPr>
          </a:p>
        </p:txBody>
      </p:sp>
    </p:spTree>
    <p:extLst>
      <p:ext uri="{BB962C8B-B14F-4D97-AF65-F5344CB8AC3E}">
        <p14:creationId xmlns:p14="http://schemas.microsoft.com/office/powerpoint/2010/main" val="251104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BA38-643D-9C76-47C3-A5CDAB289380}"/>
              </a:ext>
            </a:extLst>
          </p:cNvPr>
          <p:cNvSpPr>
            <a:spLocks noGrp="1"/>
          </p:cNvSpPr>
          <p:nvPr>
            <p:ph type="title"/>
          </p:nvPr>
        </p:nvSpPr>
        <p:spPr>
          <a:xfrm>
            <a:off x="91440" y="172721"/>
            <a:ext cx="10840720" cy="904239"/>
          </a:xfrm>
        </p:spPr>
        <p:txBody>
          <a:bodyPr>
            <a:normAutofit fontScale="90000"/>
          </a:bodyPr>
          <a:lstStyle/>
          <a:p>
            <a:r>
              <a:rPr lang="en-US" u="sng" dirty="0"/>
              <a:t>What is the use of this project?</a:t>
            </a:r>
            <a:endParaRPr lang="en-IN" u="sng" dirty="0"/>
          </a:p>
        </p:txBody>
      </p:sp>
      <p:sp>
        <p:nvSpPr>
          <p:cNvPr id="3" name="Text Placeholder 2">
            <a:extLst>
              <a:ext uri="{FF2B5EF4-FFF2-40B4-BE49-F238E27FC236}">
                <a16:creationId xmlns:a16="http://schemas.microsoft.com/office/drawing/2014/main" id="{A22FD876-F3CB-58DE-147F-34630CF3C4E8}"/>
              </a:ext>
            </a:extLst>
          </p:cNvPr>
          <p:cNvSpPr>
            <a:spLocks noGrp="1"/>
          </p:cNvSpPr>
          <p:nvPr>
            <p:ph type="body" idx="1"/>
          </p:nvPr>
        </p:nvSpPr>
        <p:spPr>
          <a:xfrm>
            <a:off x="91440" y="1158241"/>
            <a:ext cx="11256010" cy="4931410"/>
          </a:xfrm>
        </p:spPr>
        <p:txBody>
          <a:bodyPr>
            <a:normAutofit/>
          </a:bodyPr>
          <a:lstStyle/>
          <a:p>
            <a:r>
              <a:rPr lang="en-US" dirty="0"/>
              <a:t> </a:t>
            </a:r>
            <a:r>
              <a:rPr lang="en-US" dirty="0">
                <a:solidFill>
                  <a:schemeClr val="tx1">
                    <a:lumMod val="95000"/>
                    <a:lumOff val="5000"/>
                  </a:schemeClr>
                </a:solidFill>
              </a:rPr>
              <a:t>1. Save MoneyEC2 instances cost money when they are running, even if no one is using </a:t>
            </a:r>
            <a:r>
              <a:rPr lang="en-US" dirty="0" err="1">
                <a:solidFill>
                  <a:schemeClr val="tx1">
                    <a:lumMod val="95000"/>
                    <a:lumOff val="5000"/>
                  </a:schemeClr>
                </a:solidFill>
              </a:rPr>
              <a:t>them.Automatically</a:t>
            </a:r>
            <a:r>
              <a:rPr lang="en-US" dirty="0">
                <a:solidFill>
                  <a:schemeClr val="tx1">
                    <a:lumMod val="95000"/>
                    <a:lumOff val="5000"/>
                  </a:schemeClr>
                </a:solidFill>
              </a:rPr>
              <a:t> stopping instances during non-working hours (like nights or weekends) avoids unnecessary </a:t>
            </a:r>
            <a:r>
              <a:rPr lang="en-US" dirty="0" err="1">
                <a:solidFill>
                  <a:schemeClr val="tx1">
                    <a:lumMod val="95000"/>
                    <a:lumOff val="5000"/>
                  </a:schemeClr>
                </a:solidFill>
              </a:rPr>
              <a:t>charges.Automatically</a:t>
            </a:r>
            <a:r>
              <a:rPr lang="en-US" dirty="0">
                <a:solidFill>
                  <a:schemeClr val="tx1">
                    <a:lumMod val="95000"/>
                    <a:lumOff val="5000"/>
                  </a:schemeClr>
                </a:solidFill>
              </a:rPr>
              <a:t> starting them during work hours ensures they are available when needed.</a:t>
            </a:r>
          </a:p>
          <a:p>
            <a:r>
              <a:rPr lang="en-US" dirty="0">
                <a:solidFill>
                  <a:schemeClr val="tx1">
                    <a:lumMod val="95000"/>
                    <a:lumOff val="5000"/>
                  </a:schemeClr>
                </a:solidFill>
              </a:rPr>
              <a:t>✅ 2. </a:t>
            </a:r>
            <a:r>
              <a:rPr lang="en-US" dirty="0" err="1">
                <a:solidFill>
                  <a:schemeClr val="tx1">
                    <a:lumMod val="95000"/>
                    <a:lumOff val="5000"/>
                  </a:schemeClr>
                </a:solidFill>
              </a:rPr>
              <a:t>AutomationNo</a:t>
            </a:r>
            <a:r>
              <a:rPr lang="en-US" dirty="0">
                <a:solidFill>
                  <a:schemeClr val="tx1">
                    <a:lumMod val="95000"/>
                    <a:lumOff val="5000"/>
                  </a:schemeClr>
                </a:solidFill>
              </a:rPr>
              <a:t> manual intervention </a:t>
            </a:r>
            <a:r>
              <a:rPr lang="en-US" dirty="0" err="1">
                <a:solidFill>
                  <a:schemeClr val="tx1">
                    <a:lumMod val="95000"/>
                    <a:lumOff val="5000"/>
                  </a:schemeClr>
                </a:solidFill>
              </a:rPr>
              <a:t>needed.You</a:t>
            </a:r>
            <a:r>
              <a:rPr lang="en-US" dirty="0">
                <a:solidFill>
                  <a:schemeClr val="tx1">
                    <a:lumMod val="95000"/>
                    <a:lumOff val="5000"/>
                  </a:schemeClr>
                </a:solidFill>
              </a:rPr>
              <a:t> can schedule start/stop times using CloudWatch Events (</a:t>
            </a:r>
            <a:r>
              <a:rPr lang="en-US" dirty="0" err="1">
                <a:solidFill>
                  <a:schemeClr val="tx1">
                    <a:lumMod val="95000"/>
                    <a:lumOff val="5000"/>
                  </a:schemeClr>
                </a:solidFill>
              </a:rPr>
              <a:t>EventBridge</a:t>
            </a:r>
            <a:r>
              <a:rPr lang="en-US" dirty="0">
                <a:solidFill>
                  <a:schemeClr val="tx1">
                    <a:lumMod val="95000"/>
                    <a:lumOff val="5000"/>
                  </a:schemeClr>
                </a:solidFill>
              </a:rPr>
              <a:t>) + </a:t>
            </a:r>
            <a:r>
              <a:rPr lang="en-US" dirty="0" err="1">
                <a:solidFill>
                  <a:schemeClr val="tx1">
                    <a:lumMod val="95000"/>
                    <a:lumOff val="5000"/>
                  </a:schemeClr>
                </a:solidFill>
              </a:rPr>
              <a:t>Lambda.Useful</a:t>
            </a:r>
            <a:r>
              <a:rPr lang="en-US" dirty="0">
                <a:solidFill>
                  <a:schemeClr val="tx1">
                    <a:lumMod val="95000"/>
                    <a:lumOff val="5000"/>
                  </a:schemeClr>
                </a:solidFill>
              </a:rPr>
              <a:t> for environments where usage is predictable (e.g., development or testing).</a:t>
            </a:r>
          </a:p>
          <a:p>
            <a:r>
              <a:rPr lang="en-US" dirty="0">
                <a:solidFill>
                  <a:schemeClr val="tx1">
                    <a:lumMod val="95000"/>
                    <a:lumOff val="5000"/>
                  </a:schemeClr>
                </a:solidFill>
              </a:rPr>
              <a:t>✅ 3. Use </a:t>
            </a:r>
            <a:r>
              <a:rPr lang="en-US" dirty="0" err="1">
                <a:solidFill>
                  <a:schemeClr val="tx1">
                    <a:lumMod val="95000"/>
                    <a:lumOff val="5000"/>
                  </a:schemeClr>
                </a:solidFill>
              </a:rPr>
              <a:t>CasesDevelopment</a:t>
            </a:r>
            <a:r>
              <a:rPr lang="en-US" dirty="0">
                <a:solidFill>
                  <a:schemeClr val="tx1">
                    <a:lumMod val="95000"/>
                    <a:lumOff val="5000"/>
                  </a:schemeClr>
                </a:solidFill>
              </a:rPr>
              <a:t> servers (e.g., turn off after 7 PM and turn on at 9 AM).Training labs or student </a:t>
            </a:r>
            <a:r>
              <a:rPr lang="en-US" dirty="0" err="1">
                <a:solidFill>
                  <a:schemeClr val="tx1">
                    <a:lumMod val="95000"/>
                    <a:lumOff val="5000"/>
                  </a:schemeClr>
                </a:solidFill>
              </a:rPr>
              <a:t>environments.Testing</a:t>
            </a:r>
            <a:r>
              <a:rPr lang="en-US" dirty="0">
                <a:solidFill>
                  <a:schemeClr val="tx1">
                    <a:lumMod val="95000"/>
                    <a:lumOff val="5000"/>
                  </a:schemeClr>
                </a:solidFill>
              </a:rPr>
              <a:t> environments used during the day </a:t>
            </a:r>
            <a:r>
              <a:rPr lang="en-US" dirty="0" err="1">
                <a:solidFill>
                  <a:schemeClr val="tx1">
                    <a:lumMod val="95000"/>
                    <a:lumOff val="5000"/>
                  </a:schemeClr>
                </a:solidFill>
              </a:rPr>
              <a:t>only.Temporary</a:t>
            </a:r>
            <a:r>
              <a:rPr lang="en-US" dirty="0">
                <a:solidFill>
                  <a:schemeClr val="tx1">
                    <a:lumMod val="95000"/>
                    <a:lumOff val="5000"/>
                  </a:schemeClr>
                </a:solidFill>
              </a:rPr>
              <a:t> workloads or demo environments.</a:t>
            </a:r>
          </a:p>
          <a:p>
            <a:r>
              <a:rPr lang="en-US" dirty="0">
                <a:solidFill>
                  <a:schemeClr val="tx1">
                    <a:lumMod val="95000"/>
                    <a:lumOff val="5000"/>
                  </a:schemeClr>
                </a:solidFill>
              </a:rPr>
              <a:t>✅ 4. </a:t>
            </a:r>
            <a:r>
              <a:rPr lang="en-US" dirty="0" err="1">
                <a:solidFill>
                  <a:schemeClr val="tx1">
                    <a:lumMod val="95000"/>
                    <a:lumOff val="5000"/>
                  </a:schemeClr>
                </a:solidFill>
              </a:rPr>
              <a:t>ExampleAction</a:t>
            </a:r>
            <a:r>
              <a:rPr lang="en-US" dirty="0">
                <a:solidFill>
                  <a:schemeClr val="tx1">
                    <a:lumMod val="95000"/>
                    <a:lumOff val="5000"/>
                  </a:schemeClr>
                </a:solidFill>
              </a:rPr>
              <a:t>	Time	</a:t>
            </a:r>
            <a:r>
              <a:rPr lang="en-US" dirty="0" err="1">
                <a:solidFill>
                  <a:schemeClr val="tx1">
                    <a:lumMod val="95000"/>
                    <a:lumOff val="5000"/>
                  </a:schemeClr>
                </a:solidFill>
              </a:rPr>
              <a:t>DescriptionStop</a:t>
            </a:r>
            <a:r>
              <a:rPr lang="en-US" dirty="0">
                <a:solidFill>
                  <a:schemeClr val="tx1">
                    <a:lumMod val="95000"/>
                    <a:lumOff val="5000"/>
                  </a:schemeClr>
                </a:solidFill>
              </a:rPr>
              <a:t>	7 PM	Automatically stop instance to save </a:t>
            </a:r>
            <a:r>
              <a:rPr lang="en-US" dirty="0" err="1">
                <a:solidFill>
                  <a:schemeClr val="tx1">
                    <a:lumMod val="95000"/>
                    <a:lumOff val="5000"/>
                  </a:schemeClr>
                </a:solidFill>
              </a:rPr>
              <a:t>cost.Start</a:t>
            </a:r>
            <a:r>
              <a:rPr lang="en-US" dirty="0">
                <a:solidFill>
                  <a:schemeClr val="tx1">
                    <a:lumMod val="95000"/>
                    <a:lumOff val="5000"/>
                  </a:schemeClr>
                </a:solidFill>
              </a:rPr>
              <a:t>	1 </a:t>
            </a:r>
            <a:r>
              <a:rPr lang="en-US" dirty="0" err="1">
                <a:solidFill>
                  <a:schemeClr val="tx1">
                    <a:lumMod val="95000"/>
                    <a:lumOff val="5000"/>
                  </a:schemeClr>
                </a:solidFill>
              </a:rPr>
              <a:t>pM</a:t>
            </a:r>
            <a:r>
              <a:rPr lang="en-US" dirty="0">
                <a:solidFill>
                  <a:schemeClr val="tx1">
                    <a:lumMod val="95000"/>
                    <a:lumOff val="5000"/>
                  </a:schemeClr>
                </a:solidFill>
              </a:rPr>
              <a:t>	Automatically start instance for use.</a:t>
            </a:r>
            <a:endParaRPr lang="en-IN" dirty="0">
              <a:solidFill>
                <a:schemeClr val="tx1">
                  <a:lumMod val="95000"/>
                  <a:lumOff val="5000"/>
                </a:schemeClr>
              </a:solidFill>
            </a:endParaRPr>
          </a:p>
        </p:txBody>
      </p:sp>
    </p:spTree>
    <p:extLst>
      <p:ext uri="{BB962C8B-B14F-4D97-AF65-F5344CB8AC3E}">
        <p14:creationId xmlns:p14="http://schemas.microsoft.com/office/powerpoint/2010/main" val="114903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ED8F-796D-EE0B-8A7E-06561EBD599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50CD69F-8DE4-3337-4AB4-A852B71D7A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3535" y="81023"/>
            <a:ext cx="12415535" cy="6776978"/>
          </a:xfrm>
        </p:spPr>
      </p:pic>
    </p:spTree>
    <p:extLst>
      <p:ext uri="{BB962C8B-B14F-4D97-AF65-F5344CB8AC3E}">
        <p14:creationId xmlns:p14="http://schemas.microsoft.com/office/powerpoint/2010/main" val="410702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4D08-AF62-80D8-ACFF-51D175D36E9F}"/>
              </a:ext>
            </a:extLst>
          </p:cNvPr>
          <p:cNvSpPr>
            <a:spLocks noGrp="1"/>
          </p:cNvSpPr>
          <p:nvPr>
            <p:ph type="title"/>
          </p:nvPr>
        </p:nvSpPr>
        <p:spPr>
          <a:xfrm>
            <a:off x="270076" y="98032"/>
            <a:ext cx="10515600" cy="1325563"/>
          </a:xfrm>
        </p:spPr>
        <p:txBody>
          <a:bodyPr/>
          <a:lstStyle/>
          <a:p>
            <a:r>
              <a:rPr lang="en-US" dirty="0"/>
              <a:t>Select the Amazon-</a:t>
            </a:r>
            <a:r>
              <a:rPr lang="en-US" dirty="0" err="1"/>
              <a:t>fullaccess</a:t>
            </a:r>
            <a:r>
              <a:rPr lang="en-US" dirty="0"/>
              <a:t>-role</a:t>
            </a:r>
            <a:endParaRPr lang="en-IN" dirty="0"/>
          </a:p>
        </p:txBody>
      </p:sp>
      <p:pic>
        <p:nvPicPr>
          <p:cNvPr id="5" name="Content Placeholder 4">
            <a:extLst>
              <a:ext uri="{FF2B5EF4-FFF2-40B4-BE49-F238E27FC236}">
                <a16:creationId xmlns:a16="http://schemas.microsoft.com/office/drawing/2014/main" id="{FDF9C111-C476-70BC-71C8-F4D517F8B4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390" y="1290120"/>
            <a:ext cx="11551534" cy="5469848"/>
          </a:xfrm>
        </p:spPr>
      </p:pic>
    </p:spTree>
    <p:extLst>
      <p:ext uri="{BB962C8B-B14F-4D97-AF65-F5344CB8AC3E}">
        <p14:creationId xmlns:p14="http://schemas.microsoft.com/office/powerpoint/2010/main" val="59287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2DAA-D015-F960-DEA4-BF5A3DDB45B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7F4A0D2-83D3-D550-29F5-4D02E1B754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30" y="0"/>
            <a:ext cx="12274266" cy="6858000"/>
          </a:xfrm>
        </p:spPr>
      </p:pic>
    </p:spTree>
    <p:extLst>
      <p:ext uri="{BB962C8B-B14F-4D97-AF65-F5344CB8AC3E}">
        <p14:creationId xmlns:p14="http://schemas.microsoft.com/office/powerpoint/2010/main" val="173016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C080-89CA-6EAB-BA16-BCE9CF7575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889687D-2D37-415B-B2A0-3DF5417F5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03890" cy="6967959"/>
          </a:xfrm>
        </p:spPr>
      </p:pic>
    </p:spTree>
    <p:extLst>
      <p:ext uri="{BB962C8B-B14F-4D97-AF65-F5344CB8AC3E}">
        <p14:creationId xmlns:p14="http://schemas.microsoft.com/office/powerpoint/2010/main" val="258279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626</Words>
  <Application>Microsoft Office PowerPoint</Application>
  <PresentationFormat>Widescreen</PresentationFormat>
  <Paragraphs>22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Automatic Start and Stop of EC2 instances using AWS lambda</vt:lpstr>
      <vt:lpstr>Introdution:</vt:lpstr>
      <vt:lpstr>PowerPoint Presentation</vt:lpstr>
      <vt:lpstr>Required service</vt:lpstr>
      <vt:lpstr>What is the use of this project?</vt:lpstr>
      <vt:lpstr>PowerPoint Presentation</vt:lpstr>
      <vt:lpstr>Select the Amazon-fullaccess-role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Node.js code to start the ec2 instance</vt:lpstr>
      <vt:lpstr>Node.js code to stop the instance</vt:lpstr>
      <vt:lpstr>By Following steps:  we will create a scheduled programming for EC2 to start and stop. End ResultsEC2 instances with the tag AutoStartStop = true will start at 7 AM UTC.And will stop at 1 PM UTC.Everything runs serverless and hands-free via AWS Lambda and EventBridge.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Arshad Basha</dc:creator>
  <cp:lastModifiedBy>Arshad Basha</cp:lastModifiedBy>
  <cp:revision>3</cp:revision>
  <dcterms:created xsi:type="dcterms:W3CDTF">2025-07-10T09:40:11Z</dcterms:created>
  <dcterms:modified xsi:type="dcterms:W3CDTF">2025-07-10T10:34:06Z</dcterms:modified>
</cp:coreProperties>
</file>