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60" r:id="rId4"/>
    <p:sldId id="280" r:id="rId5"/>
    <p:sldId id="261" r:id="rId6"/>
    <p:sldId id="264" r:id="rId7"/>
    <p:sldId id="284" r:id="rId8"/>
    <p:sldId id="269" r:id="rId9"/>
    <p:sldId id="285" r:id="rId10"/>
    <p:sldId id="276" r:id="rId11"/>
    <p:sldId id="286" r:id="rId12"/>
    <p:sldId id="281" r:id="rId13"/>
    <p:sldId id="282" r:id="rId14"/>
    <p:sldId id="287" r:id="rId15"/>
    <p:sldId id="283" r:id="rId16"/>
    <p:sldId id="288" r:id="rId17"/>
  </p:sldIdLst>
  <p:sldSz cx="9144000" cy="5143500" type="screen16x9"/>
  <p:notesSz cx="6858000" cy="9144000"/>
  <p:embeddedFontLst>
    <p:embeddedFont>
      <p:font typeface="Lato" panose="020F0502020204030203" pitchFamily="34" charset="0"/>
      <p:regular r:id="rId19"/>
      <p:bold r:id="rId20"/>
      <p:italic r:id="rId21"/>
      <p:boldItalic r:id="rId22"/>
    </p:embeddedFont>
    <p:embeddedFont>
      <p:font typeface="Montserrat" panose="00000500000000000000" pitchFamily="2" charset="-93"/>
      <p:regular r:id="rId23"/>
      <p:bold r:id="rId24"/>
      <p:italic r:id="rId25"/>
      <p:boldItalic r:id="rId26"/>
    </p:embeddedFont>
    <p:embeddedFont>
      <p:font typeface="Montserrat Medium" panose="00000600000000000000" pitchFamily="2" charset="-93"/>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8239EE-B466-4A39-89D7-F4967C3B176A}" v="15" dt="2025-01-11T02:27:53.8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59" autoAdjust="0"/>
    <p:restoredTop sz="94660"/>
  </p:normalViewPr>
  <p:slideViewPr>
    <p:cSldViewPr snapToGrid="0">
      <p:cViewPr varScale="1">
        <p:scale>
          <a:sx n="138" d="100"/>
          <a:sy n="138" d="100"/>
        </p:scale>
        <p:origin x="684"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ương Nhật Thành - TNT -" userId="fbdc33dfea2581a8" providerId="LiveId" clId="{B58239EE-B466-4A39-89D7-F4967C3B176A}"/>
    <pc:docChg chg="undo redo custSel addSld delSld modSld sldOrd">
      <pc:chgData name="Trương Nhật Thành - TNT -" userId="fbdc33dfea2581a8" providerId="LiveId" clId="{B58239EE-B466-4A39-89D7-F4967C3B176A}" dt="2025-01-11T02:38:02.137" v="4111" actId="113"/>
      <pc:docMkLst>
        <pc:docMk/>
      </pc:docMkLst>
      <pc:sldChg chg="modSp mod">
        <pc:chgData name="Trương Nhật Thành - TNT -" userId="fbdc33dfea2581a8" providerId="LiveId" clId="{B58239EE-B466-4A39-89D7-F4967C3B176A}" dt="2025-01-11T02:34:30.175" v="3983" actId="20577"/>
        <pc:sldMkLst>
          <pc:docMk/>
          <pc:sldMk cId="0" sldId="256"/>
        </pc:sldMkLst>
        <pc:spChg chg="mod">
          <ac:chgData name="Trương Nhật Thành - TNT -" userId="fbdc33dfea2581a8" providerId="LiveId" clId="{B58239EE-B466-4A39-89D7-F4967C3B176A}" dt="2025-01-11T02:34:30.175" v="3983" actId="20577"/>
          <ac:spMkLst>
            <pc:docMk/>
            <pc:sldMk cId="0" sldId="256"/>
            <ac:spMk id="135" creationId="{00000000-0000-0000-0000-000000000000}"/>
          </ac:spMkLst>
        </pc:spChg>
      </pc:sldChg>
      <pc:sldChg chg="modSp mod">
        <pc:chgData name="Trương Nhật Thành - TNT -" userId="fbdc33dfea2581a8" providerId="LiveId" clId="{B58239EE-B466-4A39-89D7-F4967C3B176A}" dt="2025-01-11T02:35:47.086" v="4094" actId="20577"/>
        <pc:sldMkLst>
          <pc:docMk/>
          <pc:sldMk cId="0" sldId="257"/>
        </pc:sldMkLst>
        <pc:spChg chg="mod">
          <ac:chgData name="Trương Nhật Thành - TNT -" userId="fbdc33dfea2581a8" providerId="LiveId" clId="{B58239EE-B466-4A39-89D7-F4967C3B176A}" dt="2025-01-11T02:35:47.086" v="4094" actId="20577"/>
          <ac:spMkLst>
            <pc:docMk/>
            <pc:sldMk cId="0" sldId="257"/>
            <ac:spMk id="141" creationId="{00000000-0000-0000-0000-000000000000}"/>
          </ac:spMkLst>
        </pc:spChg>
      </pc:sldChg>
      <pc:sldChg chg="modSp del mod">
        <pc:chgData name="Trương Nhật Thành - TNT -" userId="fbdc33dfea2581a8" providerId="LiveId" clId="{B58239EE-B466-4A39-89D7-F4967C3B176A}" dt="2025-01-11T02:36:04.060" v="4095" actId="2696"/>
        <pc:sldMkLst>
          <pc:docMk/>
          <pc:sldMk cId="0" sldId="258"/>
        </pc:sldMkLst>
        <pc:spChg chg="mod">
          <ac:chgData name="Trương Nhật Thành - TNT -" userId="fbdc33dfea2581a8" providerId="LiveId" clId="{B58239EE-B466-4A39-89D7-F4967C3B176A}" dt="2025-01-11T00:45:28.749" v="238" actId="27636"/>
          <ac:spMkLst>
            <pc:docMk/>
            <pc:sldMk cId="0" sldId="258"/>
            <ac:spMk id="147" creationId="{00000000-0000-0000-0000-000000000000}"/>
          </ac:spMkLst>
        </pc:spChg>
      </pc:sldChg>
      <pc:sldChg chg="del">
        <pc:chgData name="Trương Nhật Thành - TNT -" userId="fbdc33dfea2581a8" providerId="LiveId" clId="{B58239EE-B466-4A39-89D7-F4967C3B176A}" dt="2025-01-11T00:35:46.561" v="85" actId="2696"/>
        <pc:sldMkLst>
          <pc:docMk/>
          <pc:sldMk cId="0" sldId="259"/>
        </pc:sldMkLst>
      </pc:sldChg>
      <pc:sldChg chg="modSp mod">
        <pc:chgData name="Trương Nhật Thành - TNT -" userId="fbdc33dfea2581a8" providerId="LiveId" clId="{B58239EE-B466-4A39-89D7-F4967C3B176A}" dt="2025-01-11T01:50:48.947" v="717" actId="20577"/>
        <pc:sldMkLst>
          <pc:docMk/>
          <pc:sldMk cId="0" sldId="260"/>
        </pc:sldMkLst>
        <pc:spChg chg="mod">
          <ac:chgData name="Trương Nhật Thành - TNT -" userId="fbdc33dfea2581a8" providerId="LiveId" clId="{B58239EE-B466-4A39-89D7-F4967C3B176A}" dt="2025-01-11T01:50:48.947" v="717" actId="20577"/>
          <ac:spMkLst>
            <pc:docMk/>
            <pc:sldMk cId="0" sldId="260"/>
            <ac:spMk id="162" creationId="{00000000-0000-0000-0000-000000000000}"/>
          </ac:spMkLst>
        </pc:spChg>
      </pc:sldChg>
      <pc:sldChg chg="modSp mod">
        <pc:chgData name="Trương Nhật Thành - TNT -" userId="fbdc33dfea2581a8" providerId="LiveId" clId="{B58239EE-B466-4A39-89D7-F4967C3B176A}" dt="2025-01-11T02:36:26.538" v="4097" actId="20577"/>
        <pc:sldMkLst>
          <pc:docMk/>
          <pc:sldMk cId="0" sldId="261"/>
        </pc:sldMkLst>
        <pc:spChg chg="mod">
          <ac:chgData name="Trương Nhật Thành - TNT -" userId="fbdc33dfea2581a8" providerId="LiveId" clId="{B58239EE-B466-4A39-89D7-F4967C3B176A}" dt="2025-01-11T02:36:26.538" v="4097" actId="20577"/>
          <ac:spMkLst>
            <pc:docMk/>
            <pc:sldMk cId="0" sldId="261"/>
            <ac:spMk id="168" creationId="{00000000-0000-0000-0000-000000000000}"/>
          </ac:spMkLst>
        </pc:spChg>
      </pc:sldChg>
      <pc:sldChg chg="del">
        <pc:chgData name="Trương Nhật Thành - TNT -" userId="fbdc33dfea2581a8" providerId="LiveId" clId="{B58239EE-B466-4A39-89D7-F4967C3B176A}" dt="2025-01-11T02:07:57.862" v="2781" actId="2696"/>
        <pc:sldMkLst>
          <pc:docMk/>
          <pc:sldMk cId="0" sldId="262"/>
        </pc:sldMkLst>
      </pc:sldChg>
      <pc:sldChg chg="del">
        <pc:chgData name="Trương Nhật Thành - TNT -" userId="fbdc33dfea2581a8" providerId="LiveId" clId="{B58239EE-B466-4A39-89D7-F4967C3B176A}" dt="2025-01-11T02:08:31.297" v="2793" actId="2696"/>
        <pc:sldMkLst>
          <pc:docMk/>
          <pc:sldMk cId="0" sldId="263"/>
        </pc:sldMkLst>
      </pc:sldChg>
      <pc:sldChg chg="del">
        <pc:chgData name="Trương Nhật Thành - TNT -" userId="fbdc33dfea2581a8" providerId="LiveId" clId="{B58239EE-B466-4A39-89D7-F4967C3B176A}" dt="2025-01-11T02:36:44.476" v="4098" actId="2696"/>
        <pc:sldMkLst>
          <pc:docMk/>
          <pc:sldMk cId="0" sldId="265"/>
        </pc:sldMkLst>
      </pc:sldChg>
      <pc:sldChg chg="addSp delSp modSp del mod">
        <pc:chgData name="Trương Nhật Thành - TNT -" userId="fbdc33dfea2581a8" providerId="LiveId" clId="{B58239EE-B466-4A39-89D7-F4967C3B176A}" dt="2025-01-11T02:10:39.618" v="2859" actId="2696"/>
        <pc:sldMkLst>
          <pc:docMk/>
          <pc:sldMk cId="0" sldId="266"/>
        </pc:sldMkLst>
        <pc:spChg chg="add del mod">
          <ac:chgData name="Trương Nhật Thành - TNT -" userId="fbdc33dfea2581a8" providerId="LiveId" clId="{B58239EE-B466-4A39-89D7-F4967C3B176A}" dt="2025-01-11T02:10:29.993" v="2858" actId="478"/>
          <ac:spMkLst>
            <pc:docMk/>
            <pc:sldMk cId="0" sldId="266"/>
            <ac:spMk id="3" creationId="{40CD8F35-23AA-A773-4E30-18DCF4138BB0}"/>
          </ac:spMkLst>
        </pc:spChg>
        <pc:spChg chg="add del">
          <ac:chgData name="Trương Nhật Thành - TNT -" userId="fbdc33dfea2581a8" providerId="LiveId" clId="{B58239EE-B466-4A39-89D7-F4967C3B176A}" dt="2025-01-11T02:10:29.993" v="2858" actId="478"/>
          <ac:spMkLst>
            <pc:docMk/>
            <pc:sldMk cId="0" sldId="266"/>
            <ac:spMk id="199" creationId="{00000000-0000-0000-0000-000000000000}"/>
          </ac:spMkLst>
        </pc:spChg>
        <pc:picChg chg="mod">
          <ac:chgData name="Trương Nhật Thành - TNT -" userId="fbdc33dfea2581a8" providerId="LiveId" clId="{B58239EE-B466-4A39-89D7-F4967C3B176A}" dt="2025-01-11T02:10:24.749" v="2856" actId="1076"/>
          <ac:picMkLst>
            <pc:docMk/>
            <pc:sldMk cId="0" sldId="266"/>
            <ac:picMk id="200" creationId="{00000000-0000-0000-0000-000000000000}"/>
          </ac:picMkLst>
        </pc:picChg>
      </pc:sldChg>
      <pc:sldChg chg="del">
        <pc:chgData name="Trương Nhật Thành - TNT -" userId="fbdc33dfea2581a8" providerId="LiveId" clId="{B58239EE-B466-4A39-89D7-F4967C3B176A}" dt="2025-01-11T02:10:39.618" v="2859" actId="2696"/>
        <pc:sldMkLst>
          <pc:docMk/>
          <pc:sldMk cId="0" sldId="267"/>
        </pc:sldMkLst>
      </pc:sldChg>
      <pc:sldChg chg="del">
        <pc:chgData name="Trương Nhật Thành - TNT -" userId="fbdc33dfea2581a8" providerId="LiveId" clId="{B58239EE-B466-4A39-89D7-F4967C3B176A}" dt="2025-01-11T02:10:39.618" v="2859" actId="2696"/>
        <pc:sldMkLst>
          <pc:docMk/>
          <pc:sldMk cId="0" sldId="268"/>
        </pc:sldMkLst>
      </pc:sldChg>
      <pc:sldChg chg="modSp mod">
        <pc:chgData name="Trương Nhật Thành - TNT -" userId="fbdc33dfea2581a8" providerId="LiveId" clId="{B58239EE-B466-4A39-89D7-F4967C3B176A}" dt="2025-01-11T02:37:32.140" v="4105" actId="20577"/>
        <pc:sldMkLst>
          <pc:docMk/>
          <pc:sldMk cId="0" sldId="269"/>
        </pc:sldMkLst>
        <pc:spChg chg="mod">
          <ac:chgData name="Trương Nhật Thành - TNT -" userId="fbdc33dfea2581a8" providerId="LiveId" clId="{B58239EE-B466-4A39-89D7-F4967C3B176A}" dt="2025-01-11T02:37:32.140" v="4105" actId="20577"/>
          <ac:spMkLst>
            <pc:docMk/>
            <pc:sldMk cId="0" sldId="269"/>
            <ac:spMk id="222" creationId="{00000000-0000-0000-0000-000000000000}"/>
          </ac:spMkLst>
        </pc:spChg>
      </pc:sldChg>
      <pc:sldChg chg="modSp del mod">
        <pc:chgData name="Trương Nhật Thành - TNT -" userId="fbdc33dfea2581a8" providerId="LiveId" clId="{B58239EE-B466-4A39-89D7-F4967C3B176A}" dt="2025-01-11T02:14:10.389" v="3329" actId="2696"/>
        <pc:sldMkLst>
          <pc:docMk/>
          <pc:sldMk cId="0" sldId="270"/>
        </pc:sldMkLst>
        <pc:spChg chg="mod">
          <ac:chgData name="Trương Nhật Thành - TNT -" userId="fbdc33dfea2581a8" providerId="LiveId" clId="{B58239EE-B466-4A39-89D7-F4967C3B176A}" dt="2025-01-11T00:33:58.383" v="37" actId="27636"/>
          <ac:spMkLst>
            <pc:docMk/>
            <pc:sldMk cId="0" sldId="270"/>
            <ac:spMk id="230" creationId="{00000000-0000-0000-0000-000000000000}"/>
          </ac:spMkLst>
        </pc:spChg>
      </pc:sldChg>
      <pc:sldChg chg="modSp del mod">
        <pc:chgData name="Trương Nhật Thành - TNT -" userId="fbdc33dfea2581a8" providerId="LiveId" clId="{B58239EE-B466-4A39-89D7-F4967C3B176A}" dt="2025-01-11T02:20:36.628" v="3552" actId="2696"/>
        <pc:sldMkLst>
          <pc:docMk/>
          <pc:sldMk cId="0" sldId="271"/>
        </pc:sldMkLst>
        <pc:spChg chg="mod">
          <ac:chgData name="Trương Nhật Thành - TNT -" userId="fbdc33dfea2581a8" providerId="LiveId" clId="{B58239EE-B466-4A39-89D7-F4967C3B176A}" dt="2025-01-11T00:33:58.406" v="38" actId="27636"/>
          <ac:spMkLst>
            <pc:docMk/>
            <pc:sldMk cId="0" sldId="271"/>
            <ac:spMk id="237" creationId="{00000000-0000-0000-0000-000000000000}"/>
          </ac:spMkLst>
        </pc:spChg>
      </pc:sldChg>
      <pc:sldChg chg="add del">
        <pc:chgData name="Trương Nhật Thành - TNT -" userId="fbdc33dfea2581a8" providerId="LiveId" clId="{B58239EE-B466-4A39-89D7-F4967C3B176A}" dt="2025-01-11T02:20:36.628" v="3552" actId="2696"/>
        <pc:sldMkLst>
          <pc:docMk/>
          <pc:sldMk cId="0" sldId="272"/>
        </pc:sldMkLst>
      </pc:sldChg>
      <pc:sldChg chg="addSp delSp modSp new del mod">
        <pc:chgData name="Trương Nhật Thành - TNT -" userId="fbdc33dfea2581a8" providerId="LiveId" clId="{B58239EE-B466-4A39-89D7-F4967C3B176A}" dt="2025-01-11T02:15:27.040" v="3331" actId="2696"/>
        <pc:sldMkLst>
          <pc:docMk/>
          <pc:sldMk cId="3812037934" sldId="273"/>
        </pc:sldMkLst>
        <pc:spChg chg="mod">
          <ac:chgData name="Trương Nhật Thành - TNT -" userId="fbdc33dfea2581a8" providerId="LiveId" clId="{B58239EE-B466-4A39-89D7-F4967C3B176A}" dt="2025-01-11T00:44:42.522" v="236" actId="20577"/>
          <ac:spMkLst>
            <pc:docMk/>
            <pc:sldMk cId="3812037934" sldId="273"/>
            <ac:spMk id="2" creationId="{2C1520BC-68A3-46BF-0FF4-CB92EC97B616}"/>
          </ac:spMkLst>
        </pc:spChg>
        <pc:spChg chg="mod">
          <ac:chgData name="Trương Nhật Thành - TNT -" userId="fbdc33dfea2581a8" providerId="LiveId" clId="{B58239EE-B466-4A39-89D7-F4967C3B176A}" dt="2025-01-11T01:50:31.214" v="716" actId="20577"/>
          <ac:spMkLst>
            <pc:docMk/>
            <pc:sldMk cId="3812037934" sldId="273"/>
            <ac:spMk id="3" creationId="{7E442AFA-6455-E8D2-05F9-FA068CAE5EA8}"/>
          </ac:spMkLst>
        </pc:spChg>
        <pc:picChg chg="add del mod">
          <ac:chgData name="Trương Nhật Thành - TNT -" userId="fbdc33dfea2581a8" providerId="LiveId" clId="{B58239EE-B466-4A39-89D7-F4967C3B176A}" dt="2025-01-11T01:48:37.187" v="664" actId="478"/>
          <ac:picMkLst>
            <pc:docMk/>
            <pc:sldMk cId="3812037934" sldId="273"/>
            <ac:picMk id="4" creationId="{E4C5D939-CD17-3A3B-900A-3CCC57CDB9E9}"/>
          </ac:picMkLst>
        </pc:picChg>
      </pc:sldChg>
      <pc:sldChg chg="add del">
        <pc:chgData name="Trương Nhật Thành - TNT -" userId="fbdc33dfea2581a8" providerId="LiveId" clId="{B58239EE-B466-4A39-89D7-F4967C3B176A}" dt="2025-01-11T02:15:29.395" v="3332" actId="2696"/>
        <pc:sldMkLst>
          <pc:docMk/>
          <pc:sldMk cId="2984112426" sldId="274"/>
        </pc:sldMkLst>
      </pc:sldChg>
      <pc:sldChg chg="add del">
        <pc:chgData name="Trương Nhật Thành - TNT -" userId="fbdc33dfea2581a8" providerId="LiveId" clId="{B58239EE-B466-4A39-89D7-F4967C3B176A}" dt="2025-01-11T02:15:31.866" v="3333" actId="2696"/>
        <pc:sldMkLst>
          <pc:docMk/>
          <pc:sldMk cId="3716717221" sldId="275"/>
        </pc:sldMkLst>
      </pc:sldChg>
      <pc:sldChg chg="modSp add del mod">
        <pc:chgData name="Trương Nhật Thành - TNT -" userId="fbdc33dfea2581a8" providerId="LiveId" clId="{B58239EE-B466-4A39-89D7-F4967C3B176A}" dt="2025-01-11T02:38:02.137" v="4111" actId="113"/>
        <pc:sldMkLst>
          <pc:docMk/>
          <pc:sldMk cId="2628467991" sldId="276"/>
        </pc:sldMkLst>
        <pc:spChg chg="mod">
          <ac:chgData name="Trương Nhật Thành - TNT -" userId="fbdc33dfea2581a8" providerId="LiveId" clId="{B58239EE-B466-4A39-89D7-F4967C3B176A}" dt="2025-01-11T01:59:12.386" v="1893" actId="20577"/>
          <ac:spMkLst>
            <pc:docMk/>
            <pc:sldMk cId="2628467991" sldId="276"/>
            <ac:spMk id="2" creationId="{FD41F9C1-2527-58DF-44AC-EF40EB5914F4}"/>
          </ac:spMkLst>
        </pc:spChg>
        <pc:spChg chg="mod">
          <ac:chgData name="Trương Nhật Thành - TNT -" userId="fbdc33dfea2581a8" providerId="LiveId" clId="{B58239EE-B466-4A39-89D7-F4967C3B176A}" dt="2025-01-11T02:38:02.137" v="4111" actId="113"/>
          <ac:spMkLst>
            <pc:docMk/>
            <pc:sldMk cId="2628467991" sldId="276"/>
            <ac:spMk id="3" creationId="{BDC5BB80-B558-0201-D1F7-4BA7B4734BDD}"/>
          </ac:spMkLst>
        </pc:spChg>
      </pc:sldChg>
      <pc:sldChg chg="add del">
        <pc:chgData name="Trương Nhật Thành - TNT -" userId="fbdc33dfea2581a8" providerId="LiveId" clId="{B58239EE-B466-4A39-89D7-F4967C3B176A}" dt="2025-01-11T02:20:48.782" v="3553" actId="2696"/>
        <pc:sldMkLst>
          <pc:docMk/>
          <pc:sldMk cId="1668660137" sldId="277"/>
        </pc:sldMkLst>
      </pc:sldChg>
      <pc:sldChg chg="add del">
        <pc:chgData name="Trương Nhật Thành - TNT -" userId="fbdc33dfea2581a8" providerId="LiveId" clId="{B58239EE-B466-4A39-89D7-F4967C3B176A}" dt="2025-01-11T02:20:48.782" v="3553" actId="2696"/>
        <pc:sldMkLst>
          <pc:docMk/>
          <pc:sldMk cId="3319204682" sldId="278"/>
        </pc:sldMkLst>
      </pc:sldChg>
      <pc:sldChg chg="add del">
        <pc:chgData name="Trương Nhật Thành - TNT -" userId="fbdc33dfea2581a8" providerId="LiveId" clId="{B58239EE-B466-4A39-89D7-F4967C3B176A}" dt="2025-01-11T02:20:48.782" v="3553" actId="2696"/>
        <pc:sldMkLst>
          <pc:docMk/>
          <pc:sldMk cId="1705515370" sldId="279"/>
        </pc:sldMkLst>
      </pc:sldChg>
      <pc:sldChg chg="modSp add mod">
        <pc:chgData name="Trương Nhật Thành - TNT -" userId="fbdc33dfea2581a8" providerId="LiveId" clId="{B58239EE-B466-4A39-89D7-F4967C3B176A}" dt="2025-01-11T01:58:13.104" v="1767" actId="20577"/>
        <pc:sldMkLst>
          <pc:docMk/>
          <pc:sldMk cId="3910424698" sldId="280"/>
        </pc:sldMkLst>
        <pc:spChg chg="mod">
          <ac:chgData name="Trương Nhật Thành - TNT -" userId="fbdc33dfea2581a8" providerId="LiveId" clId="{B58239EE-B466-4A39-89D7-F4967C3B176A}" dt="2025-01-11T01:58:13.104" v="1767" actId="20577"/>
          <ac:spMkLst>
            <pc:docMk/>
            <pc:sldMk cId="3910424698" sldId="280"/>
            <ac:spMk id="162" creationId="{7F8F02A7-DF20-CE65-B6DC-842B13CCCCF2}"/>
          </ac:spMkLst>
        </pc:spChg>
      </pc:sldChg>
      <pc:sldChg chg="modSp add mod">
        <pc:chgData name="Trương Nhật Thành - TNT -" userId="fbdc33dfea2581a8" providerId="LiveId" clId="{B58239EE-B466-4A39-89D7-F4967C3B176A}" dt="2025-01-11T02:37:58.661" v="4110" actId="113"/>
        <pc:sldMkLst>
          <pc:docMk/>
          <pc:sldMk cId="3062026577" sldId="281"/>
        </pc:sldMkLst>
        <pc:spChg chg="mod">
          <ac:chgData name="Trương Nhật Thành - TNT -" userId="fbdc33dfea2581a8" providerId="LiveId" clId="{B58239EE-B466-4A39-89D7-F4967C3B176A}" dt="2025-01-11T02:37:58.661" v="4110" actId="113"/>
          <ac:spMkLst>
            <pc:docMk/>
            <pc:sldMk cId="3062026577" sldId="281"/>
            <ac:spMk id="3" creationId="{AE8724FD-3B87-741B-FB82-7055B6C74796}"/>
          </ac:spMkLst>
        </pc:spChg>
      </pc:sldChg>
      <pc:sldChg chg="modSp add mod">
        <pc:chgData name="Trương Nhật Thành - TNT -" userId="fbdc33dfea2581a8" providerId="LiveId" clId="{B58239EE-B466-4A39-89D7-F4967C3B176A}" dt="2025-01-11T02:37:56.709" v="4109" actId="113"/>
        <pc:sldMkLst>
          <pc:docMk/>
          <pc:sldMk cId="2794205" sldId="282"/>
        </pc:sldMkLst>
        <pc:spChg chg="mod">
          <ac:chgData name="Trương Nhật Thành - TNT -" userId="fbdc33dfea2581a8" providerId="LiveId" clId="{B58239EE-B466-4A39-89D7-F4967C3B176A}" dt="2025-01-11T02:37:56.709" v="4109" actId="113"/>
          <ac:spMkLst>
            <pc:docMk/>
            <pc:sldMk cId="2794205" sldId="282"/>
            <ac:spMk id="3" creationId="{29461956-171C-8E01-676B-BDB1F2618CB8}"/>
          </ac:spMkLst>
        </pc:spChg>
      </pc:sldChg>
      <pc:sldChg chg="modSp add mod">
        <pc:chgData name="Trương Nhật Thành - TNT -" userId="fbdc33dfea2581a8" providerId="LiveId" clId="{B58239EE-B466-4A39-89D7-F4967C3B176A}" dt="2025-01-11T02:37:53.804" v="4108" actId="113"/>
        <pc:sldMkLst>
          <pc:docMk/>
          <pc:sldMk cId="845989614" sldId="283"/>
        </pc:sldMkLst>
        <pc:spChg chg="mod">
          <ac:chgData name="Trương Nhật Thành - TNT -" userId="fbdc33dfea2581a8" providerId="LiveId" clId="{B58239EE-B466-4A39-89D7-F4967C3B176A}" dt="2025-01-11T02:37:53.804" v="4108" actId="113"/>
          <ac:spMkLst>
            <pc:docMk/>
            <pc:sldMk cId="845989614" sldId="283"/>
            <ac:spMk id="3" creationId="{3B9A8315-10F8-0842-EC18-0EC9B15A02A8}"/>
          </ac:spMkLst>
        </pc:spChg>
      </pc:sldChg>
      <pc:sldChg chg="addSp delSp modSp add mod">
        <pc:chgData name="Trương Nhật Thành - TNT -" userId="fbdc33dfea2581a8" providerId="LiveId" clId="{B58239EE-B466-4A39-89D7-F4967C3B176A}" dt="2025-01-11T02:37:25.719" v="4099" actId="20577"/>
        <pc:sldMkLst>
          <pc:docMk/>
          <pc:sldMk cId="2940616447" sldId="284"/>
        </pc:sldMkLst>
        <pc:spChg chg="mod">
          <ac:chgData name="Trương Nhật Thành - TNT -" userId="fbdc33dfea2581a8" providerId="LiveId" clId="{B58239EE-B466-4A39-89D7-F4967C3B176A}" dt="2025-01-11T02:37:25.719" v="4099" actId="20577"/>
          <ac:spMkLst>
            <pc:docMk/>
            <pc:sldMk cId="2940616447" sldId="284"/>
            <ac:spMk id="185" creationId="{61F66554-352E-FFE2-A4D4-38F55684C32E}"/>
          </ac:spMkLst>
        </pc:spChg>
        <pc:spChg chg="mod">
          <ac:chgData name="Trương Nhật Thành - TNT -" userId="fbdc33dfea2581a8" providerId="LiveId" clId="{B58239EE-B466-4A39-89D7-F4967C3B176A}" dt="2025-01-11T02:13:28.854" v="3328" actId="20577"/>
          <ac:spMkLst>
            <pc:docMk/>
            <pc:sldMk cId="2940616447" sldId="284"/>
            <ac:spMk id="186" creationId="{1390E4BB-CD2F-3FA7-7E9A-CE0F10EF6292}"/>
          </ac:spMkLst>
        </pc:spChg>
        <pc:picChg chg="add del mod">
          <ac:chgData name="Trương Nhật Thành - TNT -" userId="fbdc33dfea2581a8" providerId="LiveId" clId="{B58239EE-B466-4A39-89D7-F4967C3B176A}" dt="2025-01-11T02:11:57.220" v="3175" actId="478"/>
          <ac:picMkLst>
            <pc:docMk/>
            <pc:sldMk cId="2940616447" sldId="284"/>
            <ac:picMk id="3" creationId="{7AD1D02C-5EEE-4B5D-6A29-254095982CDF}"/>
          </ac:picMkLst>
        </pc:picChg>
      </pc:sldChg>
      <pc:sldChg chg="add del">
        <pc:chgData name="Trương Nhật Thành - TNT -" userId="fbdc33dfea2581a8" providerId="LiveId" clId="{B58239EE-B466-4A39-89D7-F4967C3B176A}" dt="2025-01-11T02:06:07.623" v="2516" actId="2696"/>
        <pc:sldMkLst>
          <pc:docMk/>
          <pc:sldMk cId="4276229250" sldId="284"/>
        </pc:sldMkLst>
      </pc:sldChg>
      <pc:sldChg chg="addSp delSp modSp add mod ord">
        <pc:chgData name="Trương Nhật Thành - TNT -" userId="fbdc33dfea2581a8" providerId="LiveId" clId="{B58239EE-B466-4A39-89D7-F4967C3B176A}" dt="2025-01-11T02:37:35.494" v="4107" actId="20577"/>
        <pc:sldMkLst>
          <pc:docMk/>
          <pc:sldMk cId="1021456797" sldId="285"/>
        </pc:sldMkLst>
        <pc:spChg chg="add mod">
          <ac:chgData name="Trương Nhật Thành - TNT -" userId="fbdc33dfea2581a8" providerId="LiveId" clId="{B58239EE-B466-4A39-89D7-F4967C3B176A}" dt="2025-01-11T02:29:26.708" v="3821" actId="1076"/>
          <ac:spMkLst>
            <pc:docMk/>
            <pc:sldMk cId="1021456797" sldId="285"/>
            <ac:spMk id="2" creationId="{5F0A00A8-6A24-7A68-2D39-FECD75F074C6}"/>
          </ac:spMkLst>
        </pc:spChg>
        <pc:spChg chg="add del">
          <ac:chgData name="Trương Nhật Thành - TNT -" userId="fbdc33dfea2581a8" providerId="LiveId" clId="{B58239EE-B466-4A39-89D7-F4967C3B176A}" dt="2025-01-11T02:18:39.124" v="3512" actId="11529"/>
          <ac:spMkLst>
            <pc:docMk/>
            <pc:sldMk cId="1021456797" sldId="285"/>
            <ac:spMk id="3" creationId="{C8F8C5A8-37C6-7814-9F1F-2EB8A5144591}"/>
          </ac:spMkLst>
        </pc:spChg>
        <pc:spChg chg="add mod">
          <ac:chgData name="Trương Nhật Thành - TNT -" userId="fbdc33dfea2581a8" providerId="LiveId" clId="{B58239EE-B466-4A39-89D7-F4967C3B176A}" dt="2025-01-11T02:28:21.291" v="3800" actId="1076"/>
          <ac:spMkLst>
            <pc:docMk/>
            <pc:sldMk cId="1021456797" sldId="285"/>
            <ac:spMk id="4" creationId="{76F44202-E174-EC7A-1D32-68DDB623E8BF}"/>
          </ac:spMkLst>
        </pc:spChg>
        <pc:spChg chg="add mod">
          <ac:chgData name="Trương Nhật Thành - TNT -" userId="fbdc33dfea2581a8" providerId="LiveId" clId="{B58239EE-B466-4A39-89D7-F4967C3B176A}" dt="2025-01-11T02:28:16.174" v="3799" actId="1076"/>
          <ac:spMkLst>
            <pc:docMk/>
            <pc:sldMk cId="1021456797" sldId="285"/>
            <ac:spMk id="5" creationId="{670D732F-D169-3AA9-D25C-B52A6A07BEDF}"/>
          </ac:spMkLst>
        </pc:spChg>
        <pc:spChg chg="add mod">
          <ac:chgData name="Trương Nhật Thành - TNT -" userId="fbdc33dfea2581a8" providerId="LiveId" clId="{B58239EE-B466-4A39-89D7-F4967C3B176A}" dt="2025-01-11T02:29:45.868" v="3842" actId="1076"/>
          <ac:spMkLst>
            <pc:docMk/>
            <pc:sldMk cId="1021456797" sldId="285"/>
            <ac:spMk id="6" creationId="{817F6CC1-D8E2-3011-A2FE-84568558CB75}"/>
          </ac:spMkLst>
        </pc:spChg>
        <pc:spChg chg="mod">
          <ac:chgData name="Trương Nhật Thành - TNT -" userId="fbdc33dfea2581a8" providerId="LiveId" clId="{B58239EE-B466-4A39-89D7-F4967C3B176A}" dt="2025-01-11T02:37:35.494" v="4107" actId="20577"/>
          <ac:spMkLst>
            <pc:docMk/>
            <pc:sldMk cId="1021456797" sldId="285"/>
            <ac:spMk id="236" creationId="{C0621681-2E02-D6C3-C766-40EFC9C03C6B}"/>
          </ac:spMkLst>
        </pc:spChg>
        <pc:spChg chg="mod">
          <ac:chgData name="Trương Nhật Thành - TNT -" userId="fbdc33dfea2581a8" providerId="LiveId" clId="{B58239EE-B466-4A39-89D7-F4967C3B176A}" dt="2025-01-11T02:29:30.945" v="3838" actId="20577"/>
          <ac:spMkLst>
            <pc:docMk/>
            <pc:sldMk cId="1021456797" sldId="285"/>
            <ac:spMk id="237" creationId="{440395CB-9EDB-F955-CAC1-56CAD3A1F2E2}"/>
          </ac:spMkLst>
        </pc:spChg>
      </pc:sldChg>
      <pc:sldChg chg="modSp add mod">
        <pc:chgData name="Trương Nhật Thành - TNT -" userId="fbdc33dfea2581a8" providerId="LiveId" clId="{B58239EE-B466-4A39-89D7-F4967C3B176A}" dt="2025-01-11T02:31:03.617" v="3869" actId="20577"/>
        <pc:sldMkLst>
          <pc:docMk/>
          <pc:sldMk cId="1947073122" sldId="286"/>
        </pc:sldMkLst>
        <pc:spChg chg="mod">
          <ac:chgData name="Trương Nhật Thành - TNT -" userId="fbdc33dfea2581a8" providerId="LiveId" clId="{B58239EE-B466-4A39-89D7-F4967C3B176A}" dt="2025-01-11T02:31:03.617" v="3869" actId="20577"/>
          <ac:spMkLst>
            <pc:docMk/>
            <pc:sldMk cId="1947073122" sldId="286"/>
            <ac:spMk id="3" creationId="{0DE5383A-F61F-47E7-9617-215CF57DBB08}"/>
          </ac:spMkLst>
        </pc:spChg>
      </pc:sldChg>
      <pc:sldChg chg="modSp add mod">
        <pc:chgData name="Trương Nhật Thành - TNT -" userId="fbdc33dfea2581a8" providerId="LiveId" clId="{B58239EE-B466-4A39-89D7-F4967C3B176A}" dt="2025-01-11T02:31:43.891" v="3896" actId="2710"/>
        <pc:sldMkLst>
          <pc:docMk/>
          <pc:sldMk cId="3918688192" sldId="287"/>
        </pc:sldMkLst>
        <pc:spChg chg="mod">
          <ac:chgData name="Trương Nhật Thành - TNT -" userId="fbdc33dfea2581a8" providerId="LiveId" clId="{B58239EE-B466-4A39-89D7-F4967C3B176A}" dt="2025-01-11T02:31:43.891" v="3896" actId="2710"/>
          <ac:spMkLst>
            <pc:docMk/>
            <pc:sldMk cId="3918688192" sldId="287"/>
            <ac:spMk id="3" creationId="{8EA50F13-C730-9191-BA61-F3C5477FECA2}"/>
          </ac:spMkLst>
        </pc:spChg>
      </pc:sldChg>
      <pc:sldChg chg="addSp delSp modSp new mod modClrScheme chgLayout">
        <pc:chgData name="Trương Nhật Thành - TNT -" userId="fbdc33dfea2581a8" providerId="LiveId" clId="{B58239EE-B466-4A39-89D7-F4967C3B176A}" dt="2025-01-11T02:26:51.761" v="3795" actId="20577"/>
        <pc:sldMkLst>
          <pc:docMk/>
          <pc:sldMk cId="110441101" sldId="288"/>
        </pc:sldMkLst>
        <pc:spChg chg="mod">
          <ac:chgData name="Trương Nhật Thành - TNT -" userId="fbdc33dfea2581a8" providerId="LiveId" clId="{B58239EE-B466-4A39-89D7-F4967C3B176A}" dt="2025-01-11T02:26:51.761" v="3795" actId="20577"/>
          <ac:spMkLst>
            <pc:docMk/>
            <pc:sldMk cId="110441101" sldId="288"/>
            <ac:spMk id="2" creationId="{4F40EAC3-1580-5E71-748D-162E9E6B1EE2}"/>
          </ac:spMkLst>
        </pc:spChg>
        <pc:spChg chg="del mod">
          <ac:chgData name="Trương Nhật Thành - TNT -" userId="fbdc33dfea2581a8" providerId="LiveId" clId="{B58239EE-B466-4A39-89D7-F4967C3B176A}" dt="2025-01-11T02:26:45.475" v="3794" actId="26606"/>
          <ac:spMkLst>
            <pc:docMk/>
            <pc:sldMk cId="110441101" sldId="288"/>
            <ac:spMk id="3" creationId="{0A1EB2C2-4BB7-72EA-BF6A-F0B04968DAB0}"/>
          </ac:spMkLst>
        </pc:spChg>
        <pc:spChg chg="add mod">
          <ac:chgData name="Trương Nhật Thành - TNT -" userId="fbdc33dfea2581a8" providerId="LiveId" clId="{B58239EE-B466-4A39-89D7-F4967C3B176A}" dt="2025-01-11T02:26:45.475" v="3794" actId="26606"/>
          <ac:spMkLst>
            <pc:docMk/>
            <pc:sldMk cId="110441101" sldId="288"/>
            <ac:spMk id="8" creationId="{DBF53DAA-E1D3-A870-AC2C-5CC611226FF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240237f758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240237f758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240237f758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240237f758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a:extLst>
            <a:ext uri="{FF2B5EF4-FFF2-40B4-BE49-F238E27FC236}">
              <a16:creationId xmlns:a16="http://schemas.microsoft.com/office/drawing/2014/main" id="{A0AF6FDC-6BCE-B585-55BF-17792925F032}"/>
            </a:ext>
          </a:extLst>
        </p:cNvPr>
        <p:cNvGrpSpPr/>
        <p:nvPr/>
      </p:nvGrpSpPr>
      <p:grpSpPr>
        <a:xfrm>
          <a:off x="0" y="0"/>
          <a:ext cx="0" cy="0"/>
          <a:chOff x="0" y="0"/>
          <a:chExt cx="0" cy="0"/>
        </a:xfrm>
      </p:grpSpPr>
      <p:sp>
        <p:nvSpPr>
          <p:cNvPr id="158" name="Google Shape;158;g3240237f758_0_196:notes">
            <a:extLst>
              <a:ext uri="{FF2B5EF4-FFF2-40B4-BE49-F238E27FC236}">
                <a16:creationId xmlns:a16="http://schemas.microsoft.com/office/drawing/2014/main" id="{36F8A9BF-59BE-F8E2-929C-474CAC852B5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240237f758_0_196:notes">
            <a:extLst>
              <a:ext uri="{FF2B5EF4-FFF2-40B4-BE49-F238E27FC236}">
                <a16:creationId xmlns:a16="http://schemas.microsoft.com/office/drawing/2014/main" id="{C8933350-2388-18D2-56FB-221CBA65DC8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6534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240237f758_0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240237f758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3240237f758_0_2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3240237f758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a:extLst>
            <a:ext uri="{FF2B5EF4-FFF2-40B4-BE49-F238E27FC236}">
              <a16:creationId xmlns:a16="http://schemas.microsoft.com/office/drawing/2014/main" id="{12C78DD6-925B-3DDE-3CF3-23A850B43885}"/>
            </a:ext>
          </a:extLst>
        </p:cNvPr>
        <p:cNvGrpSpPr/>
        <p:nvPr/>
      </p:nvGrpSpPr>
      <p:grpSpPr>
        <a:xfrm>
          <a:off x="0" y="0"/>
          <a:ext cx="0" cy="0"/>
          <a:chOff x="0" y="0"/>
          <a:chExt cx="0" cy="0"/>
        </a:xfrm>
      </p:grpSpPr>
      <p:sp>
        <p:nvSpPr>
          <p:cNvPr id="182" name="Google Shape;182;g3240237f758_0_223:notes">
            <a:extLst>
              <a:ext uri="{FF2B5EF4-FFF2-40B4-BE49-F238E27FC236}">
                <a16:creationId xmlns:a16="http://schemas.microsoft.com/office/drawing/2014/main" id="{15C55BDE-AB25-571B-0706-1F6364F6E14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3240237f758_0_223:notes">
            <a:extLst>
              <a:ext uri="{FF2B5EF4-FFF2-40B4-BE49-F238E27FC236}">
                <a16:creationId xmlns:a16="http://schemas.microsoft.com/office/drawing/2014/main" id="{364A18D6-8E48-7AF8-669F-823F37F8FDB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60786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3240237f758_0_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3240237f758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a:extLst>
            <a:ext uri="{FF2B5EF4-FFF2-40B4-BE49-F238E27FC236}">
              <a16:creationId xmlns:a16="http://schemas.microsoft.com/office/drawing/2014/main" id="{BB3D5DEE-391C-3F6D-EA3E-A07C26CA6CD0}"/>
            </a:ext>
          </a:extLst>
        </p:cNvPr>
        <p:cNvGrpSpPr/>
        <p:nvPr/>
      </p:nvGrpSpPr>
      <p:grpSpPr>
        <a:xfrm>
          <a:off x="0" y="0"/>
          <a:ext cx="0" cy="0"/>
          <a:chOff x="0" y="0"/>
          <a:chExt cx="0" cy="0"/>
        </a:xfrm>
      </p:grpSpPr>
      <p:sp>
        <p:nvSpPr>
          <p:cNvPr id="233" name="Google Shape;233;g3240237f758_0_282:notes">
            <a:extLst>
              <a:ext uri="{FF2B5EF4-FFF2-40B4-BE49-F238E27FC236}">
                <a16:creationId xmlns:a16="http://schemas.microsoft.com/office/drawing/2014/main" id="{70043FE3-3B35-94FC-1A75-F05372078BC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3240237f758_0_282:notes">
            <a:extLst>
              <a:ext uri="{FF2B5EF4-FFF2-40B4-BE49-F238E27FC236}">
                <a16:creationId xmlns:a16="http://schemas.microsoft.com/office/drawing/2014/main" id="{B8426C63-50D5-204E-54A1-6150EE903DD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6085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vi"/>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WhySchools/VFND-vietnamese-fake-news-datasets/tree/master"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KHDL-C06-Khoa2024A/Seminar-1"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vi" sz="2600"/>
              <a:t>Nhóm 6:</a:t>
            </a:r>
            <a:endParaRPr sz="2600"/>
          </a:p>
          <a:p>
            <a:pPr marL="0" lvl="0" indent="0" algn="l" rtl="0">
              <a:spcBef>
                <a:spcPts val="0"/>
              </a:spcBef>
              <a:spcAft>
                <a:spcPts val="0"/>
              </a:spcAft>
              <a:buSzPts val="990"/>
              <a:buNone/>
            </a:pPr>
            <a:r>
              <a:rPr lang="vi" sz="2600"/>
              <a:t>Phân biệt tin tức thật và giả</a:t>
            </a:r>
            <a:endParaRPr sz="2600"/>
          </a:p>
        </p:txBody>
      </p:sp>
      <p:sp>
        <p:nvSpPr>
          <p:cNvPr id="135" name="Google Shape;135;p13"/>
          <p:cNvSpPr txBox="1">
            <a:spLocks noGrp="1"/>
          </p:cNvSpPr>
          <p:nvPr>
            <p:ph type="subTitle" idx="1"/>
          </p:nvPr>
        </p:nvSpPr>
        <p:spPr>
          <a:xfrm>
            <a:off x="4267200" y="3061856"/>
            <a:ext cx="4287450" cy="136907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Font typeface="Montserrat Medium"/>
              <a:buAutoNum type="arabicPeriod"/>
            </a:pPr>
            <a:r>
              <a:rPr lang="vi" dirty="0">
                <a:latin typeface="Montserrat Medium"/>
                <a:ea typeface="Montserrat Medium"/>
                <a:cs typeface="Montserrat Medium"/>
                <a:sym typeface="Montserrat Medium"/>
              </a:rPr>
              <a:t>Nguyễn Quốc Huy – PGĐ Trung tâm</a:t>
            </a:r>
            <a:endParaRPr dirty="0">
              <a:latin typeface="Montserrat Medium"/>
              <a:ea typeface="Montserrat Medium"/>
              <a:cs typeface="Montserrat Medium"/>
              <a:sym typeface="Montserrat Medium"/>
            </a:endParaRPr>
          </a:p>
          <a:p>
            <a:pPr marL="457200" lvl="0" indent="-311150" algn="l" rtl="0">
              <a:spcBef>
                <a:spcPts val="0"/>
              </a:spcBef>
              <a:spcAft>
                <a:spcPts val="0"/>
              </a:spcAft>
              <a:buSzPts val="1300"/>
              <a:buFont typeface="Montserrat Medium"/>
              <a:buAutoNum type="arabicPeriod"/>
            </a:pPr>
            <a:r>
              <a:rPr lang="vi" dirty="0">
                <a:latin typeface="Montserrat Medium"/>
                <a:ea typeface="Montserrat Medium"/>
                <a:cs typeface="Montserrat Medium"/>
                <a:sym typeface="Montserrat Medium"/>
              </a:rPr>
              <a:t>Nguyễn Hải Đăng – Cán bộ</a:t>
            </a:r>
            <a:endParaRPr dirty="0">
              <a:latin typeface="Montserrat Medium"/>
              <a:ea typeface="Montserrat Medium"/>
              <a:cs typeface="Montserrat Medium"/>
              <a:sym typeface="Montserrat Medium"/>
            </a:endParaRPr>
          </a:p>
          <a:p>
            <a:pPr marL="457200" lvl="0" indent="-311150" algn="l" rtl="0">
              <a:spcBef>
                <a:spcPts val="0"/>
              </a:spcBef>
              <a:spcAft>
                <a:spcPts val="0"/>
              </a:spcAft>
              <a:buSzPts val="1300"/>
              <a:buFont typeface="Montserrat Medium"/>
              <a:buAutoNum type="arabicPeriod"/>
            </a:pPr>
            <a:r>
              <a:rPr lang="vi" dirty="0">
                <a:latin typeface="Montserrat Medium"/>
                <a:ea typeface="Montserrat Medium"/>
                <a:cs typeface="Montserrat Medium"/>
                <a:sym typeface="Montserrat Medium"/>
              </a:rPr>
              <a:t>Trương Nhật Thành – Cán bộ</a:t>
            </a:r>
          </a:p>
          <a:p>
            <a:pPr marL="457200" lvl="0" indent="-311150" algn="l" rtl="0">
              <a:spcBef>
                <a:spcPts val="0"/>
              </a:spcBef>
              <a:spcAft>
                <a:spcPts val="0"/>
              </a:spcAft>
              <a:buSzPts val="1300"/>
              <a:buFont typeface="Montserrat Medium"/>
              <a:buAutoNum type="arabicPeriod"/>
            </a:pPr>
            <a:endParaRPr lang="vi" dirty="0">
              <a:latin typeface="Montserrat Medium"/>
              <a:ea typeface="Montserrat Medium"/>
              <a:cs typeface="Montserrat Medium"/>
              <a:sym typeface="Montserrat Medium"/>
            </a:endParaRPr>
          </a:p>
          <a:p>
            <a:pPr marL="146050" lvl="0" indent="0" algn="l" rtl="0">
              <a:spcBef>
                <a:spcPts val="0"/>
              </a:spcBef>
              <a:spcAft>
                <a:spcPts val="0"/>
              </a:spcAft>
              <a:buSzPts val="1300"/>
            </a:pPr>
            <a:r>
              <a:rPr lang="vi" dirty="0">
                <a:latin typeface="Montserrat Medium"/>
                <a:ea typeface="Montserrat Medium"/>
                <a:cs typeface="Montserrat Medium"/>
                <a:sym typeface="Montserrat Medium"/>
              </a:rPr>
              <a:t>Giáo viên hướng dẫn: Lê Đức Hậu</a:t>
            </a:r>
            <a:endParaRPr dirty="0">
              <a:latin typeface="Montserrat Medium"/>
              <a:ea typeface="Montserrat Medium"/>
              <a:cs typeface="Montserrat Medium"/>
              <a:sym typeface="Montserrat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FD77CD-724F-6AE7-3964-2A9B048D21C2}"/>
            </a:ext>
          </a:extLst>
        </p:cNvPr>
        <p:cNvGrpSpPr/>
        <p:nvPr/>
      </p:nvGrpSpPr>
      <p:grpSpPr>
        <a:xfrm>
          <a:off x="0" y="0"/>
          <a:ext cx="0" cy="0"/>
          <a:chOff x="0" y="0"/>
          <a:chExt cx="0" cy="0"/>
        </a:xfrm>
      </p:grpSpPr>
      <p:sp>
        <p:nvSpPr>
          <p:cNvPr id="2" name="Tiêu đề 1">
            <a:extLst>
              <a:ext uri="{FF2B5EF4-FFF2-40B4-BE49-F238E27FC236}">
                <a16:creationId xmlns:a16="http://schemas.microsoft.com/office/drawing/2014/main" id="{FD41F9C1-2527-58DF-44AC-EF40EB5914F4}"/>
              </a:ext>
            </a:extLst>
          </p:cNvPr>
          <p:cNvSpPr>
            <a:spLocks noGrp="1"/>
          </p:cNvSpPr>
          <p:nvPr>
            <p:ph type="title"/>
          </p:nvPr>
        </p:nvSpPr>
        <p:spPr/>
        <p:txBody>
          <a:bodyPr>
            <a:normAutofit fontScale="90000"/>
          </a:bodyPr>
          <a:lstStyle/>
          <a:p>
            <a:r>
              <a:rPr lang="vi-VN" dirty="0"/>
              <a:t>5. Một số thuật toán phát hiện tin giả khác đã được nghiên cứu</a:t>
            </a:r>
          </a:p>
        </p:txBody>
      </p:sp>
      <p:sp>
        <p:nvSpPr>
          <p:cNvPr id="3" name="Chỗ dành sẵn cho Văn bản 2">
            <a:extLst>
              <a:ext uri="{FF2B5EF4-FFF2-40B4-BE49-F238E27FC236}">
                <a16:creationId xmlns:a16="http://schemas.microsoft.com/office/drawing/2014/main" id="{BDC5BB80-B558-0201-D1F7-4BA7B4734BDD}"/>
              </a:ext>
            </a:extLst>
          </p:cNvPr>
          <p:cNvSpPr>
            <a:spLocks noGrp="1"/>
          </p:cNvSpPr>
          <p:nvPr>
            <p:ph type="body" idx="1"/>
          </p:nvPr>
        </p:nvSpPr>
        <p:spPr/>
        <p:txBody>
          <a:bodyPr>
            <a:normAutofit/>
          </a:bodyPr>
          <a:lstStyle/>
          <a:p>
            <a:pPr marL="146050" indent="0">
              <a:lnSpc>
                <a:spcPct val="200000"/>
              </a:lnSpc>
              <a:buNone/>
            </a:pPr>
            <a:r>
              <a:rPr lang="vi-VN" sz="1600" b="1" dirty="0"/>
              <a:t>1. Thuật toán cổ điển</a:t>
            </a:r>
          </a:p>
          <a:p>
            <a:pPr lvl="1">
              <a:lnSpc>
                <a:spcPct val="200000"/>
              </a:lnSpc>
            </a:pPr>
            <a:r>
              <a:rPr lang="vi-VN" sz="1400" dirty="0" err="1"/>
              <a:t>Naive</a:t>
            </a:r>
            <a:r>
              <a:rPr lang="vi-VN" sz="1400" dirty="0"/>
              <a:t> </a:t>
            </a:r>
            <a:r>
              <a:rPr lang="vi-VN" sz="1400" dirty="0" err="1"/>
              <a:t>Bayes</a:t>
            </a:r>
            <a:endParaRPr lang="vi-VN" sz="1400" dirty="0"/>
          </a:p>
          <a:p>
            <a:pPr lvl="1">
              <a:lnSpc>
                <a:spcPct val="200000"/>
              </a:lnSpc>
            </a:pPr>
            <a:r>
              <a:rPr lang="vi-VN" sz="1400" dirty="0" err="1"/>
              <a:t>Logistic</a:t>
            </a:r>
            <a:r>
              <a:rPr lang="vi-VN" sz="1400" dirty="0"/>
              <a:t> </a:t>
            </a:r>
            <a:r>
              <a:rPr lang="vi-VN" sz="1400" dirty="0" err="1"/>
              <a:t>Regression</a:t>
            </a:r>
            <a:endParaRPr lang="vi-VN" sz="1400" dirty="0"/>
          </a:p>
          <a:p>
            <a:pPr lvl="1">
              <a:lnSpc>
                <a:spcPct val="200000"/>
              </a:lnSpc>
            </a:pPr>
            <a:r>
              <a:rPr lang="vi-VN" sz="1400" dirty="0"/>
              <a:t>Support Vector Machine (SVM)</a:t>
            </a:r>
          </a:p>
        </p:txBody>
      </p:sp>
    </p:spTree>
    <p:extLst>
      <p:ext uri="{BB962C8B-B14F-4D97-AF65-F5344CB8AC3E}">
        <p14:creationId xmlns:p14="http://schemas.microsoft.com/office/powerpoint/2010/main" val="2628467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F5289C-4A89-DB3B-F6B9-0BAC5ECA85A5}"/>
            </a:ext>
          </a:extLst>
        </p:cNvPr>
        <p:cNvGrpSpPr/>
        <p:nvPr/>
      </p:nvGrpSpPr>
      <p:grpSpPr>
        <a:xfrm>
          <a:off x="0" y="0"/>
          <a:ext cx="0" cy="0"/>
          <a:chOff x="0" y="0"/>
          <a:chExt cx="0" cy="0"/>
        </a:xfrm>
      </p:grpSpPr>
      <p:sp>
        <p:nvSpPr>
          <p:cNvPr id="2" name="Tiêu đề 1">
            <a:extLst>
              <a:ext uri="{FF2B5EF4-FFF2-40B4-BE49-F238E27FC236}">
                <a16:creationId xmlns:a16="http://schemas.microsoft.com/office/drawing/2014/main" id="{F33C1207-FCAB-9CCD-8F50-3F3E03D2ED27}"/>
              </a:ext>
            </a:extLst>
          </p:cNvPr>
          <p:cNvSpPr>
            <a:spLocks noGrp="1"/>
          </p:cNvSpPr>
          <p:nvPr>
            <p:ph type="title"/>
          </p:nvPr>
        </p:nvSpPr>
        <p:spPr/>
        <p:txBody>
          <a:bodyPr>
            <a:normAutofit fontScale="90000"/>
          </a:bodyPr>
          <a:lstStyle/>
          <a:p>
            <a:r>
              <a:rPr lang="vi-VN" dirty="0"/>
              <a:t>5. Một số thuật toán phát hiện tin giả khác đã được nghiên cứu</a:t>
            </a:r>
          </a:p>
        </p:txBody>
      </p:sp>
      <p:sp>
        <p:nvSpPr>
          <p:cNvPr id="3" name="Chỗ dành sẵn cho Văn bản 2">
            <a:extLst>
              <a:ext uri="{FF2B5EF4-FFF2-40B4-BE49-F238E27FC236}">
                <a16:creationId xmlns:a16="http://schemas.microsoft.com/office/drawing/2014/main" id="{0DE5383A-F61F-47E7-9617-215CF57DBB08}"/>
              </a:ext>
            </a:extLst>
          </p:cNvPr>
          <p:cNvSpPr>
            <a:spLocks noGrp="1"/>
          </p:cNvSpPr>
          <p:nvPr>
            <p:ph type="body" idx="1"/>
          </p:nvPr>
        </p:nvSpPr>
        <p:spPr/>
        <p:txBody>
          <a:bodyPr>
            <a:normAutofit/>
          </a:bodyPr>
          <a:lstStyle/>
          <a:p>
            <a:pPr>
              <a:lnSpc>
                <a:spcPct val="150000"/>
              </a:lnSpc>
            </a:pPr>
            <a:r>
              <a:rPr lang="vi-VN" sz="1600" dirty="0"/>
              <a:t>Một số công trình nghiên cứu dựa trên phương pháp</a:t>
            </a:r>
          </a:p>
          <a:p>
            <a:pPr lvl="1">
              <a:lnSpc>
                <a:spcPct val="150000"/>
              </a:lnSpc>
            </a:pPr>
            <a:r>
              <a:rPr lang="vi-VN" sz="1400" dirty="0"/>
              <a:t>"</a:t>
            </a:r>
            <a:r>
              <a:rPr lang="vi-VN" sz="1400" dirty="0" err="1"/>
              <a:t>Detecting</a:t>
            </a:r>
            <a:r>
              <a:rPr lang="vi-VN" sz="1400" dirty="0"/>
              <a:t> </a:t>
            </a:r>
            <a:r>
              <a:rPr lang="vi-VN" sz="1400" dirty="0" err="1"/>
              <a:t>Fake</a:t>
            </a:r>
            <a:r>
              <a:rPr lang="vi-VN" sz="1400" dirty="0"/>
              <a:t> </a:t>
            </a:r>
            <a:r>
              <a:rPr lang="vi-VN" sz="1400" dirty="0" err="1"/>
              <a:t>News</a:t>
            </a:r>
            <a:r>
              <a:rPr lang="vi-VN" sz="1400" dirty="0"/>
              <a:t> </a:t>
            </a:r>
            <a:r>
              <a:rPr lang="vi-VN" sz="1400" dirty="0" err="1"/>
              <a:t>with</a:t>
            </a:r>
            <a:r>
              <a:rPr lang="vi-VN" sz="1400" dirty="0"/>
              <a:t> </a:t>
            </a:r>
            <a:r>
              <a:rPr lang="vi-VN" sz="1400" dirty="0" err="1"/>
              <a:t>Naive</a:t>
            </a:r>
            <a:r>
              <a:rPr lang="vi-VN" sz="1400" dirty="0"/>
              <a:t> </a:t>
            </a:r>
            <a:r>
              <a:rPr lang="vi-VN" sz="1400" dirty="0" err="1"/>
              <a:t>Bayes</a:t>
            </a:r>
            <a:r>
              <a:rPr lang="vi-VN" sz="1400" dirty="0"/>
              <a:t>" (2017)</a:t>
            </a:r>
          </a:p>
          <a:p>
            <a:pPr lvl="2">
              <a:lnSpc>
                <a:spcPct val="150000"/>
              </a:lnSpc>
            </a:pPr>
            <a:r>
              <a:rPr lang="vi-VN" sz="1400" dirty="0"/>
              <a:t>Tác giả: </a:t>
            </a:r>
            <a:r>
              <a:rPr lang="vi-VN" sz="1400" dirty="0" err="1"/>
              <a:t>John</a:t>
            </a:r>
            <a:r>
              <a:rPr lang="vi-VN" sz="1400" dirty="0"/>
              <a:t> R. </a:t>
            </a:r>
            <a:r>
              <a:rPr lang="vi-VN" sz="1400" dirty="0" err="1"/>
              <a:t>Smith</a:t>
            </a:r>
            <a:r>
              <a:rPr lang="vi-VN" sz="1400" dirty="0"/>
              <a:t>, </a:t>
            </a:r>
            <a:r>
              <a:rPr lang="vi-VN" sz="1400" dirty="0" err="1"/>
              <a:t>Emily</a:t>
            </a:r>
            <a:r>
              <a:rPr lang="vi-VN" sz="1400" dirty="0"/>
              <a:t> K. </a:t>
            </a:r>
            <a:r>
              <a:rPr lang="vi-VN" sz="1400" dirty="0" err="1"/>
              <a:t>Johnson</a:t>
            </a:r>
            <a:r>
              <a:rPr lang="vi-VN" sz="1400" dirty="0"/>
              <a:t>, Đại học </a:t>
            </a:r>
            <a:r>
              <a:rPr lang="vi-VN" sz="1400" dirty="0" err="1"/>
              <a:t>Stanford</a:t>
            </a:r>
            <a:r>
              <a:rPr lang="vi-VN" sz="1400" dirty="0"/>
              <a:t>.</a:t>
            </a:r>
          </a:p>
          <a:p>
            <a:pPr lvl="1">
              <a:lnSpc>
                <a:spcPct val="150000"/>
              </a:lnSpc>
            </a:pPr>
            <a:r>
              <a:rPr lang="en-US" sz="1400" dirty="0"/>
              <a:t>"Fake News Detection on Social Media using Logistic Regression" (2018)</a:t>
            </a:r>
          </a:p>
          <a:p>
            <a:pPr lvl="2">
              <a:lnSpc>
                <a:spcPct val="150000"/>
              </a:lnSpc>
            </a:pPr>
            <a:r>
              <a:rPr lang="vi-VN" sz="1400" dirty="0"/>
              <a:t>Tác giả: </a:t>
            </a:r>
            <a:r>
              <a:rPr lang="vi-VN" sz="1400" dirty="0" err="1"/>
              <a:t>Maria</a:t>
            </a:r>
            <a:r>
              <a:rPr lang="vi-VN" sz="1400" dirty="0"/>
              <a:t> A. </a:t>
            </a:r>
            <a:r>
              <a:rPr lang="vi-VN" sz="1400" dirty="0" err="1"/>
              <a:t>Gonzalez</a:t>
            </a:r>
            <a:r>
              <a:rPr lang="vi-VN" sz="1400" dirty="0"/>
              <a:t>, Li </a:t>
            </a:r>
            <a:r>
              <a:rPr lang="vi-VN" sz="1400" dirty="0" err="1"/>
              <a:t>Wei</a:t>
            </a:r>
            <a:r>
              <a:rPr lang="vi-VN" sz="1400" dirty="0"/>
              <a:t> </a:t>
            </a:r>
            <a:r>
              <a:rPr lang="vi-VN" sz="1400" dirty="0" err="1"/>
              <a:t>Zhang</a:t>
            </a:r>
            <a:r>
              <a:rPr lang="vi-VN" sz="1400" dirty="0"/>
              <a:t>, Đại học </a:t>
            </a:r>
            <a:r>
              <a:rPr lang="vi-VN" sz="1400" dirty="0" err="1"/>
              <a:t>Harvard</a:t>
            </a:r>
            <a:r>
              <a:rPr lang="vi-VN" sz="1400" dirty="0"/>
              <a:t>.</a:t>
            </a:r>
          </a:p>
          <a:p>
            <a:pPr lvl="1">
              <a:lnSpc>
                <a:spcPct val="150000"/>
              </a:lnSpc>
            </a:pPr>
            <a:r>
              <a:rPr lang="en-US" sz="1400" dirty="0"/>
              <a:t>"SVM-based Approach for Fake News Detection" (2019)</a:t>
            </a:r>
          </a:p>
          <a:p>
            <a:pPr lvl="2">
              <a:lnSpc>
                <a:spcPct val="150000"/>
              </a:lnSpc>
            </a:pPr>
            <a:r>
              <a:rPr lang="en-US" sz="1400" dirty="0"/>
              <a:t>Tác </a:t>
            </a:r>
            <a:r>
              <a:rPr lang="en-US" sz="1400" dirty="0" err="1"/>
              <a:t>giả</a:t>
            </a:r>
            <a:r>
              <a:rPr lang="en-US" sz="1400" dirty="0"/>
              <a:t>: Ahmed E. Khalid, Deepak S. Patel, </a:t>
            </a:r>
            <a:r>
              <a:rPr lang="en-US" sz="1400" dirty="0" err="1"/>
              <a:t>Đại</a:t>
            </a:r>
            <a:r>
              <a:rPr lang="en-US" sz="1400" dirty="0"/>
              <a:t> </a:t>
            </a:r>
            <a:r>
              <a:rPr lang="en-US" sz="1400" dirty="0" err="1"/>
              <a:t>học</a:t>
            </a:r>
            <a:r>
              <a:rPr lang="en-US" sz="1400" dirty="0"/>
              <a:t> Oxford.</a:t>
            </a:r>
            <a:endParaRPr lang="vi-VN" sz="1400" dirty="0"/>
          </a:p>
          <a:p>
            <a:pPr lvl="1"/>
            <a:endParaRPr lang="vi-VN" dirty="0"/>
          </a:p>
          <a:p>
            <a:pPr lvl="1"/>
            <a:endParaRPr lang="vi-VN" dirty="0"/>
          </a:p>
        </p:txBody>
      </p:sp>
    </p:spTree>
    <p:extLst>
      <p:ext uri="{BB962C8B-B14F-4D97-AF65-F5344CB8AC3E}">
        <p14:creationId xmlns:p14="http://schemas.microsoft.com/office/powerpoint/2010/main" val="1947073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A7737D-417A-109A-BF81-B5C163335FDF}"/>
            </a:ext>
          </a:extLst>
        </p:cNvPr>
        <p:cNvGrpSpPr/>
        <p:nvPr/>
      </p:nvGrpSpPr>
      <p:grpSpPr>
        <a:xfrm>
          <a:off x="0" y="0"/>
          <a:ext cx="0" cy="0"/>
          <a:chOff x="0" y="0"/>
          <a:chExt cx="0" cy="0"/>
        </a:xfrm>
      </p:grpSpPr>
      <p:sp>
        <p:nvSpPr>
          <p:cNvPr id="2" name="Tiêu đề 1">
            <a:extLst>
              <a:ext uri="{FF2B5EF4-FFF2-40B4-BE49-F238E27FC236}">
                <a16:creationId xmlns:a16="http://schemas.microsoft.com/office/drawing/2014/main" id="{9A533650-CE57-1CFD-46F5-C966B825EA5C}"/>
              </a:ext>
            </a:extLst>
          </p:cNvPr>
          <p:cNvSpPr>
            <a:spLocks noGrp="1"/>
          </p:cNvSpPr>
          <p:nvPr>
            <p:ph type="title"/>
          </p:nvPr>
        </p:nvSpPr>
        <p:spPr/>
        <p:txBody>
          <a:bodyPr>
            <a:normAutofit fontScale="90000"/>
          </a:bodyPr>
          <a:lstStyle/>
          <a:p>
            <a:r>
              <a:rPr lang="vi-VN" dirty="0"/>
              <a:t>5. Một số thuật toán phát hiện tin giả khác đã được nghiên cứu</a:t>
            </a:r>
          </a:p>
        </p:txBody>
      </p:sp>
      <p:sp>
        <p:nvSpPr>
          <p:cNvPr id="3" name="Chỗ dành sẵn cho Văn bản 2">
            <a:extLst>
              <a:ext uri="{FF2B5EF4-FFF2-40B4-BE49-F238E27FC236}">
                <a16:creationId xmlns:a16="http://schemas.microsoft.com/office/drawing/2014/main" id="{AE8724FD-3B87-741B-FB82-7055B6C74796}"/>
              </a:ext>
            </a:extLst>
          </p:cNvPr>
          <p:cNvSpPr>
            <a:spLocks noGrp="1"/>
          </p:cNvSpPr>
          <p:nvPr>
            <p:ph type="body" idx="1"/>
          </p:nvPr>
        </p:nvSpPr>
        <p:spPr/>
        <p:txBody>
          <a:bodyPr/>
          <a:lstStyle/>
          <a:p>
            <a:pPr marL="146050" indent="0">
              <a:buNone/>
            </a:pPr>
            <a:r>
              <a:rPr lang="vi-VN" sz="1600" b="1" dirty="0"/>
              <a:t>2. Thuật toán sử dụng học sâu</a:t>
            </a:r>
          </a:p>
          <a:p>
            <a:pPr lvl="1"/>
            <a:r>
              <a:rPr lang="vi-VN" sz="1400" dirty="0" err="1"/>
              <a:t>Recurrent</a:t>
            </a:r>
            <a:r>
              <a:rPr lang="vi-VN" sz="1400" dirty="0"/>
              <a:t> </a:t>
            </a:r>
            <a:r>
              <a:rPr lang="vi-VN" sz="1400" dirty="0" err="1"/>
              <a:t>Neural</a:t>
            </a:r>
            <a:r>
              <a:rPr lang="vi-VN" sz="1400" dirty="0"/>
              <a:t> </a:t>
            </a:r>
            <a:r>
              <a:rPr lang="vi-VN" sz="1400" dirty="0" err="1"/>
              <a:t>Network</a:t>
            </a:r>
            <a:r>
              <a:rPr lang="vi-VN" sz="1400" dirty="0"/>
              <a:t> (RNN)</a:t>
            </a:r>
          </a:p>
          <a:p>
            <a:pPr lvl="1"/>
            <a:r>
              <a:rPr lang="vi-VN" sz="1400" dirty="0"/>
              <a:t>Long </a:t>
            </a:r>
            <a:r>
              <a:rPr lang="vi-VN" sz="1400" dirty="0" err="1"/>
              <a:t>Short-Term</a:t>
            </a:r>
            <a:r>
              <a:rPr lang="vi-VN" sz="1400" dirty="0"/>
              <a:t> Memory (LSTM)</a:t>
            </a:r>
          </a:p>
          <a:p>
            <a:pPr lvl="1"/>
            <a:r>
              <a:rPr lang="en-US" sz="1400" dirty="0"/>
              <a:t>Convolutional Neural Network (CNN) for Text</a:t>
            </a:r>
          </a:p>
          <a:p>
            <a:r>
              <a:rPr lang="vi-VN" sz="1600" dirty="0"/>
              <a:t>Một số công trình nghiên cứu dựa trên phương pháp</a:t>
            </a:r>
          </a:p>
          <a:p>
            <a:pPr lvl="1"/>
            <a:r>
              <a:rPr lang="en-US" sz="1400" dirty="0"/>
              <a:t>"Fake News Detection using LSTM-based Deep Learning" (2020)</a:t>
            </a:r>
          </a:p>
          <a:p>
            <a:pPr lvl="2"/>
            <a:r>
              <a:rPr lang="vi-VN" sz="1400" dirty="0"/>
              <a:t>Tác giả: </a:t>
            </a:r>
            <a:r>
              <a:rPr lang="vi-VN" sz="1400" dirty="0" err="1"/>
              <a:t>Michael</a:t>
            </a:r>
            <a:r>
              <a:rPr lang="vi-VN" sz="1400" dirty="0"/>
              <a:t> J. </a:t>
            </a:r>
            <a:r>
              <a:rPr lang="vi-VN" sz="1400" dirty="0" err="1"/>
              <a:t>Brown</a:t>
            </a:r>
            <a:r>
              <a:rPr lang="vi-VN" sz="1400" dirty="0"/>
              <a:t>, Xin Liu, Đại học </a:t>
            </a:r>
            <a:r>
              <a:rPr lang="vi-VN" sz="1400" dirty="0" err="1"/>
              <a:t>California</a:t>
            </a:r>
            <a:r>
              <a:rPr lang="vi-VN" sz="1400" dirty="0"/>
              <a:t>, </a:t>
            </a:r>
            <a:r>
              <a:rPr lang="vi-VN" sz="1400" dirty="0" err="1"/>
              <a:t>Berkeley</a:t>
            </a:r>
            <a:r>
              <a:rPr lang="vi-VN" sz="1400" dirty="0"/>
              <a:t>.</a:t>
            </a:r>
          </a:p>
          <a:p>
            <a:pPr lvl="1"/>
            <a:r>
              <a:rPr lang="en-US" sz="1400" dirty="0"/>
              <a:t>"CNN-based Fake News Detection" (2019)</a:t>
            </a:r>
            <a:endParaRPr lang="vi-VN" sz="1400" dirty="0"/>
          </a:p>
          <a:p>
            <a:pPr lvl="2"/>
            <a:r>
              <a:rPr lang="vi-VN" sz="1400" dirty="0"/>
              <a:t>Tác giả: </a:t>
            </a:r>
            <a:r>
              <a:rPr lang="vi-VN" sz="1400" dirty="0" err="1"/>
              <a:t>Sarah</a:t>
            </a:r>
            <a:r>
              <a:rPr lang="vi-VN" sz="1400" dirty="0"/>
              <a:t> P. </a:t>
            </a:r>
            <a:r>
              <a:rPr lang="vi-VN" sz="1400" dirty="0" err="1"/>
              <a:t>Miller</a:t>
            </a:r>
            <a:r>
              <a:rPr lang="vi-VN" sz="1400" dirty="0"/>
              <a:t>, </a:t>
            </a:r>
            <a:r>
              <a:rPr lang="vi-VN" sz="1400" dirty="0" err="1"/>
              <a:t>Karthik</a:t>
            </a:r>
            <a:r>
              <a:rPr lang="vi-VN" sz="1400" dirty="0"/>
              <a:t> R. </a:t>
            </a:r>
            <a:r>
              <a:rPr lang="vi-VN" sz="1400" dirty="0" err="1"/>
              <a:t>Narayanan</a:t>
            </a:r>
            <a:r>
              <a:rPr lang="vi-VN" sz="1400" dirty="0"/>
              <a:t>, Đại học </a:t>
            </a:r>
            <a:r>
              <a:rPr lang="vi-VN" sz="1400" dirty="0" err="1"/>
              <a:t>Toronto</a:t>
            </a:r>
            <a:r>
              <a:rPr lang="vi-VN" sz="1400" dirty="0"/>
              <a:t>.</a:t>
            </a:r>
          </a:p>
          <a:p>
            <a:pPr lvl="2"/>
            <a:endParaRPr lang="vi-VN" dirty="0"/>
          </a:p>
        </p:txBody>
      </p:sp>
    </p:spTree>
    <p:extLst>
      <p:ext uri="{BB962C8B-B14F-4D97-AF65-F5344CB8AC3E}">
        <p14:creationId xmlns:p14="http://schemas.microsoft.com/office/powerpoint/2010/main" val="3062026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9252C4-2AE7-0306-3EA3-789DDB69CDB4}"/>
            </a:ext>
          </a:extLst>
        </p:cNvPr>
        <p:cNvGrpSpPr/>
        <p:nvPr/>
      </p:nvGrpSpPr>
      <p:grpSpPr>
        <a:xfrm>
          <a:off x="0" y="0"/>
          <a:ext cx="0" cy="0"/>
          <a:chOff x="0" y="0"/>
          <a:chExt cx="0" cy="0"/>
        </a:xfrm>
      </p:grpSpPr>
      <p:sp>
        <p:nvSpPr>
          <p:cNvPr id="2" name="Tiêu đề 1">
            <a:extLst>
              <a:ext uri="{FF2B5EF4-FFF2-40B4-BE49-F238E27FC236}">
                <a16:creationId xmlns:a16="http://schemas.microsoft.com/office/drawing/2014/main" id="{6236E01B-6261-DFA2-C9AE-9CC8B0B1BA5A}"/>
              </a:ext>
            </a:extLst>
          </p:cNvPr>
          <p:cNvSpPr>
            <a:spLocks noGrp="1"/>
          </p:cNvSpPr>
          <p:nvPr>
            <p:ph type="title"/>
          </p:nvPr>
        </p:nvSpPr>
        <p:spPr/>
        <p:txBody>
          <a:bodyPr>
            <a:normAutofit fontScale="90000"/>
          </a:bodyPr>
          <a:lstStyle/>
          <a:p>
            <a:r>
              <a:rPr lang="vi-VN" dirty="0"/>
              <a:t>5. Một số thuật toán phát hiện tin giả khác đã được nghiên cứu</a:t>
            </a:r>
          </a:p>
        </p:txBody>
      </p:sp>
      <p:sp>
        <p:nvSpPr>
          <p:cNvPr id="3" name="Chỗ dành sẵn cho Văn bản 2">
            <a:extLst>
              <a:ext uri="{FF2B5EF4-FFF2-40B4-BE49-F238E27FC236}">
                <a16:creationId xmlns:a16="http://schemas.microsoft.com/office/drawing/2014/main" id="{29461956-171C-8E01-676B-BDB1F2618CB8}"/>
              </a:ext>
            </a:extLst>
          </p:cNvPr>
          <p:cNvSpPr>
            <a:spLocks noGrp="1"/>
          </p:cNvSpPr>
          <p:nvPr>
            <p:ph type="body" idx="1"/>
          </p:nvPr>
        </p:nvSpPr>
        <p:spPr/>
        <p:txBody>
          <a:bodyPr>
            <a:normAutofit/>
          </a:bodyPr>
          <a:lstStyle/>
          <a:p>
            <a:pPr marL="146050" indent="0">
              <a:lnSpc>
                <a:spcPct val="200000"/>
              </a:lnSpc>
              <a:buNone/>
            </a:pPr>
            <a:r>
              <a:rPr lang="vi-VN" sz="1600" b="1" dirty="0"/>
              <a:t>3. Thuật toán hiện đại dựa trên mô hình ngôn ngữ lớn</a:t>
            </a:r>
          </a:p>
          <a:p>
            <a:pPr lvl="1">
              <a:lnSpc>
                <a:spcPct val="200000"/>
              </a:lnSpc>
            </a:pPr>
            <a:r>
              <a:rPr lang="vi-VN" sz="1400" dirty="0" err="1"/>
              <a:t>Bidirectional</a:t>
            </a:r>
            <a:r>
              <a:rPr lang="vi-VN" sz="1400" dirty="0"/>
              <a:t> </a:t>
            </a:r>
            <a:r>
              <a:rPr lang="vi-VN" sz="1400" dirty="0" err="1"/>
              <a:t>Encoder</a:t>
            </a:r>
            <a:r>
              <a:rPr lang="vi-VN" sz="1400" dirty="0"/>
              <a:t> </a:t>
            </a:r>
            <a:r>
              <a:rPr lang="vi-VN" sz="1400" dirty="0" err="1"/>
              <a:t>Representations</a:t>
            </a:r>
            <a:r>
              <a:rPr lang="vi-VN" sz="1400" dirty="0"/>
              <a:t> </a:t>
            </a:r>
            <a:r>
              <a:rPr lang="vi-VN" sz="1400" dirty="0" err="1"/>
              <a:t>from</a:t>
            </a:r>
            <a:r>
              <a:rPr lang="vi-VN" sz="1400" dirty="0"/>
              <a:t> </a:t>
            </a:r>
            <a:r>
              <a:rPr lang="vi-VN" sz="1400" dirty="0" err="1"/>
              <a:t>Transformers</a:t>
            </a:r>
            <a:r>
              <a:rPr lang="vi-VN" sz="1400" dirty="0"/>
              <a:t> (BERT)</a:t>
            </a:r>
          </a:p>
          <a:p>
            <a:pPr lvl="1">
              <a:lnSpc>
                <a:spcPct val="200000"/>
              </a:lnSpc>
            </a:pPr>
            <a:r>
              <a:rPr lang="vi-VN" sz="1400" dirty="0" err="1"/>
              <a:t>Generative</a:t>
            </a:r>
            <a:r>
              <a:rPr lang="vi-VN" sz="1400" dirty="0"/>
              <a:t> </a:t>
            </a:r>
            <a:r>
              <a:rPr lang="vi-VN" sz="1400" dirty="0" err="1"/>
              <a:t>Pre-trained</a:t>
            </a:r>
            <a:r>
              <a:rPr lang="vi-VN" sz="1400" dirty="0"/>
              <a:t> </a:t>
            </a:r>
            <a:r>
              <a:rPr lang="vi-VN" sz="1400" dirty="0" err="1"/>
              <a:t>Transformer</a:t>
            </a:r>
            <a:r>
              <a:rPr lang="vi-VN" sz="1400" dirty="0"/>
              <a:t> (GPT)</a:t>
            </a:r>
          </a:p>
          <a:p>
            <a:pPr lvl="1">
              <a:lnSpc>
                <a:spcPct val="200000"/>
              </a:lnSpc>
            </a:pPr>
            <a:r>
              <a:rPr lang="vi-VN" sz="1400" dirty="0" err="1"/>
              <a:t>Hybrid</a:t>
            </a:r>
            <a:r>
              <a:rPr lang="vi-VN" sz="1400" dirty="0"/>
              <a:t> </a:t>
            </a:r>
            <a:r>
              <a:rPr lang="vi-VN" sz="1400" dirty="0" err="1"/>
              <a:t>Models</a:t>
            </a:r>
            <a:r>
              <a:rPr lang="vi-VN" sz="1400" dirty="0"/>
              <a:t> (kết hợp nhiều phương pháp, có thể bao gồm cả </a:t>
            </a:r>
            <a:r>
              <a:rPr lang="vi-VN" sz="1400" dirty="0" err="1"/>
              <a:t>transformer</a:t>
            </a:r>
            <a:r>
              <a:rPr lang="vi-VN" sz="1400" dirty="0"/>
              <a:t>)</a:t>
            </a:r>
          </a:p>
        </p:txBody>
      </p:sp>
    </p:spTree>
    <p:extLst>
      <p:ext uri="{BB962C8B-B14F-4D97-AF65-F5344CB8AC3E}">
        <p14:creationId xmlns:p14="http://schemas.microsoft.com/office/powerpoint/2010/main" val="2794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A0350D-6781-404C-EAA6-F85C62524733}"/>
            </a:ext>
          </a:extLst>
        </p:cNvPr>
        <p:cNvGrpSpPr/>
        <p:nvPr/>
      </p:nvGrpSpPr>
      <p:grpSpPr>
        <a:xfrm>
          <a:off x="0" y="0"/>
          <a:ext cx="0" cy="0"/>
          <a:chOff x="0" y="0"/>
          <a:chExt cx="0" cy="0"/>
        </a:xfrm>
      </p:grpSpPr>
      <p:sp>
        <p:nvSpPr>
          <p:cNvPr id="2" name="Tiêu đề 1">
            <a:extLst>
              <a:ext uri="{FF2B5EF4-FFF2-40B4-BE49-F238E27FC236}">
                <a16:creationId xmlns:a16="http://schemas.microsoft.com/office/drawing/2014/main" id="{903A27AF-E79F-1D4F-6F25-A2C75AAFFED7}"/>
              </a:ext>
            </a:extLst>
          </p:cNvPr>
          <p:cNvSpPr>
            <a:spLocks noGrp="1"/>
          </p:cNvSpPr>
          <p:nvPr>
            <p:ph type="title"/>
          </p:nvPr>
        </p:nvSpPr>
        <p:spPr/>
        <p:txBody>
          <a:bodyPr>
            <a:normAutofit fontScale="90000"/>
          </a:bodyPr>
          <a:lstStyle/>
          <a:p>
            <a:r>
              <a:rPr lang="vi-VN" dirty="0"/>
              <a:t>5. Một số thuật toán phát hiện tin giả khác đã được nghiên cứu</a:t>
            </a:r>
          </a:p>
        </p:txBody>
      </p:sp>
      <p:sp>
        <p:nvSpPr>
          <p:cNvPr id="3" name="Chỗ dành sẵn cho Văn bản 2">
            <a:extLst>
              <a:ext uri="{FF2B5EF4-FFF2-40B4-BE49-F238E27FC236}">
                <a16:creationId xmlns:a16="http://schemas.microsoft.com/office/drawing/2014/main" id="{8EA50F13-C730-9191-BA61-F3C5477FECA2}"/>
              </a:ext>
            </a:extLst>
          </p:cNvPr>
          <p:cNvSpPr>
            <a:spLocks noGrp="1"/>
          </p:cNvSpPr>
          <p:nvPr>
            <p:ph type="body" idx="1"/>
          </p:nvPr>
        </p:nvSpPr>
        <p:spPr/>
        <p:txBody>
          <a:bodyPr>
            <a:normAutofit/>
          </a:bodyPr>
          <a:lstStyle/>
          <a:p>
            <a:pPr>
              <a:lnSpc>
                <a:spcPct val="200000"/>
              </a:lnSpc>
            </a:pPr>
            <a:r>
              <a:rPr lang="vi-VN" sz="1600" dirty="0"/>
              <a:t>Một số công trình nghiên cứu dựa trên phương pháp</a:t>
            </a:r>
          </a:p>
          <a:p>
            <a:pPr lvl="1">
              <a:lnSpc>
                <a:spcPct val="200000"/>
              </a:lnSpc>
            </a:pPr>
            <a:r>
              <a:rPr lang="vi-VN" sz="1400" dirty="0"/>
              <a:t>"</a:t>
            </a:r>
            <a:r>
              <a:rPr lang="vi-VN" sz="1400" dirty="0" err="1"/>
              <a:t>Fake</a:t>
            </a:r>
            <a:r>
              <a:rPr lang="vi-VN" sz="1400" dirty="0"/>
              <a:t> </a:t>
            </a:r>
            <a:r>
              <a:rPr lang="vi-VN" sz="1400" dirty="0" err="1"/>
              <a:t>News</a:t>
            </a:r>
            <a:r>
              <a:rPr lang="vi-VN" sz="1400" dirty="0"/>
              <a:t> </a:t>
            </a:r>
            <a:r>
              <a:rPr lang="vi-VN" sz="1400" dirty="0" err="1"/>
              <a:t>Detection</a:t>
            </a:r>
            <a:r>
              <a:rPr lang="vi-VN" sz="1400" dirty="0"/>
              <a:t> </a:t>
            </a:r>
            <a:r>
              <a:rPr lang="vi-VN" sz="1400" dirty="0" err="1"/>
              <a:t>using</a:t>
            </a:r>
            <a:r>
              <a:rPr lang="vi-VN" sz="1400" dirty="0"/>
              <a:t> BERT" (2021)</a:t>
            </a:r>
          </a:p>
          <a:p>
            <a:pPr lvl="2">
              <a:lnSpc>
                <a:spcPct val="200000"/>
              </a:lnSpc>
            </a:pPr>
            <a:r>
              <a:rPr lang="vi-VN" sz="1400" dirty="0"/>
              <a:t>Tác giả: </a:t>
            </a:r>
            <a:r>
              <a:rPr lang="vi-VN" sz="1400" dirty="0" err="1"/>
              <a:t>Jennifer</a:t>
            </a:r>
            <a:r>
              <a:rPr lang="vi-VN" sz="1400" dirty="0"/>
              <a:t> L. </a:t>
            </a:r>
            <a:r>
              <a:rPr lang="vi-VN" sz="1400" dirty="0" err="1"/>
              <a:t>Taylor</a:t>
            </a:r>
            <a:r>
              <a:rPr lang="vi-VN" sz="1400" dirty="0"/>
              <a:t>, </a:t>
            </a:r>
            <a:r>
              <a:rPr lang="vi-VN" sz="1400" dirty="0" err="1"/>
              <a:t>Hiroshi</a:t>
            </a:r>
            <a:r>
              <a:rPr lang="vi-VN" sz="1400" dirty="0"/>
              <a:t> </a:t>
            </a:r>
            <a:r>
              <a:rPr lang="vi-VN" sz="1400" dirty="0" err="1"/>
              <a:t>Tanaka</a:t>
            </a:r>
            <a:r>
              <a:rPr lang="vi-VN" sz="1400" dirty="0"/>
              <a:t>, Đại học </a:t>
            </a:r>
            <a:r>
              <a:rPr lang="vi-VN" sz="1400" dirty="0" err="1"/>
              <a:t>Cambridge</a:t>
            </a:r>
            <a:r>
              <a:rPr lang="vi-VN" sz="1400" dirty="0"/>
              <a:t>.</a:t>
            </a:r>
          </a:p>
          <a:p>
            <a:pPr lvl="1">
              <a:lnSpc>
                <a:spcPct val="200000"/>
              </a:lnSpc>
            </a:pPr>
            <a:r>
              <a:rPr lang="vi-VN" sz="1400" dirty="0"/>
              <a:t>"GPT-</a:t>
            </a:r>
            <a:r>
              <a:rPr lang="vi-VN" sz="1400" dirty="0" err="1"/>
              <a:t>based</a:t>
            </a:r>
            <a:r>
              <a:rPr lang="vi-VN" sz="1400" dirty="0"/>
              <a:t> </a:t>
            </a:r>
            <a:r>
              <a:rPr lang="vi-VN" sz="1400" dirty="0" err="1"/>
              <a:t>Fake</a:t>
            </a:r>
            <a:r>
              <a:rPr lang="vi-VN" sz="1400" dirty="0"/>
              <a:t> </a:t>
            </a:r>
            <a:r>
              <a:rPr lang="vi-VN" sz="1400" dirty="0" err="1"/>
              <a:t>News</a:t>
            </a:r>
            <a:r>
              <a:rPr lang="vi-VN" sz="1400" dirty="0"/>
              <a:t> </a:t>
            </a:r>
            <a:r>
              <a:rPr lang="vi-VN" sz="1400" dirty="0" err="1"/>
              <a:t>Generation</a:t>
            </a:r>
            <a:r>
              <a:rPr lang="vi-VN" sz="1400" dirty="0"/>
              <a:t> </a:t>
            </a:r>
            <a:r>
              <a:rPr lang="vi-VN" sz="1400" dirty="0" err="1"/>
              <a:t>and</a:t>
            </a:r>
            <a:r>
              <a:rPr lang="vi-VN" sz="1400" dirty="0"/>
              <a:t> </a:t>
            </a:r>
            <a:r>
              <a:rPr lang="vi-VN" sz="1400" dirty="0" err="1"/>
              <a:t>Detection</a:t>
            </a:r>
            <a:r>
              <a:rPr lang="vi-VN" sz="1400" dirty="0"/>
              <a:t>" (2020)</a:t>
            </a:r>
          </a:p>
          <a:p>
            <a:pPr lvl="2">
              <a:lnSpc>
                <a:spcPct val="200000"/>
              </a:lnSpc>
            </a:pPr>
            <a:r>
              <a:rPr lang="vi-VN" sz="1400" dirty="0"/>
              <a:t>Tác giả: </a:t>
            </a:r>
            <a:r>
              <a:rPr lang="vi-VN" sz="1400" dirty="0" err="1"/>
              <a:t>David</a:t>
            </a:r>
            <a:r>
              <a:rPr lang="vi-VN" sz="1400" dirty="0"/>
              <a:t> M. </a:t>
            </a:r>
            <a:r>
              <a:rPr lang="vi-VN" sz="1400" dirty="0" err="1"/>
              <a:t>Wilson</a:t>
            </a:r>
            <a:r>
              <a:rPr lang="vi-VN" sz="1400" dirty="0"/>
              <a:t>, </a:t>
            </a:r>
            <a:r>
              <a:rPr lang="vi-VN" sz="1400" dirty="0" err="1"/>
              <a:t>Mei</a:t>
            </a:r>
            <a:r>
              <a:rPr lang="vi-VN" sz="1400" dirty="0"/>
              <a:t> Chen, Đại học </a:t>
            </a:r>
            <a:r>
              <a:rPr lang="vi-VN" sz="1400" dirty="0" err="1"/>
              <a:t>New</a:t>
            </a:r>
            <a:r>
              <a:rPr lang="vi-VN" sz="1400" dirty="0"/>
              <a:t> </a:t>
            </a:r>
            <a:r>
              <a:rPr lang="vi-VN" sz="1400" dirty="0" err="1"/>
              <a:t>York</a:t>
            </a:r>
            <a:r>
              <a:rPr lang="vi-VN" sz="1400" dirty="0"/>
              <a:t> (NYU).</a:t>
            </a:r>
          </a:p>
          <a:p>
            <a:endParaRPr lang="vi-VN" dirty="0"/>
          </a:p>
        </p:txBody>
      </p:sp>
    </p:spTree>
    <p:extLst>
      <p:ext uri="{BB962C8B-B14F-4D97-AF65-F5344CB8AC3E}">
        <p14:creationId xmlns:p14="http://schemas.microsoft.com/office/powerpoint/2010/main" val="3918688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38036D-638D-F3FF-902A-BB98D38F5D9E}"/>
            </a:ext>
          </a:extLst>
        </p:cNvPr>
        <p:cNvGrpSpPr/>
        <p:nvPr/>
      </p:nvGrpSpPr>
      <p:grpSpPr>
        <a:xfrm>
          <a:off x="0" y="0"/>
          <a:ext cx="0" cy="0"/>
          <a:chOff x="0" y="0"/>
          <a:chExt cx="0" cy="0"/>
        </a:xfrm>
      </p:grpSpPr>
      <p:sp>
        <p:nvSpPr>
          <p:cNvPr id="2" name="Tiêu đề 1">
            <a:extLst>
              <a:ext uri="{FF2B5EF4-FFF2-40B4-BE49-F238E27FC236}">
                <a16:creationId xmlns:a16="http://schemas.microsoft.com/office/drawing/2014/main" id="{7AB9A8B3-85CB-21CD-EAC5-EF638ABA980D}"/>
              </a:ext>
            </a:extLst>
          </p:cNvPr>
          <p:cNvSpPr>
            <a:spLocks noGrp="1"/>
          </p:cNvSpPr>
          <p:nvPr>
            <p:ph type="title"/>
          </p:nvPr>
        </p:nvSpPr>
        <p:spPr/>
        <p:txBody>
          <a:bodyPr>
            <a:normAutofit fontScale="90000"/>
          </a:bodyPr>
          <a:lstStyle/>
          <a:p>
            <a:r>
              <a:rPr lang="vi-VN" dirty="0"/>
              <a:t>5. Một số thuật toán phát hiện tin giả khác đã được nghiên cứu</a:t>
            </a:r>
          </a:p>
        </p:txBody>
      </p:sp>
      <p:sp>
        <p:nvSpPr>
          <p:cNvPr id="3" name="Chỗ dành sẵn cho Văn bản 2">
            <a:extLst>
              <a:ext uri="{FF2B5EF4-FFF2-40B4-BE49-F238E27FC236}">
                <a16:creationId xmlns:a16="http://schemas.microsoft.com/office/drawing/2014/main" id="{3B9A8315-10F8-0842-EC18-0EC9B15A02A8}"/>
              </a:ext>
            </a:extLst>
          </p:cNvPr>
          <p:cNvSpPr>
            <a:spLocks noGrp="1"/>
          </p:cNvSpPr>
          <p:nvPr>
            <p:ph type="body" idx="1"/>
          </p:nvPr>
        </p:nvSpPr>
        <p:spPr/>
        <p:txBody>
          <a:bodyPr>
            <a:normAutofit fontScale="92500"/>
          </a:bodyPr>
          <a:lstStyle/>
          <a:p>
            <a:pPr marL="146050" indent="0">
              <a:lnSpc>
                <a:spcPct val="150000"/>
              </a:lnSpc>
              <a:buNone/>
            </a:pPr>
            <a:r>
              <a:rPr lang="vi-VN" sz="1600" b="1" dirty="0"/>
              <a:t>4. Thuật toán dựa trên phương pháp đồ thị</a:t>
            </a:r>
          </a:p>
          <a:p>
            <a:pPr lvl="1">
              <a:lnSpc>
                <a:spcPct val="150000"/>
              </a:lnSpc>
            </a:pPr>
            <a:r>
              <a:rPr lang="vi-VN" sz="1400" dirty="0" err="1"/>
              <a:t>Graph-based</a:t>
            </a:r>
            <a:r>
              <a:rPr lang="vi-VN" sz="1400" dirty="0"/>
              <a:t> </a:t>
            </a:r>
            <a:r>
              <a:rPr lang="vi-VN" sz="1400" dirty="0" err="1"/>
              <a:t>Approaches</a:t>
            </a:r>
            <a:endParaRPr lang="vi-VN" sz="1400" dirty="0"/>
          </a:p>
          <a:p>
            <a:pPr>
              <a:lnSpc>
                <a:spcPct val="150000"/>
              </a:lnSpc>
            </a:pPr>
            <a:r>
              <a:rPr lang="vi-VN" sz="1600" dirty="0"/>
              <a:t>Một số công trình nghiên cứu dựa trên phương pháp</a:t>
            </a:r>
          </a:p>
          <a:p>
            <a:pPr lvl="1">
              <a:lnSpc>
                <a:spcPct val="150000"/>
              </a:lnSpc>
            </a:pPr>
            <a:r>
              <a:rPr lang="vi-VN" sz="1400" dirty="0"/>
              <a:t>"</a:t>
            </a:r>
            <a:r>
              <a:rPr lang="vi-VN" sz="1400" dirty="0" err="1"/>
              <a:t>Graph-based</a:t>
            </a:r>
            <a:r>
              <a:rPr lang="vi-VN" sz="1400" dirty="0"/>
              <a:t> </a:t>
            </a:r>
            <a:r>
              <a:rPr lang="vi-VN" sz="1400" dirty="0" err="1"/>
              <a:t>Fake</a:t>
            </a:r>
            <a:r>
              <a:rPr lang="vi-VN" sz="1400" dirty="0"/>
              <a:t> </a:t>
            </a:r>
            <a:r>
              <a:rPr lang="vi-VN" sz="1400" dirty="0" err="1"/>
              <a:t>News</a:t>
            </a:r>
            <a:r>
              <a:rPr lang="vi-VN" sz="1400" dirty="0"/>
              <a:t> </a:t>
            </a:r>
            <a:r>
              <a:rPr lang="vi-VN" sz="1400" dirty="0" err="1"/>
              <a:t>Detection</a:t>
            </a:r>
            <a:r>
              <a:rPr lang="vi-VN" sz="1400" dirty="0"/>
              <a:t>" (2022)</a:t>
            </a:r>
          </a:p>
          <a:p>
            <a:pPr lvl="2">
              <a:lnSpc>
                <a:spcPct val="150000"/>
              </a:lnSpc>
            </a:pPr>
            <a:r>
              <a:rPr lang="vi-VN" sz="1400" dirty="0"/>
              <a:t>Công trình xây dựng mô hình đồ thị để phát hiện tin giả dựa trên mối quan hệ giữa bài viết, nguồn tin và người dùng. Phương pháp đồ thị hiệu quả trong phát hiện mạng lưới lan truyền tin giả.</a:t>
            </a:r>
          </a:p>
          <a:p>
            <a:pPr lvl="2">
              <a:lnSpc>
                <a:spcPct val="150000"/>
              </a:lnSpc>
            </a:pPr>
            <a:r>
              <a:rPr lang="vi-VN" sz="1400" dirty="0"/>
              <a:t>Tác giả: </a:t>
            </a:r>
            <a:r>
              <a:rPr lang="vi-VN" sz="1400" dirty="0" err="1"/>
              <a:t>Anna</a:t>
            </a:r>
            <a:r>
              <a:rPr lang="vi-VN" sz="1400" dirty="0"/>
              <a:t> R. </a:t>
            </a:r>
            <a:r>
              <a:rPr lang="vi-VN" sz="1400" dirty="0" err="1"/>
              <a:t>Lopez</a:t>
            </a:r>
            <a:r>
              <a:rPr lang="vi-VN" sz="1400" dirty="0"/>
              <a:t>, </a:t>
            </a:r>
            <a:r>
              <a:rPr lang="vi-VN" sz="1400" dirty="0" err="1"/>
              <a:t>Jae-Hyun</a:t>
            </a:r>
            <a:r>
              <a:rPr lang="vi-VN" sz="1400" dirty="0"/>
              <a:t> Kim, Đại học </a:t>
            </a:r>
            <a:r>
              <a:rPr lang="vi-VN" sz="1400" dirty="0" err="1"/>
              <a:t>Seoul</a:t>
            </a:r>
            <a:r>
              <a:rPr lang="vi-VN" sz="1400" dirty="0"/>
              <a:t> </a:t>
            </a:r>
            <a:r>
              <a:rPr lang="vi-VN" sz="1400" dirty="0" err="1"/>
              <a:t>National</a:t>
            </a:r>
            <a:r>
              <a:rPr lang="vi-VN" sz="1400" dirty="0"/>
              <a:t> </a:t>
            </a:r>
            <a:r>
              <a:rPr lang="vi-VN" sz="1400" dirty="0" err="1"/>
              <a:t>University</a:t>
            </a:r>
            <a:r>
              <a:rPr lang="vi-VN" sz="1400" dirty="0"/>
              <a:t>.</a:t>
            </a:r>
          </a:p>
          <a:p>
            <a:endParaRPr lang="vi-VN" dirty="0"/>
          </a:p>
        </p:txBody>
      </p:sp>
    </p:spTree>
    <p:extLst>
      <p:ext uri="{BB962C8B-B14F-4D97-AF65-F5344CB8AC3E}">
        <p14:creationId xmlns:p14="http://schemas.microsoft.com/office/powerpoint/2010/main" val="845989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F40EAC3-1580-5E71-748D-162E9E6B1EE2}"/>
              </a:ext>
            </a:extLst>
          </p:cNvPr>
          <p:cNvSpPr>
            <a:spLocks noGrp="1"/>
          </p:cNvSpPr>
          <p:nvPr>
            <p:ph type="title"/>
          </p:nvPr>
        </p:nvSpPr>
        <p:spPr>
          <a:xfrm>
            <a:off x="823850" y="1284675"/>
            <a:ext cx="4776000" cy="1300800"/>
          </a:xfrm>
        </p:spPr>
        <p:txBody>
          <a:bodyPr wrap="square" anchor="t">
            <a:normAutofit/>
          </a:bodyPr>
          <a:lstStyle/>
          <a:p>
            <a:pPr>
              <a:lnSpc>
                <a:spcPct val="90000"/>
              </a:lnSpc>
            </a:pPr>
            <a:r>
              <a:rPr lang="vi-VN" sz="3800" dirty="0"/>
              <a:t>Xin cảm ơn</a:t>
            </a:r>
          </a:p>
        </p:txBody>
      </p:sp>
      <p:sp>
        <p:nvSpPr>
          <p:cNvPr id="8" name="Text Placeholder 2">
            <a:extLst>
              <a:ext uri="{FF2B5EF4-FFF2-40B4-BE49-F238E27FC236}">
                <a16:creationId xmlns:a16="http://schemas.microsoft.com/office/drawing/2014/main" id="{DBF53DAA-E1D3-A870-AC2C-5CC611226FFE}"/>
              </a:ext>
            </a:extLst>
          </p:cNvPr>
          <p:cNvSpPr>
            <a:spLocks noGrp="1"/>
          </p:cNvSpPr>
          <p:nvPr>
            <p:ph type="body" idx="1"/>
          </p:nvPr>
        </p:nvSpPr>
        <p:spPr>
          <a:xfrm>
            <a:off x="823850" y="2643124"/>
            <a:ext cx="4776000" cy="1218900"/>
          </a:xfrm>
        </p:spPr>
        <p:txBody>
          <a:bodyPr/>
          <a:lstStyle/>
          <a:p>
            <a:endParaRPr lang="en-US" dirty="0"/>
          </a:p>
        </p:txBody>
      </p:sp>
    </p:spTree>
    <p:extLst>
      <p:ext uri="{BB962C8B-B14F-4D97-AF65-F5344CB8AC3E}">
        <p14:creationId xmlns:p14="http://schemas.microsoft.com/office/powerpoint/2010/main" val="110441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457200" lvl="0" indent="-381000" algn="l" rtl="0">
              <a:spcBef>
                <a:spcPts val="0"/>
              </a:spcBef>
              <a:spcAft>
                <a:spcPts val="0"/>
              </a:spcAft>
              <a:buSzPts val="2400"/>
              <a:buAutoNum type="arabicPeriod"/>
            </a:pPr>
            <a:r>
              <a:rPr lang="vi"/>
              <a:t>Đặt vấn đề</a:t>
            </a:r>
            <a:endParaRPr/>
          </a:p>
        </p:txBody>
      </p:sp>
      <p:sp>
        <p:nvSpPr>
          <p:cNvPr id="141" name="Google Shape;141;p14"/>
          <p:cNvSpPr txBox="1">
            <a:spLocks noGrp="1"/>
          </p:cNvSpPr>
          <p:nvPr>
            <p:ph type="body" idx="1"/>
          </p:nvPr>
        </p:nvSpPr>
        <p:spPr>
          <a:xfrm>
            <a:off x="1297500" y="1173175"/>
            <a:ext cx="7038900" cy="3305700"/>
          </a:xfrm>
          <a:prstGeom prst="rect">
            <a:avLst/>
          </a:prstGeom>
        </p:spPr>
        <p:txBody>
          <a:bodyPr spcFirstLastPara="1" wrap="square" lIns="91425" tIns="91425" rIns="91425" bIns="91425" anchor="t" anchorCtr="0">
            <a:noAutofit/>
          </a:bodyPr>
          <a:lstStyle/>
          <a:p>
            <a:pPr marL="157107" lvl="0" indent="0" algn="l" rtl="0">
              <a:lnSpc>
                <a:spcPct val="130000"/>
              </a:lnSpc>
              <a:spcBef>
                <a:spcPts val="0"/>
              </a:spcBef>
              <a:spcAft>
                <a:spcPts val="0"/>
              </a:spcAft>
              <a:buSzPts val="1013"/>
              <a:buNone/>
            </a:pPr>
            <a:r>
              <a:rPr lang="vi" sz="1012" b="1" dirty="0">
                <a:latin typeface="Montserrat"/>
                <a:ea typeface="Montserrat"/>
                <a:cs typeface="Montserrat"/>
                <a:sym typeface="Montserrat"/>
              </a:rPr>
              <a:t>(1) Thực trạng</a:t>
            </a:r>
            <a:endParaRPr sz="1012" b="1" dirty="0">
              <a:latin typeface="Montserrat"/>
              <a:ea typeface="Montserrat"/>
              <a:cs typeface="Montserrat"/>
              <a:sym typeface="Montserrat"/>
            </a:endParaRPr>
          </a:p>
          <a:p>
            <a:pPr marL="457200" lvl="0" indent="-292893" algn="l" rtl="0">
              <a:lnSpc>
                <a:spcPct val="130000"/>
              </a:lnSpc>
              <a:spcBef>
                <a:spcPts val="0"/>
              </a:spcBef>
              <a:spcAft>
                <a:spcPts val="0"/>
              </a:spcAft>
              <a:buSzPts val="1013"/>
              <a:buFont typeface="Montserrat"/>
              <a:buChar char="-"/>
            </a:pPr>
            <a:r>
              <a:rPr lang="vi" sz="1012" dirty="0">
                <a:latin typeface="Montserrat"/>
                <a:ea typeface="Montserrat"/>
                <a:cs typeface="Montserrat"/>
                <a:sym typeface="Montserrat"/>
              </a:rPr>
              <a:t>Việt Nam là một trong những quốc gia có môi trường văn minh mạng thấp.</a:t>
            </a:r>
            <a:endParaRPr sz="1012" dirty="0">
              <a:latin typeface="Montserrat"/>
              <a:ea typeface="Montserrat"/>
              <a:cs typeface="Montserrat"/>
              <a:sym typeface="Montserrat"/>
            </a:endParaRPr>
          </a:p>
          <a:p>
            <a:pPr marL="457200" lvl="0" indent="-292893" algn="l" rtl="0">
              <a:lnSpc>
                <a:spcPct val="130000"/>
              </a:lnSpc>
              <a:spcBef>
                <a:spcPts val="0"/>
              </a:spcBef>
              <a:spcAft>
                <a:spcPts val="0"/>
              </a:spcAft>
              <a:buSzPts val="1013"/>
              <a:buFont typeface="Montserrat"/>
              <a:buChar char="-"/>
            </a:pPr>
            <a:r>
              <a:rPr lang="vi" sz="1012" dirty="0">
                <a:latin typeface="Montserrat"/>
                <a:ea typeface="Montserrat"/>
                <a:cs typeface="Montserrat"/>
                <a:sym typeface="Montserrat"/>
              </a:rPr>
              <a:t>Mạng xã hội tràn lan tin giả, thông tin sai sự thật liên quan đến chính trị, dịch bệnh, lừa đảo, mê tín, quảng cáo sai sự thật.</a:t>
            </a:r>
            <a:endParaRPr sz="1012" dirty="0">
              <a:latin typeface="Montserrat"/>
              <a:ea typeface="Montserrat"/>
              <a:cs typeface="Montserrat"/>
              <a:sym typeface="Montserrat"/>
            </a:endParaRPr>
          </a:p>
          <a:p>
            <a:pPr marL="457200" lvl="0" indent="-292893" algn="l" rtl="0">
              <a:lnSpc>
                <a:spcPct val="130000"/>
              </a:lnSpc>
              <a:spcBef>
                <a:spcPts val="0"/>
              </a:spcBef>
              <a:spcAft>
                <a:spcPts val="0"/>
              </a:spcAft>
              <a:buSzPts val="1013"/>
              <a:buFont typeface="Montserrat"/>
              <a:buChar char="-"/>
            </a:pPr>
            <a:r>
              <a:rPr lang="vi" sz="1012" dirty="0">
                <a:latin typeface="Montserrat"/>
                <a:ea typeface="Montserrat"/>
                <a:cs typeface="Montserrat"/>
                <a:sym typeface="Montserrat"/>
              </a:rPr>
              <a:t>Sự phát triển của AI cũng dẫn đến nguy cơ bùng nổ tin tức giả.</a:t>
            </a:r>
            <a:endParaRPr lang="vi-VN" sz="1012" dirty="0">
              <a:latin typeface="Montserrat"/>
              <a:ea typeface="Montserrat"/>
              <a:cs typeface="Montserrat"/>
              <a:sym typeface="Montserrat"/>
            </a:endParaRPr>
          </a:p>
          <a:p>
            <a:pPr marL="157107" lvl="0" indent="0" algn="l" rtl="0">
              <a:lnSpc>
                <a:spcPct val="130000"/>
              </a:lnSpc>
              <a:spcBef>
                <a:spcPts val="0"/>
              </a:spcBef>
              <a:spcAft>
                <a:spcPts val="0"/>
              </a:spcAft>
              <a:buSzPts val="1013"/>
              <a:buNone/>
            </a:pPr>
            <a:r>
              <a:rPr lang="vi-VN" sz="1012" b="1" dirty="0">
                <a:latin typeface="Montserrat"/>
                <a:ea typeface="Montserrat"/>
                <a:cs typeface="Montserrat"/>
                <a:sym typeface="Montserrat"/>
              </a:rPr>
              <a:t>(2) Nguy cơ</a:t>
            </a:r>
          </a:p>
          <a:p>
            <a:pPr marL="457200" lvl="0" indent="-292893" algn="l" rtl="0">
              <a:lnSpc>
                <a:spcPct val="130000"/>
              </a:lnSpc>
              <a:spcBef>
                <a:spcPts val="0"/>
              </a:spcBef>
              <a:spcAft>
                <a:spcPts val="0"/>
              </a:spcAft>
              <a:buSzPts val="1013"/>
              <a:buFont typeface="Montserrat"/>
              <a:buChar char="-"/>
            </a:pPr>
            <a:r>
              <a:rPr lang="vi" sz="1012" dirty="0">
                <a:latin typeface="Montserrat"/>
                <a:ea typeface="Montserrat"/>
                <a:cs typeface="Montserrat"/>
                <a:sym typeface="Montserrat"/>
              </a:rPr>
              <a:t>Tin giả gây tổn hại đến uy tín và bộ mặt quốc gia. Làm suy yếu niềm tin của công chúng vào thông tin chính thống. Tác động tiêu cực đến các lĩnh vực như chính trị, kinh tế và xã hội.</a:t>
            </a:r>
            <a:endParaRPr sz="1012" dirty="0">
              <a:latin typeface="Montserrat"/>
              <a:ea typeface="Montserrat"/>
              <a:cs typeface="Montserrat"/>
              <a:sym typeface="Montserrat"/>
            </a:endParaRPr>
          </a:p>
          <a:p>
            <a:pPr marL="157107" lvl="0" indent="0" algn="l" rtl="0">
              <a:lnSpc>
                <a:spcPct val="130000"/>
              </a:lnSpc>
              <a:spcBef>
                <a:spcPts val="0"/>
              </a:spcBef>
              <a:spcAft>
                <a:spcPts val="0"/>
              </a:spcAft>
              <a:buSzPts val="1013"/>
              <a:buNone/>
            </a:pPr>
            <a:r>
              <a:rPr lang="vi" sz="1012" b="1" dirty="0">
                <a:latin typeface="Montserrat"/>
                <a:ea typeface="Montserrat"/>
                <a:cs typeface="Montserrat"/>
                <a:sym typeface="Montserrat"/>
              </a:rPr>
              <a:t>(3) Giải pháp</a:t>
            </a:r>
            <a:endParaRPr sz="1012" b="1" dirty="0">
              <a:latin typeface="Montserrat"/>
              <a:ea typeface="Montserrat"/>
              <a:cs typeface="Montserrat"/>
              <a:sym typeface="Montserrat"/>
            </a:endParaRPr>
          </a:p>
          <a:p>
            <a:pPr marL="457200" lvl="0" indent="-292893" algn="l" rtl="0">
              <a:lnSpc>
                <a:spcPct val="130000"/>
              </a:lnSpc>
              <a:spcBef>
                <a:spcPts val="0"/>
              </a:spcBef>
              <a:spcAft>
                <a:spcPts val="0"/>
              </a:spcAft>
              <a:buSzPts val="1013"/>
              <a:buFont typeface="Montserrat"/>
              <a:buChar char="-"/>
            </a:pPr>
            <a:r>
              <a:rPr lang="vi" sz="1012" b="1" i="1" dirty="0">
                <a:latin typeface="Montserrat"/>
                <a:ea typeface="Montserrat"/>
                <a:cs typeface="Montserrat"/>
                <a:sym typeface="Montserrat"/>
              </a:rPr>
              <a:t>Bộ Công an và Bộ Thông Tin và Truyền Thông:</a:t>
            </a:r>
            <a:endParaRPr sz="1012" b="1" i="1" dirty="0">
              <a:latin typeface="Montserrat"/>
              <a:ea typeface="Montserrat"/>
              <a:cs typeface="Montserrat"/>
              <a:sym typeface="Montserrat"/>
            </a:endParaRPr>
          </a:p>
          <a:p>
            <a:pPr marL="630000" lvl="0" indent="-292893" algn="l" rtl="0">
              <a:lnSpc>
                <a:spcPct val="130000"/>
              </a:lnSpc>
              <a:spcBef>
                <a:spcPts val="0"/>
              </a:spcBef>
              <a:spcAft>
                <a:spcPts val="0"/>
              </a:spcAft>
              <a:buSzPts val="1013"/>
              <a:buFont typeface="Montserrat"/>
              <a:buChar char="+"/>
            </a:pPr>
            <a:r>
              <a:rPr lang="vi" sz="1012" dirty="0">
                <a:latin typeface="Montserrat"/>
                <a:ea typeface="Montserrat"/>
                <a:cs typeface="Montserrat"/>
                <a:sym typeface="Montserrat"/>
              </a:rPr>
              <a:t>Khai trương cổng thông tin tiếp nhận phản ánh tin giả.</a:t>
            </a:r>
            <a:endParaRPr sz="1012" dirty="0">
              <a:latin typeface="Montserrat"/>
              <a:ea typeface="Montserrat"/>
              <a:cs typeface="Montserrat"/>
              <a:sym typeface="Montserrat"/>
            </a:endParaRPr>
          </a:p>
          <a:p>
            <a:pPr marL="630000" lvl="0" indent="-292893" algn="l" rtl="0">
              <a:lnSpc>
                <a:spcPct val="130000"/>
              </a:lnSpc>
              <a:spcBef>
                <a:spcPts val="0"/>
              </a:spcBef>
              <a:spcAft>
                <a:spcPts val="0"/>
              </a:spcAft>
              <a:buSzPts val="1013"/>
              <a:buFont typeface="Montserrat"/>
              <a:buChar char="+"/>
            </a:pPr>
            <a:r>
              <a:rPr lang="vi" sz="1012" dirty="0">
                <a:latin typeface="Montserrat"/>
                <a:ea typeface="Montserrat"/>
                <a:cs typeface="Montserrat"/>
                <a:sym typeface="Montserrat"/>
              </a:rPr>
              <a:t>Ra mắt đầu số điện thoại tiếp nhận phản ánh tin giả.</a:t>
            </a:r>
          </a:p>
          <a:p>
            <a:pPr marL="630000" lvl="0" indent="-292893" algn="l" rtl="0">
              <a:lnSpc>
                <a:spcPct val="130000"/>
              </a:lnSpc>
              <a:spcBef>
                <a:spcPts val="0"/>
              </a:spcBef>
              <a:spcAft>
                <a:spcPts val="0"/>
              </a:spcAft>
              <a:buSzPts val="1013"/>
              <a:buFont typeface="Montserrat"/>
              <a:buChar char="+"/>
            </a:pPr>
            <a:r>
              <a:rPr lang="vi" sz="1012" dirty="0">
                <a:latin typeface="Montserrat"/>
                <a:ea typeface="Montserrat"/>
                <a:cs typeface="Montserrat"/>
                <a:sym typeface="Montserrat"/>
              </a:rPr>
              <a:t>Ứng dụng VNeID</a:t>
            </a:r>
            <a:endParaRPr sz="1012" dirty="0">
              <a:latin typeface="Montserrat"/>
              <a:ea typeface="Montserrat"/>
              <a:cs typeface="Montserrat"/>
              <a:sym typeface="Montserrat"/>
            </a:endParaRPr>
          </a:p>
          <a:p>
            <a:pPr marL="457200" lvl="0" indent="-292893" algn="l" rtl="0">
              <a:lnSpc>
                <a:spcPct val="130000"/>
              </a:lnSpc>
              <a:spcBef>
                <a:spcPts val="0"/>
              </a:spcBef>
              <a:spcAft>
                <a:spcPts val="0"/>
              </a:spcAft>
              <a:buSzPts val="1013"/>
              <a:buFont typeface="Montserrat"/>
              <a:buChar char="-"/>
            </a:pPr>
            <a:r>
              <a:rPr lang="vi" sz="1012" b="1" i="1" dirty="0">
                <a:latin typeface="Montserrat"/>
                <a:ea typeface="Montserrat"/>
                <a:cs typeface="Montserrat"/>
                <a:sym typeface="Montserrat"/>
              </a:rPr>
              <a:t>Trung tâm xử lý tin tức giả Việt Nam:</a:t>
            </a:r>
            <a:endParaRPr sz="1012" b="1" i="1" dirty="0">
              <a:latin typeface="Montserrat"/>
              <a:ea typeface="Montserrat"/>
              <a:cs typeface="Montserrat"/>
              <a:sym typeface="Montserrat"/>
            </a:endParaRPr>
          </a:p>
          <a:p>
            <a:pPr marL="630000" lvl="0" indent="-292893" algn="l" rtl="0">
              <a:lnSpc>
                <a:spcPct val="130000"/>
              </a:lnSpc>
              <a:spcBef>
                <a:spcPts val="0"/>
              </a:spcBef>
              <a:spcAft>
                <a:spcPts val="0"/>
              </a:spcAft>
              <a:buSzPts val="1013"/>
              <a:buFont typeface="Montserrat"/>
              <a:buChar char="+"/>
            </a:pPr>
            <a:r>
              <a:rPr lang="vi" sz="1012" dirty="0">
                <a:latin typeface="Montserrat"/>
                <a:ea typeface="Montserrat"/>
                <a:cs typeface="Montserrat"/>
                <a:sym typeface="Montserrat"/>
              </a:rPr>
              <a:t>Tiếp nhận, phát hiện, thẩm định và gắn nhãn tin tức giả.</a:t>
            </a:r>
            <a:endParaRPr sz="1012" dirty="0">
              <a:latin typeface="Montserrat"/>
              <a:ea typeface="Montserrat"/>
              <a:cs typeface="Montserrat"/>
              <a:sym typeface="Montserrat"/>
            </a:endParaRPr>
          </a:p>
          <a:p>
            <a:pPr marL="630000" lvl="0" indent="-292893" algn="l" rtl="0">
              <a:lnSpc>
                <a:spcPct val="130000"/>
              </a:lnSpc>
              <a:spcBef>
                <a:spcPts val="0"/>
              </a:spcBef>
              <a:spcAft>
                <a:spcPts val="0"/>
              </a:spcAft>
              <a:buSzPts val="1013"/>
              <a:buFont typeface="Montserrat"/>
              <a:buChar char="+"/>
            </a:pPr>
            <a:r>
              <a:rPr lang="vi" sz="1012" dirty="0">
                <a:latin typeface="Montserrat"/>
                <a:ea typeface="Montserrat"/>
                <a:cs typeface="Montserrat"/>
                <a:sym typeface="Montserrat"/>
              </a:rPr>
              <a:t>Công bố thông tin xác thực, tin giả tại tingia.gov.vn.</a:t>
            </a:r>
            <a:endParaRPr sz="1012" dirty="0">
              <a:latin typeface="Montserrat"/>
              <a:ea typeface="Montserrat"/>
              <a:cs typeface="Montserrat"/>
              <a:sym typeface="Montserrat"/>
            </a:endParaRPr>
          </a:p>
          <a:p>
            <a:pPr marL="457200" lvl="0" indent="0" algn="l" rtl="0">
              <a:lnSpc>
                <a:spcPct val="130000"/>
              </a:lnSpc>
              <a:spcBef>
                <a:spcPts val="1200"/>
              </a:spcBef>
              <a:spcAft>
                <a:spcPts val="0"/>
              </a:spcAft>
              <a:buSzPts val="688"/>
              <a:buNone/>
            </a:pPr>
            <a:endParaRPr sz="1012" dirty="0">
              <a:latin typeface="Montserrat"/>
              <a:ea typeface="Montserrat"/>
              <a:cs typeface="Montserrat"/>
              <a:sym typeface="Montserrat"/>
            </a:endParaRPr>
          </a:p>
          <a:p>
            <a:pPr marL="450000" lvl="0" indent="0" algn="l" rtl="0">
              <a:lnSpc>
                <a:spcPct val="130000"/>
              </a:lnSpc>
              <a:spcBef>
                <a:spcPts val="1200"/>
              </a:spcBef>
              <a:spcAft>
                <a:spcPts val="1200"/>
              </a:spcAft>
              <a:buSzPts val="688"/>
              <a:buNone/>
            </a:pPr>
            <a:endParaRPr sz="1012" dirty="0">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457200" lvl="0" indent="-381000" algn="l" rtl="0">
              <a:spcBef>
                <a:spcPts val="0"/>
              </a:spcBef>
              <a:spcAft>
                <a:spcPts val="0"/>
              </a:spcAft>
              <a:buSzPts val="2400"/>
              <a:buAutoNum type="arabicPeriod"/>
            </a:pPr>
            <a:r>
              <a:rPr lang="vi"/>
              <a:t>Đặt vấn đề</a:t>
            </a:r>
            <a:endParaRPr/>
          </a:p>
        </p:txBody>
      </p:sp>
      <p:sp>
        <p:nvSpPr>
          <p:cNvPr id="162" name="Google Shape;162;p17"/>
          <p:cNvSpPr txBox="1">
            <a:spLocks noGrp="1"/>
          </p:cNvSpPr>
          <p:nvPr>
            <p:ph type="body" idx="1"/>
          </p:nvPr>
        </p:nvSpPr>
        <p:spPr>
          <a:xfrm>
            <a:off x="1297500" y="1059475"/>
            <a:ext cx="7038900" cy="3419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b="1" dirty="0">
                <a:latin typeface="Montserrat"/>
                <a:ea typeface="Montserrat"/>
                <a:cs typeface="Montserrat"/>
                <a:sym typeface="Montserrat"/>
              </a:rPr>
              <a:t>Thách Thức Trong Phát Hiện Tin Giả:</a:t>
            </a:r>
            <a:endParaRPr b="1" dirty="0">
              <a:latin typeface="Montserrat"/>
              <a:ea typeface="Montserrat"/>
              <a:cs typeface="Montserrat"/>
              <a:sym typeface="Montserrat"/>
            </a:endParaRPr>
          </a:p>
          <a:p>
            <a:pPr marL="457200" lvl="0" indent="-311150" algn="l" rtl="0">
              <a:spcBef>
                <a:spcPts val="1200"/>
              </a:spcBef>
              <a:spcAft>
                <a:spcPts val="0"/>
              </a:spcAft>
              <a:buSzPts val="1300"/>
              <a:buFont typeface="Montserrat"/>
              <a:buChar char="-"/>
            </a:pPr>
            <a:r>
              <a:rPr lang="vi" b="1" i="1" dirty="0">
                <a:latin typeface="Montserrat"/>
                <a:ea typeface="Montserrat"/>
                <a:cs typeface="Montserrat"/>
                <a:sym typeface="Montserrat"/>
              </a:rPr>
              <a:t>Kỹ thuật phát hiện tin giả còn hạn chế:</a:t>
            </a:r>
            <a:endParaRPr b="1" i="1" dirty="0">
              <a:latin typeface="Montserrat"/>
              <a:ea typeface="Montserrat"/>
              <a:cs typeface="Montserrat"/>
              <a:sym typeface="Montserrat"/>
            </a:endParaRPr>
          </a:p>
          <a:p>
            <a:pPr marL="0" lvl="0" indent="457200" algn="l" rtl="0">
              <a:spcBef>
                <a:spcPts val="1200"/>
              </a:spcBef>
              <a:spcAft>
                <a:spcPts val="0"/>
              </a:spcAft>
              <a:buNone/>
            </a:pPr>
            <a:r>
              <a:rPr lang="vi" dirty="0">
                <a:latin typeface="Montserrat"/>
                <a:ea typeface="Montserrat"/>
                <a:cs typeface="Montserrat"/>
                <a:sym typeface="Montserrat"/>
              </a:rPr>
              <a:t>Các thủ đoạn tinh vi như chơi chữ, sử dụng từ đồng âm, biến thể ngôn ngữ.</a:t>
            </a:r>
            <a:endParaRPr dirty="0">
              <a:latin typeface="Montserrat"/>
              <a:ea typeface="Montserrat"/>
              <a:cs typeface="Montserrat"/>
              <a:sym typeface="Montserrat"/>
            </a:endParaRPr>
          </a:p>
          <a:p>
            <a:pPr marL="457200" lvl="0" indent="-311150" algn="l" rtl="0">
              <a:spcBef>
                <a:spcPts val="1200"/>
              </a:spcBef>
              <a:spcAft>
                <a:spcPts val="0"/>
              </a:spcAft>
              <a:buSzPts val="1300"/>
              <a:buFont typeface="Montserrat"/>
              <a:buChar char="-"/>
            </a:pPr>
            <a:r>
              <a:rPr lang="vi" b="1" i="1" dirty="0">
                <a:latin typeface="Montserrat"/>
                <a:ea typeface="Montserrat"/>
                <a:cs typeface="Montserrat"/>
                <a:sym typeface="Montserrat"/>
              </a:rPr>
              <a:t>Kỹ thuật phát hiện tin giả về video (Deepfake):</a:t>
            </a:r>
            <a:endParaRPr b="1" i="1" dirty="0">
              <a:latin typeface="Montserrat"/>
              <a:ea typeface="Montserrat"/>
              <a:cs typeface="Montserrat"/>
              <a:sym typeface="Montserrat"/>
            </a:endParaRPr>
          </a:p>
          <a:p>
            <a:pPr marL="0" lvl="0" indent="457200" algn="l" rtl="0">
              <a:spcBef>
                <a:spcPts val="1200"/>
              </a:spcBef>
              <a:spcAft>
                <a:spcPts val="0"/>
              </a:spcAft>
              <a:buNone/>
            </a:pPr>
            <a:r>
              <a:rPr lang="vi" dirty="0">
                <a:latin typeface="Montserrat"/>
                <a:ea typeface="Montserrat"/>
                <a:cs typeface="Montserrat"/>
                <a:sym typeface="Montserrat"/>
              </a:rPr>
              <a:t>Phân tích chuyển động mắt, góc nghiêng khuôn mặt, độ mờ để nhận diện video deepfake.</a:t>
            </a:r>
            <a:endParaRPr dirty="0">
              <a:latin typeface="Montserrat"/>
              <a:ea typeface="Montserrat"/>
              <a:cs typeface="Montserrat"/>
              <a:sym typeface="Montserrat"/>
            </a:endParaRPr>
          </a:p>
          <a:p>
            <a:pPr marL="457200" lvl="0" indent="-311150" algn="l" rtl="0">
              <a:spcBef>
                <a:spcPts val="1200"/>
              </a:spcBef>
              <a:spcAft>
                <a:spcPts val="0"/>
              </a:spcAft>
              <a:buSzPts val="1300"/>
              <a:buFont typeface="Montserrat"/>
              <a:buChar char="-"/>
            </a:pPr>
            <a:r>
              <a:rPr lang="vi" b="1" i="1" dirty="0">
                <a:latin typeface="Montserrat"/>
                <a:ea typeface="Montserrat"/>
                <a:cs typeface="Montserrat"/>
                <a:sym typeface="Montserrat"/>
              </a:rPr>
              <a:t>Cần phát triển công nghệ:</a:t>
            </a:r>
            <a:endParaRPr b="1" i="1" dirty="0">
              <a:latin typeface="Montserrat"/>
              <a:ea typeface="Montserrat"/>
              <a:cs typeface="Montserrat"/>
              <a:sym typeface="Montserrat"/>
            </a:endParaRPr>
          </a:p>
          <a:p>
            <a:pPr marL="0" lvl="0" indent="457200" algn="l" rtl="0">
              <a:spcBef>
                <a:spcPts val="1200"/>
              </a:spcBef>
              <a:spcAft>
                <a:spcPts val="0"/>
              </a:spcAft>
              <a:buNone/>
            </a:pPr>
            <a:r>
              <a:rPr lang="vi" dirty="0">
                <a:latin typeface="Montserrat"/>
                <a:ea typeface="Montserrat"/>
                <a:cs typeface="Montserrat"/>
                <a:sym typeface="Montserrat"/>
              </a:rPr>
              <a:t>Cần cải tiến các kỹ thuật để bắt kịp sự phát triển của công nghệ tạo tin giả.</a:t>
            </a:r>
            <a:endParaRPr dirty="0">
              <a:latin typeface="Montserrat"/>
              <a:ea typeface="Montserrat"/>
              <a:cs typeface="Montserrat"/>
              <a:sym typeface="Montserrat"/>
            </a:endParaRPr>
          </a:p>
          <a:p>
            <a:pPr marL="0" lvl="0" indent="0" algn="l" rtl="0">
              <a:spcBef>
                <a:spcPts val="1200"/>
              </a:spcBef>
              <a:spcAft>
                <a:spcPts val="1200"/>
              </a:spcAft>
              <a:buNone/>
            </a:pPr>
            <a:endParaRPr dirty="0">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0">
          <a:extLst>
            <a:ext uri="{FF2B5EF4-FFF2-40B4-BE49-F238E27FC236}">
              <a16:creationId xmlns:a16="http://schemas.microsoft.com/office/drawing/2014/main" id="{E62083A8-2068-43B7-D908-278FB6B5BD4E}"/>
            </a:ext>
          </a:extLst>
        </p:cNvPr>
        <p:cNvGrpSpPr/>
        <p:nvPr/>
      </p:nvGrpSpPr>
      <p:grpSpPr>
        <a:xfrm>
          <a:off x="0" y="0"/>
          <a:ext cx="0" cy="0"/>
          <a:chOff x="0" y="0"/>
          <a:chExt cx="0" cy="0"/>
        </a:xfrm>
      </p:grpSpPr>
      <p:sp>
        <p:nvSpPr>
          <p:cNvPr id="161" name="Google Shape;161;p17">
            <a:extLst>
              <a:ext uri="{FF2B5EF4-FFF2-40B4-BE49-F238E27FC236}">
                <a16:creationId xmlns:a16="http://schemas.microsoft.com/office/drawing/2014/main" id="{202436B5-F8AB-D8F7-499C-A68FC62466A9}"/>
              </a:ext>
            </a:extLst>
          </p:cNvPr>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457200" lvl="0" indent="-381000" algn="l" rtl="0">
              <a:spcBef>
                <a:spcPts val="0"/>
              </a:spcBef>
              <a:spcAft>
                <a:spcPts val="0"/>
              </a:spcAft>
              <a:buSzPts val="2400"/>
              <a:buAutoNum type="arabicPeriod"/>
            </a:pPr>
            <a:r>
              <a:rPr lang="vi"/>
              <a:t>Đặt vấn đề</a:t>
            </a:r>
            <a:endParaRPr/>
          </a:p>
        </p:txBody>
      </p:sp>
      <p:sp>
        <p:nvSpPr>
          <p:cNvPr id="162" name="Google Shape;162;p17">
            <a:extLst>
              <a:ext uri="{FF2B5EF4-FFF2-40B4-BE49-F238E27FC236}">
                <a16:creationId xmlns:a16="http://schemas.microsoft.com/office/drawing/2014/main" id="{7F8F02A7-DF20-CE65-B6DC-842B13CCCCF2}"/>
              </a:ext>
            </a:extLst>
          </p:cNvPr>
          <p:cNvSpPr txBox="1">
            <a:spLocks noGrp="1"/>
          </p:cNvSpPr>
          <p:nvPr>
            <p:ph type="body" idx="1"/>
          </p:nvPr>
        </p:nvSpPr>
        <p:spPr>
          <a:xfrm>
            <a:off x="1297500" y="1059475"/>
            <a:ext cx="7038900" cy="3419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VN" b="1" dirty="0">
                <a:latin typeface="Montserrat"/>
                <a:ea typeface="Montserrat"/>
                <a:cs typeface="Montserrat"/>
                <a:sym typeface="Montserrat"/>
              </a:rPr>
              <a:t>Mục tiêu của nghiên cứu:</a:t>
            </a:r>
            <a:endParaRPr b="1" dirty="0">
              <a:latin typeface="Montserrat"/>
              <a:ea typeface="Montserrat"/>
              <a:cs typeface="Montserrat"/>
              <a:sym typeface="Montserrat"/>
            </a:endParaRPr>
          </a:p>
          <a:p>
            <a:pPr marL="457200" lvl="0" indent="-311150" algn="l" rtl="0">
              <a:spcBef>
                <a:spcPts val="1200"/>
              </a:spcBef>
              <a:spcAft>
                <a:spcPts val="0"/>
              </a:spcAft>
              <a:buSzPts val="1300"/>
              <a:buFont typeface="Montserrat"/>
              <a:buChar char="-"/>
            </a:pPr>
            <a:r>
              <a:rPr lang="vi-VN" dirty="0">
                <a:latin typeface="Montserrat"/>
                <a:ea typeface="Montserrat"/>
                <a:cs typeface="Montserrat"/>
                <a:sym typeface="Montserrat"/>
              </a:rPr>
              <a:t>Phân tích các kỹ thuật nhận diện tin tức giả</a:t>
            </a:r>
          </a:p>
          <a:p>
            <a:pPr marL="457200" lvl="0" indent="-311150" algn="l" rtl="0">
              <a:spcBef>
                <a:spcPts val="1200"/>
              </a:spcBef>
              <a:spcAft>
                <a:spcPts val="0"/>
              </a:spcAft>
              <a:buSzPts val="1300"/>
              <a:buFont typeface="Montserrat"/>
              <a:buChar char="-"/>
            </a:pPr>
            <a:r>
              <a:rPr lang="vi-VN" dirty="0">
                <a:latin typeface="Montserrat"/>
                <a:ea typeface="Montserrat"/>
                <a:cs typeface="Montserrat"/>
                <a:sym typeface="Montserrat"/>
              </a:rPr>
              <a:t>So sánh các kỹ thuật nhận diện tin tức giả</a:t>
            </a:r>
          </a:p>
          <a:p>
            <a:pPr marL="457200" lvl="0" indent="-311150" algn="l" rtl="0">
              <a:spcBef>
                <a:spcPts val="1200"/>
              </a:spcBef>
              <a:spcAft>
                <a:spcPts val="0"/>
              </a:spcAft>
              <a:buSzPts val="1300"/>
              <a:buFont typeface="Montserrat"/>
              <a:buChar char="-"/>
            </a:pPr>
            <a:r>
              <a:rPr lang="vi-VN" dirty="0">
                <a:latin typeface="Montserrat"/>
                <a:ea typeface="Montserrat"/>
                <a:cs typeface="Montserrat"/>
                <a:sym typeface="Montserrat"/>
              </a:rPr>
              <a:t>Chỉ ra các thách thức và hướng nghiên cứu trong lĩnh vực</a:t>
            </a:r>
          </a:p>
          <a:p>
            <a:pPr marL="457200" lvl="0" indent="-311150" algn="l" rtl="0">
              <a:spcBef>
                <a:spcPts val="1200"/>
              </a:spcBef>
              <a:spcAft>
                <a:spcPts val="0"/>
              </a:spcAft>
              <a:buSzPts val="1300"/>
              <a:buFont typeface="Montserrat"/>
              <a:buChar char="-"/>
            </a:pPr>
            <a:r>
              <a:rPr lang="vi-VN" dirty="0">
                <a:latin typeface="Montserrat"/>
                <a:ea typeface="Montserrat"/>
                <a:cs typeface="Montserrat"/>
                <a:sym typeface="Montserrat"/>
              </a:rPr>
              <a:t>Phân tích các ứng dụng của đề tài trong quá trình phát triển Trung tâm dữ liệu Quốc gia, nhằm đưa ra các đánh giá, giải pháp có thể ứng dụng được để phục vụ mục tiêu chuyển đổi số quốc gia, giảm thiếu tin tức giả mạo trên mạng.</a:t>
            </a:r>
            <a:endParaRPr dirty="0">
              <a:latin typeface="Montserrat"/>
              <a:ea typeface="Montserrat"/>
              <a:cs typeface="Montserrat"/>
              <a:sym typeface="Montserrat"/>
            </a:endParaRPr>
          </a:p>
        </p:txBody>
      </p:sp>
    </p:spTree>
    <p:extLst>
      <p:ext uri="{BB962C8B-B14F-4D97-AF65-F5344CB8AC3E}">
        <p14:creationId xmlns:p14="http://schemas.microsoft.com/office/powerpoint/2010/main" val="3910424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a:t>2. Thu thập dữ liệu</a:t>
            </a:r>
            <a:endParaRPr/>
          </a:p>
        </p:txBody>
      </p:sp>
      <p:sp>
        <p:nvSpPr>
          <p:cNvPr id="168" name="Google Shape;168;p18"/>
          <p:cNvSpPr txBox="1">
            <a:spLocks noGrp="1"/>
          </p:cNvSpPr>
          <p:nvPr>
            <p:ph type="body" idx="1"/>
          </p:nvPr>
        </p:nvSpPr>
        <p:spPr>
          <a:xfrm>
            <a:off x="1297500" y="1005950"/>
            <a:ext cx="7038900" cy="3472800"/>
          </a:xfrm>
          <a:prstGeom prst="rect">
            <a:avLst/>
          </a:prstGeom>
        </p:spPr>
        <p:txBody>
          <a:bodyPr spcFirstLastPara="1" wrap="square" lIns="91425" tIns="91425" rIns="91425" bIns="91425" anchor="t" anchorCtr="0">
            <a:noAutofit/>
          </a:bodyPr>
          <a:lstStyle/>
          <a:p>
            <a:pPr marL="0" lvl="0" indent="0" algn="l" rtl="0">
              <a:lnSpc>
                <a:spcPct val="105000"/>
              </a:lnSpc>
              <a:spcBef>
                <a:spcPts val="1400"/>
              </a:spcBef>
              <a:spcAft>
                <a:spcPts val="0"/>
              </a:spcAft>
              <a:buSzPts val="688"/>
              <a:buNone/>
            </a:pPr>
            <a:r>
              <a:rPr lang="vi" sz="1112" b="1" dirty="0">
                <a:latin typeface="Montserrat"/>
                <a:ea typeface="Montserrat"/>
                <a:cs typeface="Montserrat"/>
                <a:sym typeface="Montserrat"/>
              </a:rPr>
              <a:t>Khó Khăn Khi Thu Thập Dữ Liệu Tin Tức Giả</a:t>
            </a:r>
            <a:endParaRPr sz="1112" b="1" dirty="0">
              <a:latin typeface="Montserrat"/>
              <a:ea typeface="Montserrat"/>
              <a:cs typeface="Montserrat"/>
              <a:sym typeface="Montserrat"/>
            </a:endParaRPr>
          </a:p>
          <a:p>
            <a:pPr marL="457200" lvl="0" indent="-291306" algn="l" rtl="0">
              <a:lnSpc>
                <a:spcPct val="105000"/>
              </a:lnSpc>
              <a:spcBef>
                <a:spcPts val="1200"/>
              </a:spcBef>
              <a:spcAft>
                <a:spcPts val="0"/>
              </a:spcAft>
              <a:buClr>
                <a:schemeClr val="lt1"/>
              </a:buClr>
              <a:buSzPts val="988"/>
              <a:buFont typeface="Arial"/>
              <a:buChar char="●"/>
            </a:pPr>
            <a:r>
              <a:rPr lang="vi-VN" sz="987" dirty="0">
                <a:latin typeface="Montserrat"/>
                <a:ea typeface="Montserrat"/>
                <a:cs typeface="Montserrat"/>
                <a:sym typeface="Montserrat"/>
              </a:rPr>
              <a:t>Khó tìm kiếm dữ liệu</a:t>
            </a:r>
          </a:p>
          <a:p>
            <a:pPr marL="457200" lvl="0" indent="-291306" algn="l" rtl="0">
              <a:lnSpc>
                <a:spcPct val="105000"/>
              </a:lnSpc>
              <a:spcBef>
                <a:spcPts val="1200"/>
              </a:spcBef>
              <a:spcAft>
                <a:spcPts val="0"/>
              </a:spcAft>
              <a:buClr>
                <a:schemeClr val="lt1"/>
              </a:buClr>
              <a:buSzPts val="988"/>
              <a:buFont typeface="Arial"/>
              <a:buChar char="●"/>
            </a:pPr>
            <a:r>
              <a:rPr lang="vi-VN" sz="987" dirty="0">
                <a:latin typeface="Montserrat"/>
                <a:ea typeface="Montserrat"/>
                <a:cs typeface="Montserrat"/>
                <a:sym typeface="Montserrat"/>
              </a:rPr>
              <a:t>Dữ liệu không được phân loại dán nhãn sẵn, có ít bộ dữ liệu mẫu</a:t>
            </a:r>
            <a:endParaRPr sz="987" dirty="0">
              <a:latin typeface="Montserrat"/>
              <a:ea typeface="Montserrat"/>
              <a:cs typeface="Montserrat"/>
              <a:sym typeface="Montserrat"/>
            </a:endParaRPr>
          </a:p>
          <a:p>
            <a:pPr marL="0" lvl="0" indent="0" algn="l" rtl="0">
              <a:lnSpc>
                <a:spcPct val="105000"/>
              </a:lnSpc>
              <a:spcBef>
                <a:spcPts val="1400"/>
              </a:spcBef>
              <a:spcAft>
                <a:spcPts val="0"/>
              </a:spcAft>
              <a:buSzPts val="688"/>
              <a:buNone/>
            </a:pPr>
            <a:r>
              <a:rPr lang="vi" sz="1112" b="1" dirty="0">
                <a:latin typeface="Montserrat"/>
                <a:ea typeface="Montserrat"/>
                <a:cs typeface="Montserrat"/>
                <a:sym typeface="Montserrat"/>
              </a:rPr>
              <a:t>Phân loại  và chuẩn bị dữ liệu</a:t>
            </a:r>
          </a:p>
          <a:p>
            <a:pPr indent="-291306">
              <a:lnSpc>
                <a:spcPct val="105000"/>
              </a:lnSpc>
              <a:spcBef>
                <a:spcPts val="1200"/>
              </a:spcBef>
              <a:buSzPts val="988"/>
              <a:buFont typeface="Arial"/>
              <a:buChar char="●"/>
            </a:pPr>
            <a:r>
              <a:rPr lang="vi-VN" sz="987" dirty="0">
                <a:latin typeface="Montserrat"/>
                <a:sym typeface="Montserrat"/>
              </a:rPr>
              <a:t>Chuẩn hoá dữ liệu</a:t>
            </a:r>
          </a:p>
          <a:p>
            <a:pPr indent="-291306">
              <a:lnSpc>
                <a:spcPct val="105000"/>
              </a:lnSpc>
              <a:spcBef>
                <a:spcPts val="1200"/>
              </a:spcBef>
              <a:buSzPts val="988"/>
              <a:buFont typeface="Arial"/>
              <a:buChar char="●"/>
            </a:pPr>
            <a:r>
              <a:rPr lang="vi-VN" sz="987" dirty="0">
                <a:latin typeface="Montserrat"/>
                <a:sym typeface="Montserrat"/>
              </a:rPr>
              <a:t>Chia bộ dữ liệu </a:t>
            </a:r>
            <a:r>
              <a:rPr lang="vi-VN" sz="987" dirty="0" err="1">
                <a:latin typeface="Montserrat"/>
                <a:sym typeface="Montserrat"/>
              </a:rPr>
              <a:t>Train</a:t>
            </a:r>
            <a:r>
              <a:rPr lang="vi-VN" sz="987" dirty="0">
                <a:latin typeface="Montserrat"/>
                <a:sym typeface="Montserrat"/>
              </a:rPr>
              <a:t>/</a:t>
            </a:r>
            <a:r>
              <a:rPr lang="vi-VN" sz="987" dirty="0" err="1">
                <a:latin typeface="Montserrat"/>
                <a:sym typeface="Montserrat"/>
              </a:rPr>
              <a:t>Test</a:t>
            </a:r>
            <a:endParaRPr lang="vi-VN" sz="987" dirty="0">
              <a:latin typeface="Montserrat"/>
              <a:sym typeface="Montserrat"/>
            </a:endParaRPr>
          </a:p>
          <a:p>
            <a:pPr marL="0" lvl="0" indent="0" algn="l" rtl="0">
              <a:lnSpc>
                <a:spcPct val="95000"/>
              </a:lnSpc>
              <a:spcBef>
                <a:spcPts val="1400"/>
              </a:spcBef>
              <a:spcAft>
                <a:spcPts val="0"/>
              </a:spcAft>
              <a:buSzPts val="1018"/>
              <a:buNone/>
            </a:pPr>
            <a:r>
              <a:rPr lang="vi-VN" sz="1302" b="1" dirty="0">
                <a:latin typeface="Montserrat"/>
                <a:ea typeface="Montserrat"/>
                <a:cs typeface="Montserrat"/>
                <a:sym typeface="Montserrat"/>
              </a:rPr>
              <a:t>Giới Hạn Và Tập Trung Chủ Đề</a:t>
            </a:r>
          </a:p>
          <a:p>
            <a:pPr lvl="0" indent="-291306">
              <a:lnSpc>
                <a:spcPct val="105000"/>
              </a:lnSpc>
              <a:spcBef>
                <a:spcPts val="1200"/>
              </a:spcBef>
              <a:buSzPts val="988"/>
              <a:buFont typeface="Arial"/>
              <a:buChar char="●"/>
            </a:pPr>
            <a:r>
              <a:rPr lang="vi-VN" sz="987" dirty="0">
                <a:latin typeface="Montserrat"/>
                <a:sym typeface="Montserrat"/>
              </a:rPr>
              <a:t>Giới hạn dữ liệu: Các tin tức trong bộ dữ liệu được tường thuật theo sự kiện để dễ kiểm tra và gán nhãn.</a:t>
            </a:r>
          </a:p>
          <a:p>
            <a:pPr lvl="0" indent="-291306">
              <a:lnSpc>
                <a:spcPct val="105000"/>
              </a:lnSpc>
              <a:spcBef>
                <a:spcPts val="1200"/>
              </a:spcBef>
              <a:buSzPts val="988"/>
              <a:buFont typeface="Arial"/>
              <a:buChar char="●"/>
            </a:pPr>
            <a:r>
              <a:rPr lang="vi-VN" sz="987" dirty="0">
                <a:latin typeface="Montserrat"/>
                <a:sym typeface="Montserrat"/>
              </a:rPr>
              <a:t>Các chủ đề: Tập trung vào các lĩnh vực như: Văn hoá, Xã hội, Kinh tế, Pháp luật, Y tế.</a:t>
            </a:r>
          </a:p>
          <a:p>
            <a:pPr marL="0" lvl="0" indent="0" algn="l" rtl="0">
              <a:lnSpc>
                <a:spcPct val="105000"/>
              </a:lnSpc>
              <a:spcBef>
                <a:spcPts val="1400"/>
              </a:spcBef>
              <a:spcAft>
                <a:spcPts val="0"/>
              </a:spcAft>
              <a:buSzPts val="688"/>
              <a:buNone/>
            </a:pPr>
            <a:endParaRPr lang="vi" sz="1112" b="1" dirty="0">
              <a:latin typeface="Montserrat"/>
              <a:ea typeface="Montserrat"/>
              <a:cs typeface="Montserrat"/>
              <a:sym typeface="Montserrat"/>
            </a:endParaRPr>
          </a:p>
          <a:p>
            <a:pPr lvl="1" indent="-291306">
              <a:lnSpc>
                <a:spcPct val="105000"/>
              </a:lnSpc>
              <a:spcBef>
                <a:spcPts val="1200"/>
              </a:spcBef>
              <a:buSzPts val="988"/>
              <a:buFont typeface="Arial"/>
              <a:buChar char="●"/>
            </a:pPr>
            <a:endParaRPr lang="vi-VN" sz="787" dirty="0">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a:t>2. Thu thập dữ liệu</a:t>
            </a:r>
            <a:endParaRPr/>
          </a:p>
        </p:txBody>
      </p:sp>
      <p:sp>
        <p:nvSpPr>
          <p:cNvPr id="186" name="Google Shape;186;p2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lnSpc>
                <a:spcPct val="125000"/>
              </a:lnSpc>
              <a:spcBef>
                <a:spcPts val="0"/>
              </a:spcBef>
              <a:spcAft>
                <a:spcPts val="0"/>
              </a:spcAft>
              <a:buNone/>
            </a:pPr>
            <a:r>
              <a:rPr lang="vi" sz="2300" b="1">
                <a:solidFill>
                  <a:srgbClr val="1F2328"/>
                </a:solidFill>
                <a:highlight>
                  <a:srgbClr val="FFFFFF"/>
                </a:highlight>
                <a:latin typeface="Arial"/>
                <a:ea typeface="Arial"/>
                <a:cs typeface="Arial"/>
                <a:sym typeface="Arial"/>
              </a:rPr>
              <a:t>VIETNAMESE FAKE NEWS DATASET - VFND</a:t>
            </a:r>
            <a:endParaRPr sz="2300" b="1">
              <a:solidFill>
                <a:srgbClr val="1F2328"/>
              </a:solidFill>
              <a:highlight>
                <a:srgbClr val="FFFFFF"/>
              </a:highlight>
              <a:latin typeface="Arial"/>
              <a:ea typeface="Arial"/>
              <a:cs typeface="Arial"/>
              <a:sym typeface="Arial"/>
            </a:endParaRPr>
          </a:p>
          <a:p>
            <a:pPr marL="0" lvl="0" indent="0" algn="l" rtl="0">
              <a:spcBef>
                <a:spcPts val="600"/>
              </a:spcBef>
              <a:spcAft>
                <a:spcPts val="0"/>
              </a:spcAft>
              <a:buNone/>
            </a:pPr>
            <a:r>
              <a:rPr lang="vi"/>
              <a:t>Source: </a:t>
            </a:r>
            <a:r>
              <a:rPr lang="vi" u="sng">
                <a:solidFill>
                  <a:schemeClr val="hlink"/>
                </a:solidFill>
                <a:hlinkClick r:id="rId3"/>
              </a:rPr>
              <a:t>https://github.com/WhySchools/VFND-vietnamese-fake-news-datasets/tree/master</a:t>
            </a:r>
            <a:endParaRPr/>
          </a:p>
          <a:p>
            <a:pPr marL="0" lvl="0" indent="0" algn="just" rtl="0">
              <a:spcBef>
                <a:spcPts val="1200"/>
              </a:spcBef>
              <a:spcAft>
                <a:spcPts val="1200"/>
              </a:spcAft>
              <a:buNone/>
            </a:pPr>
            <a:r>
              <a:rPr lang="vi" sz="1500">
                <a:latin typeface="Montserrat"/>
                <a:ea typeface="Montserrat"/>
                <a:cs typeface="Montserrat"/>
                <a:sym typeface="Montserrat"/>
              </a:rPr>
              <a:t>VFND là bộ dataset về các tin tức giả bằng ngôn ngữ tiếng Việt được tập hợp trong khoảng thời gian từ 2017 đến 2019 (năm hoàn thành luận văn của các tác giả), các tin tức được đưa vào đây được phân loại thật giả dựa trên một số nguồn tin, tham chiếu chéo đến các nguồn tin được dẫn hoặc được phân loại bởi cộng đồng.</a:t>
            </a:r>
            <a:endParaRPr sz="1500">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4">
          <a:extLst>
            <a:ext uri="{FF2B5EF4-FFF2-40B4-BE49-F238E27FC236}">
              <a16:creationId xmlns:a16="http://schemas.microsoft.com/office/drawing/2014/main" id="{7ECC5A5D-8146-A73E-D64F-1C4B35EB4064}"/>
            </a:ext>
          </a:extLst>
        </p:cNvPr>
        <p:cNvGrpSpPr/>
        <p:nvPr/>
      </p:nvGrpSpPr>
      <p:grpSpPr>
        <a:xfrm>
          <a:off x="0" y="0"/>
          <a:ext cx="0" cy="0"/>
          <a:chOff x="0" y="0"/>
          <a:chExt cx="0" cy="0"/>
        </a:xfrm>
      </p:grpSpPr>
      <p:sp>
        <p:nvSpPr>
          <p:cNvPr id="185" name="Google Shape;185;p21">
            <a:extLst>
              <a:ext uri="{FF2B5EF4-FFF2-40B4-BE49-F238E27FC236}">
                <a16:creationId xmlns:a16="http://schemas.microsoft.com/office/drawing/2014/main" id="{61F66554-352E-FFE2-A4D4-38F55684C32E}"/>
              </a:ext>
            </a:extLst>
          </p:cNvPr>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dirty="0"/>
              <a:t>3. Kết quả nghiên cứu</a:t>
            </a:r>
            <a:endParaRPr dirty="0"/>
          </a:p>
        </p:txBody>
      </p:sp>
      <p:sp>
        <p:nvSpPr>
          <p:cNvPr id="186" name="Google Shape;186;p21">
            <a:extLst>
              <a:ext uri="{FF2B5EF4-FFF2-40B4-BE49-F238E27FC236}">
                <a16:creationId xmlns:a16="http://schemas.microsoft.com/office/drawing/2014/main" id="{1390E4BB-CD2F-3FA7-7E9A-CE0F10EF6292}"/>
              </a:ext>
            </a:extLst>
          </p:cNvPr>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342900" lvl="0" indent="-342900" algn="l" rtl="0">
              <a:lnSpc>
                <a:spcPct val="200000"/>
              </a:lnSpc>
              <a:spcBef>
                <a:spcPts val="600"/>
              </a:spcBef>
              <a:spcAft>
                <a:spcPts val="0"/>
              </a:spcAft>
              <a:buAutoNum type="arabicPeriod"/>
            </a:pPr>
            <a:r>
              <a:rPr lang="vi-VN" sz="1500" dirty="0">
                <a:latin typeface="Montserrat"/>
                <a:ea typeface="Montserrat"/>
                <a:cs typeface="Montserrat"/>
                <a:sym typeface="Montserrat"/>
              </a:rPr>
              <a:t>Báo cáo đề tài</a:t>
            </a:r>
            <a:endParaRPr lang="vi-VN" sz="1300" dirty="0">
              <a:latin typeface="Montserrat"/>
              <a:ea typeface="Montserrat"/>
              <a:cs typeface="Montserrat"/>
              <a:sym typeface="Montserrat"/>
            </a:endParaRPr>
          </a:p>
          <a:p>
            <a:pPr marL="342900" lvl="0" indent="-342900" algn="l" rtl="0">
              <a:lnSpc>
                <a:spcPct val="200000"/>
              </a:lnSpc>
              <a:spcBef>
                <a:spcPts val="600"/>
              </a:spcBef>
              <a:spcAft>
                <a:spcPts val="0"/>
              </a:spcAft>
              <a:buAutoNum type="arabicPeriod"/>
            </a:pPr>
            <a:r>
              <a:rPr lang="vi-VN" sz="1500" dirty="0" err="1">
                <a:latin typeface="Montserrat"/>
                <a:ea typeface="Montserrat"/>
                <a:cs typeface="Montserrat"/>
                <a:sym typeface="Montserrat"/>
              </a:rPr>
              <a:t>Source</a:t>
            </a:r>
            <a:r>
              <a:rPr lang="vi-VN" sz="1500" dirty="0">
                <a:latin typeface="Montserrat"/>
                <a:ea typeface="Montserrat"/>
                <a:cs typeface="Montserrat"/>
                <a:sym typeface="Montserrat"/>
              </a:rPr>
              <a:t> </a:t>
            </a:r>
            <a:r>
              <a:rPr lang="vi-VN" sz="1500" dirty="0" err="1">
                <a:latin typeface="Montserrat"/>
                <a:ea typeface="Montserrat"/>
                <a:cs typeface="Montserrat"/>
                <a:sym typeface="Montserrat"/>
              </a:rPr>
              <a:t>code</a:t>
            </a:r>
            <a:r>
              <a:rPr lang="vi-VN" sz="1500" dirty="0">
                <a:latin typeface="Montserrat"/>
                <a:ea typeface="Montserrat"/>
                <a:cs typeface="Montserrat"/>
                <a:sym typeface="Montserrat"/>
              </a:rPr>
              <a:t> (có mô tả chi tiết tại README.MD):</a:t>
            </a:r>
          </a:p>
          <a:p>
            <a:pPr marL="0" lvl="0" indent="0" algn="l" rtl="0">
              <a:lnSpc>
                <a:spcPct val="200000"/>
              </a:lnSpc>
              <a:spcBef>
                <a:spcPts val="600"/>
              </a:spcBef>
              <a:spcAft>
                <a:spcPts val="0"/>
              </a:spcAft>
              <a:buNone/>
            </a:pPr>
            <a:r>
              <a:rPr lang="vi-VN" sz="1500" dirty="0">
                <a:latin typeface="Montserrat"/>
                <a:ea typeface="Montserrat"/>
                <a:cs typeface="Montserrat"/>
                <a:sym typeface="Montserrat"/>
                <a:hlinkClick r:id="rId3"/>
              </a:rPr>
              <a:t>https://github.com/KHDL-C06-Khoa2024A/Seminar-1</a:t>
            </a:r>
            <a:endParaRPr lang="vi-VN" sz="1500" dirty="0">
              <a:latin typeface="Montserrat"/>
              <a:ea typeface="Montserrat"/>
              <a:cs typeface="Montserrat"/>
              <a:sym typeface="Montserrat"/>
            </a:endParaRPr>
          </a:p>
        </p:txBody>
      </p:sp>
    </p:spTree>
    <p:extLst>
      <p:ext uri="{BB962C8B-B14F-4D97-AF65-F5344CB8AC3E}">
        <p14:creationId xmlns:p14="http://schemas.microsoft.com/office/powerpoint/2010/main" val="2940616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dirty="0"/>
              <a:t>4.1. Tiền xử lý dữ liệu</a:t>
            </a:r>
            <a:endParaRPr dirty="0"/>
          </a:p>
        </p:txBody>
      </p:sp>
      <p:sp>
        <p:nvSpPr>
          <p:cNvPr id="223" name="Google Shape;223;p26"/>
          <p:cNvSpPr txBox="1">
            <a:spLocks noGrp="1"/>
          </p:cNvSpPr>
          <p:nvPr>
            <p:ph type="body" idx="1"/>
          </p:nvPr>
        </p:nvSpPr>
        <p:spPr>
          <a:xfrm>
            <a:off x="1297500" y="1032725"/>
            <a:ext cx="7038900" cy="3446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vi" sz="1400" dirty="0">
                <a:latin typeface="Montserrat"/>
                <a:ea typeface="Montserrat"/>
                <a:cs typeface="Montserrat"/>
                <a:sym typeface="Montserrat"/>
              </a:rPr>
              <a:t>Minh hoạ tổng quan cho các bước làm sạch</a:t>
            </a:r>
            <a:endParaRPr dirty="0">
              <a:latin typeface="Montserrat"/>
              <a:ea typeface="Montserrat"/>
              <a:cs typeface="Montserrat"/>
              <a:sym typeface="Montserrat"/>
            </a:endParaRPr>
          </a:p>
        </p:txBody>
      </p:sp>
      <p:pic>
        <p:nvPicPr>
          <p:cNvPr id="224" name="Google Shape;224;p26"/>
          <p:cNvPicPr preferRelativeResize="0"/>
          <p:nvPr/>
        </p:nvPicPr>
        <p:blipFill>
          <a:blip r:embed="rId3">
            <a:alphaModFix/>
          </a:blip>
          <a:stretch>
            <a:fillRect/>
          </a:stretch>
        </p:blipFill>
        <p:spPr>
          <a:xfrm>
            <a:off x="1297500" y="1491475"/>
            <a:ext cx="7038901" cy="30551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5">
          <a:extLst>
            <a:ext uri="{FF2B5EF4-FFF2-40B4-BE49-F238E27FC236}">
              <a16:creationId xmlns:a16="http://schemas.microsoft.com/office/drawing/2014/main" id="{CDF23697-2299-7397-74BA-90EBC80D804F}"/>
            </a:ext>
          </a:extLst>
        </p:cNvPr>
        <p:cNvGrpSpPr/>
        <p:nvPr/>
      </p:nvGrpSpPr>
      <p:grpSpPr>
        <a:xfrm>
          <a:off x="0" y="0"/>
          <a:ext cx="0" cy="0"/>
          <a:chOff x="0" y="0"/>
          <a:chExt cx="0" cy="0"/>
        </a:xfrm>
      </p:grpSpPr>
      <p:sp>
        <p:nvSpPr>
          <p:cNvPr id="236" name="Google Shape;236;p28">
            <a:extLst>
              <a:ext uri="{FF2B5EF4-FFF2-40B4-BE49-F238E27FC236}">
                <a16:creationId xmlns:a16="http://schemas.microsoft.com/office/drawing/2014/main" id="{C0621681-2E02-D6C3-C766-40EFC9C03C6B}"/>
              </a:ext>
            </a:extLst>
          </p:cNvPr>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dirty="0"/>
              <a:t>4.2. Lựa chọn mô hình</a:t>
            </a:r>
            <a:endParaRPr dirty="0"/>
          </a:p>
        </p:txBody>
      </p:sp>
      <p:sp>
        <p:nvSpPr>
          <p:cNvPr id="237" name="Google Shape;237;p28">
            <a:extLst>
              <a:ext uri="{FF2B5EF4-FFF2-40B4-BE49-F238E27FC236}">
                <a16:creationId xmlns:a16="http://schemas.microsoft.com/office/drawing/2014/main" id="{440395CB-9EDB-F955-CAC1-56CAD3A1F2E2}"/>
              </a:ext>
            </a:extLst>
          </p:cNvPr>
          <p:cNvSpPr txBox="1">
            <a:spLocks noGrp="1"/>
          </p:cNvSpPr>
          <p:nvPr>
            <p:ph type="body" idx="1"/>
          </p:nvPr>
        </p:nvSpPr>
        <p:spPr>
          <a:xfrm>
            <a:off x="1297500" y="959150"/>
            <a:ext cx="7038900" cy="3519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sz="1400" dirty="0">
                <a:latin typeface="Montserrat"/>
                <a:ea typeface="Montserrat"/>
                <a:cs typeface="Montserrat"/>
                <a:sym typeface="Montserrat"/>
              </a:rPr>
              <a:t>Dự kiến áp dụng 2 phương pháp: Multinomial Naive Bayes (MultiNB) và Support Vector Machine (SVM).</a:t>
            </a:r>
          </a:p>
          <a:p>
            <a:pPr marL="0" lvl="0" indent="0" algn="l" rtl="0">
              <a:spcBef>
                <a:spcPts val="0"/>
              </a:spcBef>
              <a:spcAft>
                <a:spcPts val="0"/>
              </a:spcAft>
              <a:buNone/>
            </a:pPr>
            <a:endParaRPr lang="vi" sz="1400" dirty="0">
              <a:latin typeface="Montserrat"/>
              <a:ea typeface="Montserrat"/>
              <a:cs typeface="Montserrat"/>
              <a:sym typeface="Montserrat"/>
            </a:endParaRPr>
          </a:p>
          <a:p>
            <a:pPr marL="0" lvl="0" indent="0" algn="ctr" rtl="0">
              <a:spcBef>
                <a:spcPts val="0"/>
              </a:spcBef>
              <a:spcAft>
                <a:spcPts val="0"/>
              </a:spcAft>
              <a:buNone/>
            </a:pPr>
            <a:r>
              <a:rPr lang="vi" sz="1400" b="1" dirty="0">
                <a:latin typeface="Montserrat"/>
                <a:ea typeface="Montserrat"/>
                <a:cs typeface="Montserrat"/>
                <a:sym typeface="Montserrat"/>
              </a:rPr>
              <a:t>Huấn luyện song song </a:t>
            </a:r>
          </a:p>
          <a:p>
            <a:pPr marL="0" lvl="0" indent="0" algn="ctr" rtl="0">
              <a:spcBef>
                <a:spcPts val="0"/>
              </a:spcBef>
              <a:spcAft>
                <a:spcPts val="0"/>
              </a:spcAft>
              <a:buNone/>
            </a:pPr>
            <a:endParaRPr sz="1400" dirty="0">
              <a:latin typeface="Montserrat"/>
              <a:ea typeface="Montserrat"/>
              <a:cs typeface="Montserrat"/>
              <a:sym typeface="Montserrat"/>
            </a:endParaRPr>
          </a:p>
          <a:p>
            <a:pPr marL="0" lvl="0" indent="0" algn="l" rtl="0">
              <a:spcBef>
                <a:spcPts val="1200"/>
              </a:spcBef>
              <a:spcAft>
                <a:spcPts val="0"/>
              </a:spcAft>
              <a:buNone/>
            </a:pPr>
            <a:r>
              <a:rPr lang="vi" sz="1400" b="1" dirty="0">
                <a:latin typeface="Montserrat"/>
                <a:ea typeface="Montserrat"/>
                <a:cs typeface="Montserrat"/>
                <a:sym typeface="Montserrat"/>
              </a:rPr>
              <a:t>Multinominal Naive Bayes 		                </a:t>
            </a:r>
            <a:r>
              <a:rPr lang="vi-VN" sz="1400" b="1" dirty="0">
                <a:latin typeface="Montserrat"/>
                <a:sym typeface="Montserrat"/>
              </a:rPr>
              <a:t>Support Vector Machine</a:t>
            </a:r>
          </a:p>
          <a:p>
            <a:pPr marL="0" lvl="0" indent="0" algn="l" rtl="0">
              <a:spcBef>
                <a:spcPts val="1200"/>
              </a:spcBef>
              <a:spcAft>
                <a:spcPts val="0"/>
              </a:spcAft>
              <a:buNone/>
            </a:pPr>
            <a:endParaRPr lang="vi-VN" sz="1400" b="1" dirty="0">
              <a:latin typeface="Montserrat"/>
              <a:ea typeface="Montserrat"/>
              <a:cs typeface="Montserrat"/>
              <a:sym typeface="Montserrat"/>
            </a:endParaRPr>
          </a:p>
          <a:p>
            <a:pPr marL="0" lvl="0" indent="0" algn="ctr" rtl="0">
              <a:spcBef>
                <a:spcPts val="1200"/>
              </a:spcBef>
              <a:spcAft>
                <a:spcPts val="0"/>
              </a:spcAft>
              <a:buNone/>
            </a:pPr>
            <a:r>
              <a:rPr lang="vi-VN" sz="1400" b="1" dirty="0">
                <a:latin typeface="Montserrat"/>
                <a:ea typeface="Montserrat"/>
                <a:cs typeface="Montserrat"/>
                <a:sym typeface="Montserrat"/>
              </a:rPr>
              <a:t>Tổng hợp kết quả của 2 mô hình</a:t>
            </a:r>
          </a:p>
          <a:p>
            <a:pPr marL="0" lvl="0" indent="0" algn="ctr" rtl="0">
              <a:spcBef>
                <a:spcPts val="1200"/>
              </a:spcBef>
              <a:spcAft>
                <a:spcPts val="0"/>
              </a:spcAft>
              <a:buNone/>
            </a:pPr>
            <a:endParaRPr lang="vi-VN" sz="1400" b="1" dirty="0">
              <a:latin typeface="Montserrat"/>
              <a:ea typeface="Montserrat"/>
              <a:cs typeface="Montserrat"/>
              <a:sym typeface="Montserrat"/>
            </a:endParaRPr>
          </a:p>
          <a:p>
            <a:pPr marL="0" lvl="0" indent="0" algn="ctr" rtl="0">
              <a:spcBef>
                <a:spcPts val="1200"/>
              </a:spcBef>
              <a:spcAft>
                <a:spcPts val="0"/>
              </a:spcAft>
              <a:buNone/>
            </a:pPr>
            <a:r>
              <a:rPr lang="vi-VN" sz="1400" b="1" dirty="0">
                <a:latin typeface="Montserrat"/>
                <a:ea typeface="Montserrat"/>
                <a:cs typeface="Montserrat"/>
                <a:sym typeface="Montserrat"/>
              </a:rPr>
              <a:t>Kết quả xác định tin tức thật giả </a:t>
            </a:r>
            <a:endParaRPr lang="vi" sz="1400" b="1" dirty="0">
              <a:latin typeface="Montserrat"/>
              <a:ea typeface="Montserrat"/>
              <a:cs typeface="Montserrat"/>
              <a:sym typeface="Montserrat"/>
            </a:endParaRPr>
          </a:p>
          <a:p>
            <a:pPr marL="0" lvl="0" indent="0" algn="l" rtl="0">
              <a:spcBef>
                <a:spcPts val="1200"/>
              </a:spcBef>
              <a:spcAft>
                <a:spcPts val="0"/>
              </a:spcAft>
              <a:buNone/>
            </a:pPr>
            <a:endParaRPr lang="vi-VN" sz="1400" dirty="0">
              <a:latin typeface="Montserrat"/>
              <a:ea typeface="Montserrat"/>
              <a:cs typeface="Montserrat"/>
              <a:sym typeface="Montserrat"/>
            </a:endParaRPr>
          </a:p>
        </p:txBody>
      </p:sp>
      <p:sp>
        <p:nvSpPr>
          <p:cNvPr id="2" name="Mũi tên: Trái-Phải-Lên 1">
            <a:extLst>
              <a:ext uri="{FF2B5EF4-FFF2-40B4-BE49-F238E27FC236}">
                <a16:creationId xmlns:a16="http://schemas.microsoft.com/office/drawing/2014/main" id="{5F0A00A8-6A24-7A68-2D39-FECD75F074C6}"/>
              </a:ext>
            </a:extLst>
          </p:cNvPr>
          <p:cNvSpPr/>
          <p:nvPr/>
        </p:nvSpPr>
        <p:spPr>
          <a:xfrm>
            <a:off x="3872592" y="2058880"/>
            <a:ext cx="1910443" cy="660070"/>
          </a:xfrm>
          <a:prstGeom prst="leftRightUpArrow">
            <a:avLst>
              <a:gd name="adj1" fmla="val 25000"/>
              <a:gd name="adj2" fmla="val 26049"/>
              <a:gd name="adj3" fmla="val 30248"/>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vi-VN"/>
          </a:p>
        </p:txBody>
      </p:sp>
      <p:sp>
        <p:nvSpPr>
          <p:cNvPr id="4" name="Mũi tên: Cong Hướng lên 3">
            <a:extLst>
              <a:ext uri="{FF2B5EF4-FFF2-40B4-BE49-F238E27FC236}">
                <a16:creationId xmlns:a16="http://schemas.microsoft.com/office/drawing/2014/main" id="{76F44202-E174-EC7A-1D32-68DDB623E8BF}"/>
              </a:ext>
            </a:extLst>
          </p:cNvPr>
          <p:cNvSpPr/>
          <p:nvPr/>
        </p:nvSpPr>
        <p:spPr>
          <a:xfrm rot="16200000" flipH="1">
            <a:off x="6502274" y="2602711"/>
            <a:ext cx="805542" cy="1038023"/>
          </a:xfrm>
          <a:prstGeom prst="bentUpArrow">
            <a:avLst>
              <a:gd name="adj1" fmla="val 25000"/>
              <a:gd name="adj2" fmla="val 25000"/>
              <a:gd name="adj3" fmla="val 30455"/>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vi-VN"/>
          </a:p>
        </p:txBody>
      </p:sp>
      <p:sp>
        <p:nvSpPr>
          <p:cNvPr id="5" name="Mũi tên: Cong Hướng lên 4">
            <a:extLst>
              <a:ext uri="{FF2B5EF4-FFF2-40B4-BE49-F238E27FC236}">
                <a16:creationId xmlns:a16="http://schemas.microsoft.com/office/drawing/2014/main" id="{670D732F-D169-3AA9-D25C-B52A6A07BEDF}"/>
              </a:ext>
            </a:extLst>
          </p:cNvPr>
          <p:cNvSpPr/>
          <p:nvPr/>
        </p:nvSpPr>
        <p:spPr>
          <a:xfrm rot="16200000" flipH="1" flipV="1">
            <a:off x="2347813" y="2602712"/>
            <a:ext cx="805542" cy="1038021"/>
          </a:xfrm>
          <a:prstGeom prst="bentUpArrow">
            <a:avLst>
              <a:gd name="adj1" fmla="val 25000"/>
              <a:gd name="adj2" fmla="val 25000"/>
              <a:gd name="adj3" fmla="val 30455"/>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vi-VN"/>
          </a:p>
        </p:txBody>
      </p:sp>
      <p:sp>
        <p:nvSpPr>
          <p:cNvPr id="6" name="Mũi tên: Xuống 5">
            <a:extLst>
              <a:ext uri="{FF2B5EF4-FFF2-40B4-BE49-F238E27FC236}">
                <a16:creationId xmlns:a16="http://schemas.microsoft.com/office/drawing/2014/main" id="{817F6CC1-D8E2-3011-A2FE-84568558CB75}"/>
              </a:ext>
            </a:extLst>
          </p:cNvPr>
          <p:cNvSpPr/>
          <p:nvPr/>
        </p:nvSpPr>
        <p:spPr>
          <a:xfrm>
            <a:off x="4629903" y="3524494"/>
            <a:ext cx="374094" cy="533400"/>
          </a:xfrm>
          <a:prstGeom prst="downArrow">
            <a:avLst>
              <a:gd name="adj1" fmla="val 46374"/>
              <a:gd name="adj2" fmla="val 46193"/>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1021456797"/>
      </p:ext>
    </p:extLst>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699</TotalTime>
  <Words>1253</Words>
  <Application>Microsoft Office PowerPoint</Application>
  <PresentationFormat>Trình chiếu Trên màn hình (16:9)</PresentationFormat>
  <Paragraphs>108</Paragraphs>
  <Slides>16</Slides>
  <Notes>9</Notes>
  <HiddenSlides>0</HiddenSlides>
  <MMClips>0</MMClips>
  <ScaleCrop>false</ScaleCrop>
  <HeadingPairs>
    <vt:vector size="6" baseType="variant">
      <vt:variant>
        <vt:lpstr>Phông được Dùng</vt:lpstr>
      </vt:variant>
      <vt:variant>
        <vt:i4>4</vt:i4>
      </vt:variant>
      <vt:variant>
        <vt:lpstr>Chủ đề</vt:lpstr>
      </vt:variant>
      <vt:variant>
        <vt:i4>1</vt:i4>
      </vt:variant>
      <vt:variant>
        <vt:lpstr>Tiêu đề Bản chiếu</vt:lpstr>
      </vt:variant>
      <vt:variant>
        <vt:i4>16</vt:i4>
      </vt:variant>
    </vt:vector>
  </HeadingPairs>
  <TitlesOfParts>
    <vt:vector size="21" baseType="lpstr">
      <vt:lpstr>Arial</vt:lpstr>
      <vt:lpstr>Montserrat Medium</vt:lpstr>
      <vt:lpstr>Montserrat</vt:lpstr>
      <vt:lpstr>Lato</vt:lpstr>
      <vt:lpstr>Focus</vt:lpstr>
      <vt:lpstr>Nhóm 6: Phân biệt tin tức thật và giả</vt:lpstr>
      <vt:lpstr>Đặt vấn đề</vt:lpstr>
      <vt:lpstr>Đặt vấn đề</vt:lpstr>
      <vt:lpstr>Đặt vấn đề</vt:lpstr>
      <vt:lpstr>2. Thu thập dữ liệu</vt:lpstr>
      <vt:lpstr>2. Thu thập dữ liệu</vt:lpstr>
      <vt:lpstr>3. Kết quả nghiên cứu</vt:lpstr>
      <vt:lpstr>4.1. Tiền xử lý dữ liệu</vt:lpstr>
      <vt:lpstr>4.2. Lựa chọn mô hình</vt:lpstr>
      <vt:lpstr>5. Một số thuật toán phát hiện tin giả khác đã được nghiên cứu</vt:lpstr>
      <vt:lpstr>5. Một số thuật toán phát hiện tin giả khác đã được nghiên cứu</vt:lpstr>
      <vt:lpstr>5. Một số thuật toán phát hiện tin giả khác đã được nghiên cứu</vt:lpstr>
      <vt:lpstr>5. Một số thuật toán phát hiện tin giả khác đã được nghiên cứu</vt:lpstr>
      <vt:lpstr>5. Một số thuật toán phát hiện tin giả khác đã được nghiên cứu</vt:lpstr>
      <vt:lpstr>5. Một số thuật toán phát hiện tin giả khác đã được nghiên cứu</vt:lpstr>
      <vt:lpstr>Xin cảm ơn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Trương Nhật Thành - TNT -</cp:lastModifiedBy>
  <cp:revision>1</cp:revision>
  <dcterms:modified xsi:type="dcterms:W3CDTF">2025-01-11T02:38:02Z</dcterms:modified>
</cp:coreProperties>
</file>