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9"/>
  </p:notesMasterIdLst>
  <p:sldIdLst>
    <p:sldId id="256" r:id="rId2"/>
    <p:sldId id="267" r:id="rId3"/>
    <p:sldId id="268" r:id="rId4"/>
    <p:sldId id="269" r:id="rId5"/>
    <p:sldId id="270" r:id="rId6"/>
    <p:sldId id="274" r:id="rId7"/>
    <p:sldId id="272" r:id="rId8"/>
    <p:sldId id="276" r:id="rId9"/>
    <p:sldId id="277" r:id="rId10"/>
    <p:sldId id="278" r:id="rId11"/>
    <p:sldId id="280" r:id="rId12"/>
    <p:sldId id="279" r:id="rId13"/>
    <p:sldId id="281" r:id="rId14"/>
    <p:sldId id="282" r:id="rId15"/>
    <p:sldId id="283" r:id="rId16"/>
    <p:sldId id="284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CEE807-8B66-48CB-A7A2-D3E22B0FB49A}" v="2" dt="2025-09-24T13:29:39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ree K" userId="71a9c2b5ea743245" providerId="LiveId" clId="{80D837C3-0508-4908-9658-27A9F36FF9D5}"/>
    <pc:docChg chg="undo custSel delSld modSld">
      <pc:chgData name="Dhanushree K" userId="71a9c2b5ea743245" providerId="LiveId" clId="{80D837C3-0508-4908-9658-27A9F36FF9D5}" dt="2025-09-24T13:32:59.771" v="135" actId="20577"/>
      <pc:docMkLst>
        <pc:docMk/>
      </pc:docMkLst>
      <pc:sldChg chg="addSp delSp modSp mod">
        <pc:chgData name="Dhanushree K" userId="71a9c2b5ea743245" providerId="LiveId" clId="{80D837C3-0508-4908-9658-27A9F36FF9D5}" dt="2025-09-24T13:30:47.476" v="64" actId="1076"/>
        <pc:sldMkLst>
          <pc:docMk/>
          <pc:sldMk cId="3248876219" sldId="272"/>
        </pc:sldMkLst>
        <pc:spChg chg="del">
          <ac:chgData name="Dhanushree K" userId="71a9c2b5ea743245" providerId="LiveId" clId="{80D837C3-0508-4908-9658-27A9F36FF9D5}" dt="2025-09-24T13:29:13.676" v="42" actId="21"/>
          <ac:spMkLst>
            <pc:docMk/>
            <pc:sldMk cId="3248876219" sldId="272"/>
            <ac:spMk id="2" creationId="{E6DB6111-A637-ACB4-B194-536D9B434A04}"/>
          </ac:spMkLst>
        </pc:spChg>
        <pc:spChg chg="add del mod">
          <ac:chgData name="Dhanushree K" userId="71a9c2b5ea743245" providerId="LiveId" clId="{80D837C3-0508-4908-9658-27A9F36FF9D5}" dt="2025-09-24T13:29:08.231" v="41" actId="21"/>
          <ac:spMkLst>
            <pc:docMk/>
            <pc:sldMk cId="3248876219" sldId="272"/>
            <ac:spMk id="8" creationId="{FD4A7969-3CEF-33CD-682A-73B4E57C3A28}"/>
          </ac:spMkLst>
        </pc:spChg>
        <pc:picChg chg="add del mod">
          <ac:chgData name="Dhanushree K" userId="71a9c2b5ea743245" providerId="LiveId" clId="{80D837C3-0508-4908-9658-27A9F36FF9D5}" dt="2025-09-24T13:29:05.045" v="40" actId="21"/>
          <ac:picMkLst>
            <pc:docMk/>
            <pc:sldMk cId="3248876219" sldId="272"/>
            <ac:picMk id="3" creationId="{8823B1B5-2970-211E-9939-CA08909C992A}"/>
          </ac:picMkLst>
        </pc:picChg>
        <pc:picChg chg="del">
          <ac:chgData name="Dhanushree K" userId="71a9c2b5ea743245" providerId="LiveId" clId="{80D837C3-0508-4908-9658-27A9F36FF9D5}" dt="2025-09-24T13:28:51.660" v="39" actId="21"/>
          <ac:picMkLst>
            <pc:docMk/>
            <pc:sldMk cId="3248876219" sldId="272"/>
            <ac:picMk id="4" creationId="{D83226E2-E24C-AEA8-5D2C-266948D692DB}"/>
          </ac:picMkLst>
        </pc:picChg>
        <pc:picChg chg="mod">
          <ac:chgData name="Dhanushree K" userId="71a9c2b5ea743245" providerId="LiveId" clId="{80D837C3-0508-4908-9658-27A9F36FF9D5}" dt="2025-09-24T13:30:32.731" v="61" actId="14100"/>
          <ac:picMkLst>
            <pc:docMk/>
            <pc:sldMk cId="3248876219" sldId="272"/>
            <ac:picMk id="5" creationId="{D1F2A108-64BD-0005-B230-084D23EBEB86}"/>
          </ac:picMkLst>
        </pc:picChg>
        <pc:picChg chg="mod">
          <ac:chgData name="Dhanushree K" userId="71a9c2b5ea743245" providerId="LiveId" clId="{80D837C3-0508-4908-9658-27A9F36FF9D5}" dt="2025-09-24T13:30:41.965" v="63" actId="14100"/>
          <ac:picMkLst>
            <pc:docMk/>
            <pc:sldMk cId="3248876219" sldId="272"/>
            <ac:picMk id="6" creationId="{26292548-0E61-044E-211A-7F7CC08698CC}"/>
          </ac:picMkLst>
        </pc:picChg>
        <pc:picChg chg="add mod">
          <ac:chgData name="Dhanushree K" userId="71a9c2b5ea743245" providerId="LiveId" clId="{80D837C3-0508-4908-9658-27A9F36FF9D5}" dt="2025-09-24T13:30:35.900" v="62" actId="1076"/>
          <ac:picMkLst>
            <pc:docMk/>
            <pc:sldMk cId="3248876219" sldId="272"/>
            <ac:picMk id="9" creationId="{F7D9D6EA-D745-FE01-5877-DB55E71C39C9}"/>
          </ac:picMkLst>
        </pc:picChg>
        <pc:picChg chg="add mod">
          <ac:chgData name="Dhanushree K" userId="71a9c2b5ea743245" providerId="LiveId" clId="{80D837C3-0508-4908-9658-27A9F36FF9D5}" dt="2025-09-24T13:30:47.476" v="64" actId="1076"/>
          <ac:picMkLst>
            <pc:docMk/>
            <pc:sldMk cId="3248876219" sldId="272"/>
            <ac:picMk id="10" creationId="{A879044A-9741-F3F3-A1CE-43BD829786F3}"/>
          </ac:picMkLst>
        </pc:picChg>
      </pc:sldChg>
      <pc:sldChg chg="modSp del mod">
        <pc:chgData name="Dhanushree K" userId="71a9c2b5ea743245" providerId="LiveId" clId="{80D837C3-0508-4908-9658-27A9F36FF9D5}" dt="2025-09-24T13:29:58.952" v="57" actId="2696"/>
        <pc:sldMkLst>
          <pc:docMk/>
          <pc:sldMk cId="1906100478" sldId="273"/>
        </pc:sldMkLst>
        <pc:picChg chg="mod">
          <ac:chgData name="Dhanushree K" userId="71a9c2b5ea743245" providerId="LiveId" clId="{80D837C3-0508-4908-9658-27A9F36FF9D5}" dt="2025-09-24T13:29:30.625" v="46" actId="1076"/>
          <ac:picMkLst>
            <pc:docMk/>
            <pc:sldMk cId="1906100478" sldId="273"/>
            <ac:picMk id="7" creationId="{B60AEA13-041F-7DD4-0AB9-F69F96332831}"/>
          </ac:picMkLst>
        </pc:picChg>
      </pc:sldChg>
      <pc:sldChg chg="modSp mod">
        <pc:chgData name="Dhanushree K" userId="71a9c2b5ea743245" providerId="LiveId" clId="{80D837C3-0508-4908-9658-27A9F36FF9D5}" dt="2025-09-24T13:30:08.280" v="58" actId="113"/>
        <pc:sldMkLst>
          <pc:docMk/>
          <pc:sldMk cId="66186292" sldId="274"/>
        </pc:sldMkLst>
        <pc:spChg chg="mod">
          <ac:chgData name="Dhanushree K" userId="71a9c2b5ea743245" providerId="LiveId" clId="{80D837C3-0508-4908-9658-27A9F36FF9D5}" dt="2025-09-24T13:30:08.280" v="58" actId="113"/>
          <ac:spMkLst>
            <pc:docMk/>
            <pc:sldMk cId="66186292" sldId="274"/>
            <ac:spMk id="3" creationId="{D870A68B-83D7-3E17-D685-963B0C81C07D}"/>
          </ac:spMkLst>
        </pc:spChg>
      </pc:sldChg>
      <pc:sldChg chg="modSp mod">
        <pc:chgData name="Dhanushree K" userId="71a9c2b5ea743245" providerId="LiveId" clId="{80D837C3-0508-4908-9658-27A9F36FF9D5}" dt="2025-09-24T13:32:59.771" v="135" actId="20577"/>
        <pc:sldMkLst>
          <pc:docMk/>
          <pc:sldMk cId="4112450394" sldId="277"/>
        </pc:sldMkLst>
        <pc:spChg chg="mod">
          <ac:chgData name="Dhanushree K" userId="71a9c2b5ea743245" providerId="LiveId" clId="{80D837C3-0508-4908-9658-27A9F36FF9D5}" dt="2025-09-24T13:32:59.771" v="135" actId="20577"/>
          <ac:spMkLst>
            <pc:docMk/>
            <pc:sldMk cId="4112450394" sldId="277"/>
            <ac:spMk id="3" creationId="{09EF34D9-2C4C-8343-EA9E-F7902DC8EECA}"/>
          </ac:spMkLst>
        </pc:spChg>
      </pc:sldChg>
      <pc:sldChg chg="delSp modSp mod">
        <pc:chgData name="Dhanushree K" userId="71a9c2b5ea743245" providerId="LiveId" clId="{80D837C3-0508-4908-9658-27A9F36FF9D5}" dt="2025-09-20T05:38:39.738" v="3" actId="21"/>
        <pc:sldMkLst>
          <pc:docMk/>
          <pc:sldMk cId="1542636580" sldId="280"/>
        </pc:sldMkLst>
      </pc:sldChg>
      <pc:sldChg chg="modSp mod">
        <pc:chgData name="Dhanushree K" userId="71a9c2b5ea743245" providerId="LiveId" clId="{80D837C3-0508-4908-9658-27A9F36FF9D5}" dt="2025-09-20T05:40:56.219" v="9" actId="207"/>
        <pc:sldMkLst>
          <pc:docMk/>
          <pc:sldMk cId="2389313571" sldId="285"/>
        </pc:sldMkLst>
        <pc:spChg chg="mod">
          <ac:chgData name="Dhanushree K" userId="71a9c2b5ea743245" providerId="LiveId" clId="{80D837C3-0508-4908-9658-27A9F36FF9D5}" dt="2025-09-20T05:40:56.219" v="9" actId="207"/>
          <ac:spMkLst>
            <pc:docMk/>
            <pc:sldMk cId="2389313571" sldId="285"/>
            <ac:spMk id="3" creationId="{D337BA0A-22AF-D394-ED2D-D3B2D8205E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821CA-5FED-4F4B-87E8-47E95304CBCA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58367F-38CD-4299-875B-62EEC6F12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128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58367F-38CD-4299-875B-62EEC6F1214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86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6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55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5496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56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3623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60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9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2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63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6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7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23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536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478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9F711-6211-48A1-B2D9-F82C248E78B6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3E4200-2656-45AF-88BA-5C945E6AB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70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Dhanu" TargetMode="External"/><Relationship Id="rId2" Type="http://schemas.openxmlformats.org/officeDocument/2006/relationships/hyperlink" Target="https://www.linkedin.com/in/dhanushree-k-9135122a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4239-757D-906E-2253-0DAC369C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966651"/>
            <a:ext cx="7140544" cy="3084185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AVIOS — AI-Augmented Linux-like Scheduler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reproducible research prototype for ML-driven scheduling decisions</a:t>
            </a:r>
            <a:endParaRPr lang="en-IN" sz="4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33C5-5DBA-37B5-6827-B9CAB0568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17" y="4458788"/>
            <a:ext cx="9144000" cy="1190897"/>
          </a:xfrm>
        </p:spPr>
        <p:txBody>
          <a:bodyPr>
            <a:normAutofit/>
          </a:bodyPr>
          <a:lstStyle/>
          <a:p>
            <a:pPr algn="l"/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Dhanushree K (Solo Project)</a:t>
            </a:r>
            <a:b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September 2025</a:t>
            </a:r>
          </a:p>
        </p:txBody>
      </p:sp>
    </p:spTree>
    <p:extLst>
      <p:ext uri="{BB962C8B-B14F-4D97-AF65-F5344CB8AC3E}">
        <p14:creationId xmlns:p14="http://schemas.microsoft.com/office/powerpoint/2010/main" val="1741261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4FFA-9FB4-8446-E49D-507078D7E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(Workload Comparisons)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8AD34C-31B1-CCD5-B2CC-44AB4C7EE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1866073"/>
              </p:ext>
            </p:extLst>
          </p:nvPr>
        </p:nvGraphicFramePr>
        <p:xfrm>
          <a:off x="182879" y="1426084"/>
          <a:ext cx="6592389" cy="4259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61446">
                  <a:extLst>
                    <a:ext uri="{9D8B030D-6E8A-4147-A177-3AD203B41FA5}">
                      <a16:colId xmlns:a16="http://schemas.microsoft.com/office/drawing/2014/main" val="2501242895"/>
                    </a:ext>
                  </a:extLst>
                </a:gridCol>
                <a:gridCol w="1730394">
                  <a:extLst>
                    <a:ext uri="{9D8B030D-6E8A-4147-A177-3AD203B41FA5}">
                      <a16:colId xmlns:a16="http://schemas.microsoft.com/office/drawing/2014/main" val="87052664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2734591203"/>
                    </a:ext>
                  </a:extLst>
                </a:gridCol>
                <a:gridCol w="1558835">
                  <a:extLst>
                    <a:ext uri="{9D8B030D-6E8A-4147-A177-3AD203B41FA5}">
                      <a16:colId xmlns:a16="http://schemas.microsoft.com/office/drawing/2014/main" val="3679905121"/>
                    </a:ext>
                  </a:extLst>
                </a:gridCol>
              </a:tblGrid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Workload (Tasks)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Avg Turnaround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Median Turnaround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Avg Response ↓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06883651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Mixed(Realistic) [1227]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13,337.84 → 9,749.65 (26.9%)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9009 → 3893 (56.8%)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13,308.30 → 9,718.07 (27%)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196011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CPU [942]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11,044.21 → 9,069.18 (17.9%)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7826 → 7763.5 (0.8%)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11,002.10 → 9,027.00 (18%)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361986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I/O [1383]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235,751.33→197,340.84 (16.3%)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28,047 → 22,427 (20%)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235,288.61 → 196,877.98 (16.3%)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3758355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Real-time [929]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10,412.89 → 6,640.26 (36.2%)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10,858 → 2051 (81.1%)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10,384.11 → 6,610.78 (36.3%)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19512502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Stress [1330]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254,771.76→ 186,110.76 (27%)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41,083 → 12,711 (69.1%)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252,713.19 → 184,041.65 (27.2%)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01638659"/>
                  </a:ext>
                </a:extLst>
              </a:tr>
              <a:tr h="60738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Batch [972]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71,601.53 → 50,828.56 (29%)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effectLst/>
                        </a:rPr>
                        <a:t>26,421.5 → 12,007 (54.6%)</a:t>
                      </a:r>
                      <a:endParaRPr lang="en-IN" sz="1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effectLst/>
                        </a:rPr>
                        <a:t>71,114.42 → 50,335.50 (29.2%)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78844492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A56C18E-C00B-047A-2753-AC2C2DA48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651" y="1602378"/>
            <a:ext cx="4589418" cy="34224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2660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B70EB-DBF6-1067-5BF8-E1085147F0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75900" y="3305924"/>
            <a:ext cx="6732361" cy="3695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BEFED3-9D31-97D7-4FBD-51229AEF6DC3}"/>
              </a:ext>
            </a:extLst>
          </p:cNvPr>
          <p:cNvSpPr txBox="1"/>
          <p:nvPr/>
        </p:nvSpPr>
        <p:spPr>
          <a:xfrm>
            <a:off x="4975668" y="4535442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Realtime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C88CA496-5C19-51DD-AB95-BE54E640BA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75900" y="238897"/>
            <a:ext cx="6486169" cy="30670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2D30D1-A6EE-8AC1-AC97-81688A381DC7}"/>
              </a:ext>
            </a:extLst>
          </p:cNvPr>
          <p:cNvSpPr txBox="1"/>
          <p:nvPr/>
        </p:nvSpPr>
        <p:spPr>
          <a:xfrm>
            <a:off x="4658084" y="1349751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Mixed (Realistic) workload 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63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5BD9-9C5B-64B0-67B9-1C880965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865B3F-46CA-5961-A106-57B299D4B35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7591" y="3667036"/>
            <a:ext cx="5758409" cy="30167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24910B-3BF2-7948-CC66-F1C4F804C148}"/>
              </a:ext>
            </a:extLst>
          </p:cNvPr>
          <p:cNvSpPr txBox="1"/>
          <p:nvPr/>
        </p:nvSpPr>
        <p:spPr>
          <a:xfrm>
            <a:off x="3790406" y="4509906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CPU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C51DD4-4CA4-D784-1051-A8BBC9B81B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20805" y="424543"/>
            <a:ext cx="5566858" cy="30044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F531462-40EF-C4B6-8FC1-8A0497E35865}"/>
              </a:ext>
            </a:extLst>
          </p:cNvPr>
          <p:cNvSpPr txBox="1"/>
          <p:nvPr/>
        </p:nvSpPr>
        <p:spPr>
          <a:xfrm>
            <a:off x="9621565" y="1270000"/>
            <a:ext cx="145897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D68B866-ACEA-B0C6-884D-57747F84E3A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7591" y="543561"/>
            <a:ext cx="5471026" cy="30044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C1B4D04-833D-E8CF-49C4-C45A831EBC6E}"/>
              </a:ext>
            </a:extLst>
          </p:cNvPr>
          <p:cNvSpPr txBox="1"/>
          <p:nvPr/>
        </p:nvSpPr>
        <p:spPr>
          <a:xfrm>
            <a:off x="3333208" y="1653630"/>
            <a:ext cx="610035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Stress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DBC2640-F702-BE6D-81D0-4D3641B77355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383385" y="3548018"/>
            <a:ext cx="5331833" cy="31358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3F2EA3-3089-2923-E4DF-955EEDE957AA}"/>
              </a:ext>
            </a:extLst>
          </p:cNvPr>
          <p:cNvSpPr txBox="1"/>
          <p:nvPr/>
        </p:nvSpPr>
        <p:spPr>
          <a:xfrm>
            <a:off x="9678924" y="4575945"/>
            <a:ext cx="2148840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 workload</a:t>
            </a:r>
            <a:endParaRPr lang="en-IN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0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9074-AA8E-232D-F8E7-5C97E6B1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Significance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C8A5-A4D1-D85D-6BB7-49FE7235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Paired Wilcoxon tests</a:t>
            </a:r>
            <a:r>
              <a:rPr lang="en-US" dirty="0"/>
              <a:t> run on per-task turnaround &amp; response</a:t>
            </a:r>
          </a:p>
          <a:p>
            <a:r>
              <a:rPr lang="en-US" dirty="0"/>
              <a:t>Results significant at </a:t>
            </a:r>
            <a:r>
              <a:rPr lang="en-US" b="1" dirty="0"/>
              <a:t>p &lt; 0.05</a:t>
            </a:r>
            <a:r>
              <a:rPr lang="en-US" dirty="0"/>
              <a:t> across all workloads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Confirms improvements are </a:t>
            </a:r>
            <a:r>
              <a:rPr lang="en-US" b="1" dirty="0"/>
              <a:t>robust, not random variance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E74019-49FA-4FB3-CC1C-B09C36AA8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58003"/>
              </p:ext>
            </p:extLst>
          </p:nvPr>
        </p:nvGraphicFramePr>
        <p:xfrm>
          <a:off x="1410789" y="3552666"/>
          <a:ext cx="7097484" cy="1097280"/>
        </p:xfrm>
        <a:graphic>
          <a:graphicData uri="http://schemas.openxmlformats.org/drawingml/2006/table">
            <a:tbl>
              <a:tblPr/>
              <a:tblGrid>
                <a:gridCol w="2365828">
                  <a:extLst>
                    <a:ext uri="{9D8B030D-6E8A-4147-A177-3AD203B41FA5}">
                      <a16:colId xmlns:a16="http://schemas.microsoft.com/office/drawing/2014/main" val="3251431790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1007597743"/>
                    </a:ext>
                  </a:extLst>
                </a:gridCol>
                <a:gridCol w="2365828">
                  <a:extLst>
                    <a:ext uri="{9D8B030D-6E8A-4147-A177-3AD203B41FA5}">
                      <a16:colId xmlns:a16="http://schemas.microsoft.com/office/drawing/2014/main" val="820377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Workload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Avg</a:t>
                      </a: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Turnaround ↓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Wilcoxon p-value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18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1e-9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518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Mixed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-27%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&lt; 0.01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643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E000-9023-1EB9-015A-8760ABA7D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410789"/>
          </a:xfrm>
        </p:spPr>
        <p:txBody>
          <a:bodyPr/>
          <a:lstStyle/>
          <a:p>
            <a:r>
              <a:rPr lang="en-IN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BFD8-0619-8519-3DFF-565BF5B68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Scheduler assignment only</a:t>
            </a:r>
            <a:r>
              <a:rPr lang="en-US" dirty="0"/>
              <a:t> → </a:t>
            </a:r>
            <a:r>
              <a:rPr lang="en-IN" b="1" dirty="0"/>
              <a:t>largest improvements</a:t>
            </a:r>
            <a:r>
              <a:rPr lang="en-IN" dirty="0"/>
              <a:t> across all workloads</a:t>
            </a:r>
            <a:endParaRPr lang="en-US" dirty="0"/>
          </a:p>
          <a:p>
            <a:r>
              <a:rPr lang="en-IN" b="1" dirty="0"/>
              <a:t>Quantum &amp; VRUNTIME scaling</a:t>
            </a:r>
            <a:r>
              <a:rPr lang="en-IN" dirty="0"/>
              <a:t> → further improvements and lead to lower context switches </a:t>
            </a:r>
          </a:p>
          <a:p>
            <a:r>
              <a:rPr lang="en-IN" b="1" dirty="0"/>
              <a:t>Combined</a:t>
            </a:r>
            <a:r>
              <a:rPr lang="en-IN" dirty="0"/>
              <a:t> → best overall balance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53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8871A-1E1C-49F5-0F4A-26792C2E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F5DAC-6A8E-947D-4D72-8A1FC2B7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AI-guided scheduling</a:t>
            </a:r>
            <a:r>
              <a:rPr lang="en-US" dirty="0"/>
              <a:t> → consistently reduces turnaround &amp; response across all kinds of workloads</a:t>
            </a:r>
          </a:p>
          <a:p>
            <a:r>
              <a:rPr lang="en-IN" dirty="0"/>
              <a:t>Fairness, throughput, utilization preserved</a:t>
            </a:r>
          </a:p>
          <a:p>
            <a:r>
              <a:rPr lang="en-US" b="1" dirty="0"/>
              <a:t>Reproducible pipeline</a:t>
            </a:r>
            <a:r>
              <a:rPr lang="en-US" dirty="0"/>
              <a:t>: workloads, scripts, models, results all included</a:t>
            </a:r>
          </a:p>
          <a:p>
            <a:r>
              <a:rPr lang="en-US" dirty="0"/>
              <a:t>Demonstrates ML + systems can work together in scheduling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51A69D6-93DC-8C18-46B0-D445DA6E5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Reproducible pipeline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workloads, scripts, models, results all included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99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B582-23DF-0D52-F71B-1155167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07E7E-CA04-DD6F-B90B-D2093AEC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Collect larger &amp; more diverse traces</a:t>
            </a:r>
          </a:p>
          <a:p>
            <a:r>
              <a:rPr lang="en-US" dirty="0"/>
              <a:t>Integrate with </a:t>
            </a:r>
            <a:r>
              <a:rPr lang="en-US" b="1" dirty="0"/>
              <a:t>Linux kernel module</a:t>
            </a:r>
            <a:r>
              <a:rPr lang="en-US" dirty="0"/>
              <a:t> for real benchmarking</a:t>
            </a:r>
          </a:p>
          <a:p>
            <a:r>
              <a:rPr lang="en-US" dirty="0"/>
              <a:t>Explore </a:t>
            </a:r>
            <a:r>
              <a:rPr lang="en-US" b="1" dirty="0"/>
              <a:t>adaptive / online learning</a:t>
            </a:r>
            <a:r>
              <a:rPr lang="en-US" dirty="0"/>
              <a:t> for dynamic workloads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0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CAF0-EA24-2A2E-761C-5684A96D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BA0A-22AF-D394-ED2D-D3B2D8205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Contact info:</a:t>
            </a:r>
            <a:endParaRPr lang="en-IN" dirty="0"/>
          </a:p>
          <a:p>
            <a:pPr lvl="1"/>
            <a:r>
              <a:rPr lang="en-IN" sz="1800" dirty="0"/>
              <a:t>Email: khdhanu5243@gmail.com</a:t>
            </a:r>
          </a:p>
          <a:p>
            <a:pPr lvl="1"/>
            <a:r>
              <a:rPr lang="en-IN" sz="1800" dirty="0"/>
              <a:t>LinkedIn: </a:t>
            </a:r>
            <a:r>
              <a:rPr lang="en-IN" sz="1800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linkedin.com/in/dhanushree-k-9135122ab</a:t>
            </a:r>
            <a:endParaRPr lang="en-IN" sz="18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en-IN" sz="1800" dirty="0"/>
              <a:t>GitHub: </a:t>
            </a:r>
            <a:r>
              <a:rPr lang="en-IN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IN" sz="1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KHDhanu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313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4193-01B6-889E-CFDE-E52507FC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03699-49E4-11F7-D344-36DE7D481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Why Scheduling Matters:</a:t>
            </a:r>
            <a:endParaRPr lang="en-US" dirty="0"/>
          </a:p>
          <a:p>
            <a:pPr lvl="1"/>
            <a:r>
              <a:rPr lang="en-US" dirty="0"/>
              <a:t>CPU scheduler is the </a:t>
            </a:r>
            <a:r>
              <a:rPr lang="en-US" i="1" dirty="0"/>
              <a:t>“heart of the OS”</a:t>
            </a:r>
            <a:r>
              <a:rPr lang="en-US" dirty="0"/>
              <a:t> — decides which tasks run, directly impacting user experience and system efficiency.</a:t>
            </a:r>
          </a:p>
          <a:p>
            <a:r>
              <a:rPr lang="en-US" b="1" dirty="0"/>
              <a:t>Key Challenge:</a:t>
            </a:r>
            <a:endParaRPr lang="en-US" dirty="0"/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responsiveness</a:t>
            </a:r>
            <a:r>
              <a:rPr lang="en-US" dirty="0"/>
              <a:t> (short, interactive tasks) and </a:t>
            </a:r>
            <a:r>
              <a:rPr lang="en-US" b="1" dirty="0"/>
              <a:t>fairness/throughput</a:t>
            </a:r>
            <a:r>
              <a:rPr lang="en-US" dirty="0"/>
              <a:t> (long-running or batch tasks).</a:t>
            </a:r>
          </a:p>
          <a:p>
            <a:pPr lvl="1"/>
            <a:r>
              <a:rPr lang="en-US" dirty="0"/>
              <a:t>Example: a heavy background job can delay a simple interactive click.</a:t>
            </a:r>
          </a:p>
          <a:p>
            <a:r>
              <a:rPr lang="en-US" b="1" dirty="0"/>
              <a:t>Why Traditional Heuristics Struggle:</a:t>
            </a:r>
            <a:endParaRPr lang="en-US" dirty="0"/>
          </a:p>
          <a:p>
            <a:pPr lvl="1"/>
            <a:r>
              <a:rPr lang="en-US" dirty="0"/>
              <a:t>Linux schedulers (CFS, RR, FIFO) rely on </a:t>
            </a:r>
            <a:r>
              <a:rPr lang="en-US" i="1" dirty="0"/>
              <a:t>hand-crafted 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Fixed heuristics → fail to adapt across diverse workloads.</a:t>
            </a:r>
          </a:p>
          <a:p>
            <a:pPr lvl="1"/>
            <a:r>
              <a:rPr lang="en-US" dirty="0"/>
              <a:t>Short tasks often wait behind long ones; responsiveness suffers.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010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8D7C-4A7E-5FC0-427B-9B3044B6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7E612-97DC-0EFB-775C-A1D54EFF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an </a:t>
            </a:r>
            <a:r>
              <a:rPr lang="en-IN" b="1" dirty="0"/>
              <a:t>AI-augmented Linux-like scheduler simulator</a:t>
            </a:r>
            <a:r>
              <a:rPr lang="en-IN" dirty="0"/>
              <a:t>.</a:t>
            </a:r>
          </a:p>
          <a:p>
            <a:r>
              <a:rPr lang="en-IN" dirty="0"/>
              <a:t>Use </a:t>
            </a:r>
            <a:r>
              <a:rPr lang="en-IN" b="1" dirty="0"/>
              <a:t>ML-based task classification</a:t>
            </a:r>
            <a:r>
              <a:rPr lang="en-IN" dirty="0"/>
              <a:t> (resource, interactivity, execution length, priority) to guide:</a:t>
            </a:r>
          </a:p>
          <a:p>
            <a:pPr lvl="1"/>
            <a:r>
              <a:rPr lang="en-IN" dirty="0"/>
              <a:t>Scheduler assignment (FIFO, RR, CFS)</a:t>
            </a:r>
          </a:p>
          <a:p>
            <a:pPr lvl="1"/>
            <a:r>
              <a:rPr lang="en-IN" dirty="0"/>
              <a:t>Time-slice scaling (RR/CFS quantum, VRUNTIME adjustment)</a:t>
            </a:r>
          </a:p>
          <a:p>
            <a:r>
              <a:rPr lang="en-IN" b="1" dirty="0"/>
              <a:t>Goal:</a:t>
            </a:r>
            <a:endParaRPr lang="en-IN" dirty="0"/>
          </a:p>
          <a:p>
            <a:pPr lvl="1"/>
            <a:r>
              <a:rPr lang="en-IN" dirty="0"/>
              <a:t>Reduce turnaround &amp; response time for latency-sensitive tasks</a:t>
            </a:r>
          </a:p>
          <a:p>
            <a:pPr lvl="1"/>
            <a:r>
              <a:rPr lang="en-IN" dirty="0"/>
              <a:t>Preserve throughput, fairness, and CPU utilization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72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FC89-B861-2921-34B4-F02BDFEB6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Overview (Architecture)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84A7-AFCB-C2F2-540E-6A42844F5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Flow:</a:t>
            </a:r>
            <a:br>
              <a:rPr lang="en-IN" dirty="0"/>
            </a:br>
            <a:r>
              <a:rPr lang="en-IN" dirty="0"/>
              <a:t>Trace → </a:t>
            </a:r>
            <a:r>
              <a:rPr lang="en-IN" b="1" dirty="0"/>
              <a:t>Task Classifier (ML)</a:t>
            </a:r>
            <a:r>
              <a:rPr lang="en-IN" dirty="0"/>
              <a:t> → </a:t>
            </a:r>
            <a:r>
              <a:rPr lang="en-IN" b="1" dirty="0"/>
              <a:t>Score Calculation</a:t>
            </a:r>
            <a:r>
              <a:rPr lang="en-IN" dirty="0"/>
              <a:t> → </a:t>
            </a:r>
            <a:r>
              <a:rPr lang="en-IN" b="1" dirty="0"/>
              <a:t>Scheduler Decision</a:t>
            </a:r>
            <a:r>
              <a:rPr lang="en-IN" dirty="0"/>
              <a:t> → </a:t>
            </a:r>
            <a:r>
              <a:rPr lang="en-IN" b="1" dirty="0"/>
              <a:t>Metrics &amp; Logs</a:t>
            </a:r>
            <a:endParaRPr lang="en-IN" dirty="0"/>
          </a:p>
          <a:p>
            <a:r>
              <a:rPr lang="en-IN" b="1" dirty="0"/>
              <a:t>Trace ingestion</a:t>
            </a:r>
            <a:r>
              <a:rPr lang="en-IN" dirty="0"/>
              <a:t>: CSV workload traces collected from real &amp; synthetic tasks</a:t>
            </a:r>
          </a:p>
          <a:p>
            <a:r>
              <a:rPr lang="en-IN" b="1" dirty="0"/>
              <a:t>Classification</a:t>
            </a:r>
            <a:r>
              <a:rPr lang="en-IN" dirty="0"/>
              <a:t>: 4 ML models assign task type &amp; </a:t>
            </a:r>
            <a:r>
              <a:rPr lang="en-IN" dirty="0" err="1"/>
              <a:t>behavior</a:t>
            </a:r>
            <a:endParaRPr lang="en-IN" dirty="0"/>
          </a:p>
          <a:p>
            <a:r>
              <a:rPr lang="en-IN" b="1" dirty="0"/>
              <a:t>Score calculation</a:t>
            </a:r>
            <a:r>
              <a:rPr lang="en-IN" dirty="0"/>
              <a:t>: combines labels into a unified scheduling score</a:t>
            </a:r>
          </a:p>
          <a:p>
            <a:r>
              <a:rPr lang="en-IN" b="1" dirty="0"/>
              <a:t>Scheduler</a:t>
            </a:r>
            <a:r>
              <a:rPr lang="en-IN" dirty="0"/>
              <a:t>: decides queue placement &amp; quantum adjustments</a:t>
            </a:r>
          </a:p>
          <a:p>
            <a:r>
              <a:rPr lang="en-IN" b="1" dirty="0"/>
              <a:t>Metrics</a:t>
            </a:r>
            <a:r>
              <a:rPr lang="en-IN" dirty="0"/>
              <a:t>: logs per-task turnaround, response, fairness, utilization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971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2FD4-A837-B95A-55BF-5501BF8C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B5F13A-268C-1B7E-55E0-8B8C74D12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670" y="1436914"/>
            <a:ext cx="7463244" cy="52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21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DB2EC-6019-D492-FD61-4A59B5AB3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 Classification (ML Part)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A68B-83D7-3E17-D685-963B0C81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4 classifiers trained: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Resource type </a:t>
            </a:r>
            <a:r>
              <a:rPr lang="en-US" altLang="en-US" sz="1800" dirty="0">
                <a:cs typeface="Times New Roman" panose="02020603050405020304" pitchFamily="18" charset="0"/>
              </a:rPr>
              <a:t>→ CPU / IO / Mixed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Interactivity </a:t>
            </a:r>
            <a:r>
              <a:rPr lang="en-US" altLang="en-US" sz="1800" dirty="0">
                <a:cs typeface="Times New Roman" panose="02020603050405020304" pitchFamily="18" charset="0"/>
              </a:rPr>
              <a:t>→ Real-time / Interactive / Batch / Background / Other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Execution length </a:t>
            </a:r>
            <a:r>
              <a:rPr lang="en-US" altLang="en-US" sz="1800" dirty="0">
                <a:cs typeface="Times New Roman" panose="02020603050405020304" pitchFamily="18" charset="0"/>
              </a:rPr>
              <a:t>→ Short / Medium / Long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1800" b="1" dirty="0">
                <a:cs typeface="Times New Roman" panose="02020603050405020304" pitchFamily="18" charset="0"/>
              </a:rPr>
              <a:t>Priority class </a:t>
            </a:r>
            <a:r>
              <a:rPr lang="en-US" altLang="en-US" sz="1800" dirty="0">
                <a:cs typeface="Times New Roman" panose="02020603050405020304" pitchFamily="18" charset="0"/>
              </a:rPr>
              <a:t>→ High / Medium / Low</a:t>
            </a:r>
          </a:p>
          <a:p>
            <a:r>
              <a:rPr lang="en-US" b="1" dirty="0"/>
              <a:t>Accuracy Results:</a:t>
            </a:r>
            <a:endParaRPr lang="en-US" dirty="0"/>
          </a:p>
          <a:p>
            <a:pPr lvl="1"/>
            <a:r>
              <a:rPr lang="en-US" sz="1800" dirty="0"/>
              <a:t>All models achieve &gt;95% test accuracy</a:t>
            </a:r>
          </a:p>
          <a:p>
            <a:pPr lvl="1"/>
            <a:r>
              <a:rPr lang="en-US" sz="1800" dirty="0"/>
              <a:t>Robust across 5-fold cross-validation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6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2A108-64BD-0005-B230-084D23EBE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0" y="520150"/>
            <a:ext cx="6010819" cy="301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292548-0E61-044E-211A-7F7CC0869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29" y="3611143"/>
            <a:ext cx="5755824" cy="2917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D9D6EA-D745-FE01-5877-DB55E71C3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7664" y="433065"/>
            <a:ext cx="5731510" cy="2813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79044A-9741-F3F3-A1CE-43BD829786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231" y="3566511"/>
            <a:ext cx="5529943" cy="3006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87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3A86-B015-BDBA-C340-28C32A18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Scheduler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F206-C6BF-DA72-7244-1F53BD53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297"/>
            <a:ext cx="8596668" cy="4415246"/>
          </a:xfrm>
        </p:spPr>
        <p:txBody>
          <a:bodyPr>
            <a:normAutofit/>
          </a:bodyPr>
          <a:lstStyle/>
          <a:p>
            <a:r>
              <a:rPr lang="en-IN" b="1" dirty="0"/>
              <a:t>Baseline Queues:</a:t>
            </a:r>
            <a:endParaRPr lang="en-IN" dirty="0"/>
          </a:p>
          <a:p>
            <a:pPr lvl="1"/>
            <a:r>
              <a:rPr lang="en-IN" dirty="0"/>
              <a:t>FIFO → real-time tasks</a:t>
            </a:r>
          </a:p>
          <a:p>
            <a:pPr lvl="1"/>
            <a:r>
              <a:rPr lang="en-IN" dirty="0"/>
              <a:t>RR → interactive, short tasks</a:t>
            </a:r>
          </a:p>
          <a:p>
            <a:pPr lvl="1"/>
            <a:r>
              <a:rPr lang="en-IN" dirty="0"/>
              <a:t>CFS → general-purpose fairness</a:t>
            </a:r>
          </a:p>
          <a:p>
            <a:pPr lvl="1"/>
            <a:r>
              <a:rPr lang="en-IN" dirty="0"/>
              <a:t>IDLE → background jobs</a:t>
            </a:r>
          </a:p>
          <a:p>
            <a:r>
              <a:rPr lang="en-IN" b="1" dirty="0"/>
              <a:t>AI Augmentations:</a:t>
            </a:r>
            <a:endParaRPr lang="en-IN" dirty="0"/>
          </a:p>
          <a:p>
            <a:pPr lvl="1"/>
            <a:r>
              <a:rPr lang="en-IN" b="1" dirty="0"/>
              <a:t>Scheduler assignment:</a:t>
            </a:r>
            <a:r>
              <a:rPr lang="en-IN" dirty="0"/>
              <a:t> Classifier score decides queue</a:t>
            </a:r>
          </a:p>
          <a:p>
            <a:pPr lvl="1"/>
            <a:r>
              <a:rPr lang="en-IN" b="1" dirty="0"/>
              <a:t>VRUNTIME scaling:</a:t>
            </a:r>
            <a:r>
              <a:rPr lang="en-IN" dirty="0"/>
              <a:t> Favor high-score tasks in CFS</a:t>
            </a:r>
          </a:p>
          <a:p>
            <a:pPr lvl="1"/>
            <a:r>
              <a:rPr lang="en-IN" b="1" dirty="0"/>
              <a:t>Quantum scaling:</a:t>
            </a:r>
            <a:r>
              <a:rPr lang="en-IN" dirty="0"/>
              <a:t> Longer/important tasks get larger time slices in RR &amp; CFS</a:t>
            </a:r>
          </a:p>
          <a:p>
            <a:r>
              <a:rPr lang="en-IN" b="1" dirty="0"/>
              <a:t>Decision Flow:</a:t>
            </a:r>
          </a:p>
          <a:p>
            <a:pPr lvl="1"/>
            <a:r>
              <a:rPr lang="en-IN" dirty="0"/>
              <a:t>Input task → ML classification → Score → Queue + Quantum → Execution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5594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67B7-D39F-D900-7C31-6046D779C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F34D9-2C4C-8343-EA9E-F7902DC8E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Workloads used:</a:t>
            </a:r>
            <a:r>
              <a:rPr lang="en-IN" dirty="0"/>
              <a:t> CPU-bound, IO-bound, Batch, Real-time, Stress, Mixed Realistic</a:t>
            </a:r>
          </a:p>
          <a:p>
            <a:r>
              <a:rPr lang="en-IN" b="1" dirty="0"/>
              <a:t>Dataset sizes:</a:t>
            </a:r>
            <a:r>
              <a:rPr lang="en-IN" dirty="0"/>
              <a:t> ~900–1400 tasks per workload (Mixed Realistic = 1227 tasks)</a:t>
            </a:r>
          </a:p>
          <a:p>
            <a:r>
              <a:rPr lang="en-IN" b="1" dirty="0"/>
              <a:t>Metrics evaluated:</a:t>
            </a:r>
            <a:endParaRPr lang="en-IN" dirty="0"/>
          </a:p>
          <a:p>
            <a:pPr lvl="1"/>
            <a:r>
              <a:rPr lang="en-IN" dirty="0"/>
              <a:t>Turnaround time (average, median)</a:t>
            </a:r>
          </a:p>
          <a:p>
            <a:pPr lvl="1"/>
            <a:r>
              <a:rPr lang="en-IN" dirty="0"/>
              <a:t>Response time (average, p95)</a:t>
            </a:r>
          </a:p>
          <a:p>
            <a:pPr lvl="1"/>
            <a:r>
              <a:rPr lang="en-IN" dirty="0"/>
              <a:t>Fairness (Jain index)</a:t>
            </a:r>
          </a:p>
          <a:p>
            <a:pPr lvl="1"/>
            <a:r>
              <a:rPr lang="en-IN" dirty="0"/>
              <a:t>Throughput &amp; CPU utilization</a:t>
            </a:r>
          </a:p>
          <a:p>
            <a:pPr lvl="1"/>
            <a:r>
              <a:rPr lang="en-IN" dirty="0"/>
              <a:t>Context switches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4503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</TotalTime>
  <Words>821</Words>
  <Application>Microsoft Office PowerPoint</Application>
  <PresentationFormat>Widescreen</PresentationFormat>
  <Paragraphs>131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AVIOS — AI-Augmented Linux-like Scheduler A reproducible research prototype for ML-driven scheduling decisions</vt:lpstr>
      <vt:lpstr>Problem Statement</vt:lpstr>
      <vt:lpstr>Objective</vt:lpstr>
      <vt:lpstr>System Overview (Architecture)</vt:lpstr>
      <vt:lpstr>System Architecture Diagram</vt:lpstr>
      <vt:lpstr>Task Classification (ML Part)</vt:lpstr>
      <vt:lpstr>PowerPoint Presentation</vt:lpstr>
      <vt:lpstr>Scheduler Design</vt:lpstr>
      <vt:lpstr>Evaluation Setup</vt:lpstr>
      <vt:lpstr>Results (Workload Comparisons) </vt:lpstr>
      <vt:lpstr>PowerPoint Presentation</vt:lpstr>
      <vt:lpstr>PowerPoint Presentation</vt:lpstr>
      <vt:lpstr>Statistical Significance</vt:lpstr>
      <vt:lpstr>Ablation Study</vt:lpstr>
      <vt:lpstr>Conclusions</vt:lpstr>
      <vt:lpstr>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Dhanushree K</dc:creator>
  <cp:lastModifiedBy>Dhanushree K</cp:lastModifiedBy>
  <cp:revision>1</cp:revision>
  <dcterms:created xsi:type="dcterms:W3CDTF">2025-09-19T17:05:42Z</dcterms:created>
  <dcterms:modified xsi:type="dcterms:W3CDTF">2025-09-24T13:33:07Z</dcterms:modified>
</cp:coreProperties>
</file>