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5" r:id="rId4"/>
    <p:sldId id="266" r:id="rId5"/>
    <p:sldId id="267" r:id="rId6"/>
    <p:sldId id="268" r:id="rId7"/>
    <p:sldId id="269" r:id="rId8"/>
    <p:sldId id="270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06" autoAdjust="0"/>
  </p:normalViewPr>
  <p:slideViewPr>
    <p:cSldViewPr>
      <p:cViewPr varScale="1">
        <p:scale>
          <a:sx n="44" d="100"/>
          <a:sy n="44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F90FA-A227-4BC7-B884-50981F0B77C5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99A0-0F12-4DA5-AE40-8D62AB7C7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3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9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 셋은 동원산업</a:t>
            </a:r>
            <a:r>
              <a:rPr lang="en-US" altLang="ko-KR" dirty="0"/>
              <a:t>_</a:t>
            </a:r>
            <a:r>
              <a:rPr lang="ko-KR" altLang="en-US" dirty="0"/>
              <a:t>분류</a:t>
            </a:r>
            <a:r>
              <a:rPr lang="en-US" altLang="ko-KR" dirty="0"/>
              <a:t>1.csv</a:t>
            </a:r>
            <a:r>
              <a:rPr lang="ko-KR" altLang="en-US" dirty="0"/>
              <a:t>파일을 기준으로 실시했습니다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여기서 추가적으로 전처리를 했습니다</a:t>
            </a:r>
            <a:r>
              <a:rPr lang="en-US" altLang="ko-KR" dirty="0"/>
              <a:t>. </a:t>
            </a:r>
            <a:r>
              <a:rPr lang="ko-KR" altLang="en-US" dirty="0" err="1"/>
              <a:t>결측치</a:t>
            </a:r>
            <a:r>
              <a:rPr lang="ko-KR" altLang="en-US" dirty="0"/>
              <a:t> 있는 칼럼들을 </a:t>
            </a:r>
            <a:r>
              <a:rPr lang="en-US" altLang="ko-KR" dirty="0"/>
              <a:t>0</a:t>
            </a:r>
            <a:r>
              <a:rPr lang="ko-KR" altLang="en-US" dirty="0"/>
              <a:t>으로 대체했습니다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미입고</a:t>
            </a:r>
            <a:r>
              <a:rPr lang="en-US" altLang="ko-KR" dirty="0"/>
              <a:t>_</a:t>
            </a:r>
            <a:r>
              <a:rPr lang="ko-KR" altLang="en-US" dirty="0"/>
              <a:t>기간 같은 칼럼들의 </a:t>
            </a:r>
            <a:r>
              <a:rPr lang="ko-KR" altLang="en-US" dirty="0" err="1"/>
              <a:t>결측치가</a:t>
            </a:r>
            <a:r>
              <a:rPr lang="ko-KR" altLang="en-US" dirty="0"/>
              <a:t> 많았는데</a:t>
            </a:r>
            <a:r>
              <a:rPr lang="en-US" altLang="ko-KR" dirty="0"/>
              <a:t>, </a:t>
            </a:r>
            <a:r>
              <a:rPr lang="ko-KR" altLang="en-US" dirty="0"/>
              <a:t>같이 분석에 활용하고 싶어 삭제하지 않고 </a:t>
            </a:r>
            <a:r>
              <a:rPr lang="en-US" altLang="ko-KR" dirty="0"/>
              <a:t>0</a:t>
            </a:r>
            <a:r>
              <a:rPr lang="ko-KR" altLang="en-US" dirty="0"/>
              <a:t>으로 채웠습니다</a:t>
            </a:r>
            <a:r>
              <a:rPr lang="en-US" altLang="ko-KR" dirty="0"/>
              <a:t>. </a:t>
            </a:r>
            <a:r>
              <a:rPr lang="ko-KR" altLang="en-US" dirty="0" err="1"/>
              <a:t>결측치를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변경하니 날짜 형식은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일로 삽입되기에 </a:t>
            </a:r>
            <a:r>
              <a:rPr lang="en-US" altLang="ko-KR" dirty="0"/>
              <a:t>2000</a:t>
            </a:r>
            <a:r>
              <a:rPr lang="ko-KR" altLang="en-US" dirty="0"/>
              <a:t>년을 기준으로 미만 값들을 삭제했습니다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또 견적단가나 수량이 </a:t>
            </a:r>
            <a:r>
              <a:rPr lang="en-US" altLang="ko-KR" dirty="0"/>
              <a:t>–</a:t>
            </a:r>
            <a:r>
              <a:rPr lang="ko-KR" altLang="en-US" dirty="0"/>
              <a:t>인 칼럼들도 수기 오류라 판단하고 제거했습니다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그래서 원본에서는 </a:t>
            </a:r>
            <a:r>
              <a:rPr lang="en-US" altLang="ko-KR" dirty="0"/>
              <a:t>21064</a:t>
            </a:r>
            <a:r>
              <a:rPr lang="ko-KR" altLang="en-US" dirty="0"/>
              <a:t>개의 데이터가 있었는데 이상치 데이터 제거 후 </a:t>
            </a:r>
            <a:r>
              <a:rPr lang="en-US" altLang="ko-KR" dirty="0"/>
              <a:t>20514</a:t>
            </a:r>
            <a:r>
              <a:rPr lang="ko-KR" altLang="en-US" dirty="0"/>
              <a:t>개의 데이터가 남았고</a:t>
            </a:r>
            <a:r>
              <a:rPr lang="en-US" altLang="ko-KR" dirty="0"/>
              <a:t>, </a:t>
            </a:r>
            <a:r>
              <a:rPr lang="ko-KR" altLang="en-US" dirty="0"/>
              <a:t>이를 가지고 </a:t>
            </a:r>
            <a:r>
              <a:rPr lang="ko-KR" altLang="en-US" dirty="0" err="1"/>
              <a:t>머신러닝</a:t>
            </a:r>
            <a:r>
              <a:rPr lang="ko-KR" altLang="en-US" dirty="0"/>
              <a:t> 데이터로 활용했습니다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7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그리고 데이터 분석 파트에서 쓰인 주요 함수입니다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첫번째로</a:t>
            </a:r>
            <a:r>
              <a:rPr lang="en-US" altLang="ko-KR"/>
              <a:t>, CountVectorizer </a:t>
            </a:r>
            <a:r>
              <a:rPr lang="ko-KR" altLang="en-US"/>
              <a:t>를 이용하여 문자열을 벡터화하여 수치형으로 변환했습니다</a:t>
            </a:r>
            <a:r>
              <a:rPr lang="en-US" altLang="ko-KR"/>
              <a:t>. </a:t>
            </a:r>
            <a:r>
              <a:rPr lang="ko-KR" altLang="en-US"/>
              <a:t>그래서 입력된 </a:t>
            </a:r>
            <a:r>
              <a:rPr lang="en-US" altLang="ko-KR"/>
              <a:t>featur</a:t>
            </a:r>
            <a:r>
              <a:rPr lang="ko-KR" altLang="en-US"/>
              <a:t>들을 하나의 문자열로 만들고</a:t>
            </a:r>
            <a:r>
              <a:rPr lang="en-US" altLang="ko-KR"/>
              <a:t>, CountVectorizer</a:t>
            </a:r>
            <a:r>
              <a:rPr lang="ko-KR" altLang="en-US"/>
              <a:t>로 수치화 합니다</a:t>
            </a:r>
            <a:r>
              <a:rPr lang="en-US" altLang="ko-KR"/>
              <a:t>. </a:t>
            </a:r>
            <a:r>
              <a:rPr lang="ko-KR" altLang="en-US"/>
              <a:t>이를 이용해 </a:t>
            </a:r>
            <a:r>
              <a:rPr lang="en-US" altLang="ko-KR"/>
              <a:t>Feature </a:t>
            </a:r>
            <a:r>
              <a:rPr lang="ko-KR" altLang="en-US"/>
              <a:t>벡터를 생성하여 분석에 사용했습니다</a:t>
            </a:r>
            <a:r>
              <a:rPr lang="en-US" altLang="ko-KR"/>
              <a:t>. </a:t>
            </a:r>
            <a:r>
              <a:rPr lang="ko-KR" altLang="en-US"/>
              <a:t>저희는 리드타임 모델</a:t>
            </a:r>
            <a:r>
              <a:rPr lang="en-US" altLang="ko-KR"/>
              <a:t>, </a:t>
            </a:r>
            <a:r>
              <a:rPr lang="ko-KR" altLang="en-US"/>
              <a:t>카테고리 분류 모델에서 사용헀습니다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두번째로</a:t>
            </a:r>
            <a:r>
              <a:rPr lang="en-US" altLang="ko-KR"/>
              <a:t>, Labelencoder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이는 카테고리 형태의 변수를 수치형으로 변환할 때 사용합니다</a:t>
            </a:r>
            <a:r>
              <a:rPr lang="en-US" altLang="ko-KR"/>
              <a:t>. </a:t>
            </a:r>
            <a:r>
              <a:rPr lang="ko-KR" altLang="en-US"/>
              <a:t>상관분석</a:t>
            </a:r>
            <a:r>
              <a:rPr lang="en-US" altLang="ko-KR"/>
              <a:t>, </a:t>
            </a:r>
            <a:r>
              <a:rPr lang="ko-KR" altLang="en-US"/>
              <a:t>주성분분석</a:t>
            </a:r>
            <a:r>
              <a:rPr lang="en-US" altLang="ko-KR"/>
              <a:t>, </a:t>
            </a:r>
            <a:r>
              <a:rPr lang="ko-KR" altLang="en-US"/>
              <a:t>카테고리 분류모델에서 사용했습니다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CountVectorizer</a:t>
            </a:r>
            <a:r>
              <a:rPr lang="ko-KR" altLang="en-US"/>
              <a:t>와 </a:t>
            </a:r>
            <a:r>
              <a:rPr lang="en-US" altLang="ko-KR"/>
              <a:t>LabelEncoder </a:t>
            </a:r>
            <a:r>
              <a:rPr lang="ko-KR" altLang="en-US"/>
              <a:t>모두 문자를 수치형으로 바꾸는 특징이 있습니다</a:t>
            </a:r>
            <a:r>
              <a:rPr lang="en-US" altLang="ko-KR"/>
              <a:t>. </a:t>
            </a:r>
            <a:r>
              <a:rPr lang="ko-KR" altLang="en-US"/>
              <a:t>차이점으로 </a:t>
            </a:r>
            <a:r>
              <a:rPr lang="en-US" altLang="ko-KR"/>
              <a:t>CountVectorizer</a:t>
            </a:r>
            <a:r>
              <a:rPr lang="ko-KR" altLang="en-US"/>
              <a:t>는 단어의 빈도수 정보를 바탕으로 문서에서 가장 빈번하게 등장한 단어들을 추출합니다</a:t>
            </a:r>
            <a:r>
              <a:rPr lang="en-US" altLang="ko-KR"/>
              <a:t>. </a:t>
            </a:r>
            <a:r>
              <a:rPr lang="ko-KR" altLang="en-US"/>
              <a:t>이는 일반적으로 문서의 핵심 내용과 밀접한 관련이 있어</a:t>
            </a:r>
            <a:r>
              <a:rPr lang="en-US" altLang="ko-KR"/>
              <a:t>, CountVectorizer</a:t>
            </a:r>
            <a:r>
              <a:rPr lang="ko-KR" altLang="en-US"/>
              <a:t>에서 생성된 피처는 문서를 대표하는 유용한 특징으로 활용됩니다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다음으로 요구사항 </a:t>
            </a:r>
            <a:r>
              <a:rPr lang="en-US" altLang="ko-KR" dirty="0"/>
              <a:t>1</a:t>
            </a:r>
            <a:r>
              <a:rPr lang="ko-KR" altLang="en-US" dirty="0"/>
              <a:t>번이었던 카테고리 분류 모델입니다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 err="1"/>
              <a:t>LogisticRegression</a:t>
            </a:r>
            <a:r>
              <a:rPr lang="en-US" altLang="ko-KR" dirty="0"/>
              <a:t> </a:t>
            </a:r>
            <a:r>
              <a:rPr lang="ko-KR" altLang="en-US" dirty="0"/>
              <a:t>을 사용하여 </a:t>
            </a:r>
            <a:r>
              <a:rPr lang="en-US" altLang="ko-KR" dirty="0"/>
              <a:t>F1 Score 89.3%</a:t>
            </a:r>
            <a:r>
              <a:rPr lang="ko-KR" altLang="en-US" dirty="0"/>
              <a:t>를 달성하는 모델을 만들었습니다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 파일을 받을 때 같이 받은 </a:t>
            </a:r>
            <a:r>
              <a:rPr lang="en-US" altLang="ko-KR" dirty="0"/>
              <a:t>readme </a:t>
            </a:r>
            <a:r>
              <a:rPr lang="ko-KR" altLang="en-US" dirty="0"/>
              <a:t>파일에 </a:t>
            </a:r>
            <a:r>
              <a:rPr lang="en-US" altLang="ko-KR" dirty="0"/>
              <a:t>Machinery, Assembly, </a:t>
            </a:r>
            <a:r>
              <a:rPr lang="ko-KR" altLang="en-US" dirty="0"/>
              <a:t>청구품목</a:t>
            </a:r>
            <a:r>
              <a:rPr lang="en-US" altLang="ko-KR" dirty="0"/>
              <a:t>, Part No.1 </a:t>
            </a:r>
            <a:r>
              <a:rPr lang="ko-KR" altLang="en-US" dirty="0"/>
              <a:t>칼럼을 기준으로 카테고리를 분류하였다고 기재되어 있어 이 칼럼들을 기준으로 데이터 전처리를 시행하던 중 </a:t>
            </a:r>
            <a:r>
              <a:rPr lang="en-US" altLang="ko-KR" dirty="0"/>
              <a:t>subject </a:t>
            </a:r>
            <a:r>
              <a:rPr lang="ko-KR" altLang="en-US" dirty="0"/>
              <a:t>칼럼도 관계가 있는 것으로 판단되어 </a:t>
            </a:r>
            <a:r>
              <a:rPr lang="en-US" altLang="ko-KR" dirty="0"/>
              <a:t>subject </a:t>
            </a:r>
            <a:r>
              <a:rPr lang="ko-KR" altLang="en-US" dirty="0"/>
              <a:t>도 포함시켜 다섯개의 칼럼으로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다음은 리드타임 분석입니다</a:t>
            </a:r>
            <a:r>
              <a:rPr lang="en-US" altLang="ko-KR" dirty="0"/>
              <a:t>. </a:t>
            </a:r>
            <a:r>
              <a:rPr lang="ko-KR" altLang="en-US" dirty="0"/>
              <a:t>리드타임 분석에 앞서 주성분 분석과 상관분석을 진행했습니다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상관분석을 먼저 </a:t>
            </a:r>
            <a:r>
              <a:rPr lang="ko-KR" altLang="en-US" dirty="0" err="1"/>
              <a:t>설명드리면</a:t>
            </a:r>
            <a:r>
              <a:rPr lang="en-US" altLang="ko-KR" dirty="0"/>
              <a:t>, </a:t>
            </a:r>
            <a:r>
              <a:rPr lang="ko-KR" altLang="en-US" dirty="0"/>
              <a:t>상관분석은 </a:t>
            </a:r>
            <a:r>
              <a:rPr lang="en-US" altLang="ko-KR" dirty="0"/>
              <a:t>0.5</a:t>
            </a:r>
            <a:r>
              <a:rPr lang="ko-KR" altLang="en-US" dirty="0"/>
              <a:t>이상의 수치가 나와야 연관이 있다고 나오는데 가장 높은 값이 </a:t>
            </a:r>
            <a:r>
              <a:rPr lang="en-US" altLang="ko-KR" dirty="0"/>
              <a:t>0.31</a:t>
            </a:r>
            <a:r>
              <a:rPr lang="ko-KR" altLang="en-US" dirty="0"/>
              <a:t>의 상관관계를 보이는 </a:t>
            </a:r>
            <a:r>
              <a:rPr lang="ko-KR" altLang="en-US" dirty="0" err="1"/>
              <a:t>견적화폐입니다</a:t>
            </a:r>
            <a:r>
              <a:rPr lang="en-US" altLang="ko-KR" dirty="0"/>
              <a:t>. </a:t>
            </a:r>
            <a:r>
              <a:rPr lang="ko-KR" altLang="en-US" dirty="0"/>
              <a:t>그래서 저희는 리드타임과 타 데이터간 상관관계가 없다고 판단했습니다</a:t>
            </a:r>
            <a:r>
              <a:rPr lang="en-US" altLang="ko-KR" dirty="0"/>
              <a:t>. </a:t>
            </a:r>
            <a:r>
              <a:rPr lang="ko-KR" altLang="en-US" dirty="0"/>
              <a:t>다만 여기 나온 수치를 참고해서 모델 학습에 사용했습니다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주성분 분석에서는 리드타임과 </a:t>
            </a:r>
            <a:r>
              <a:rPr lang="en-US" altLang="ko-KR" dirty="0"/>
              <a:t>Subject</a:t>
            </a:r>
            <a:r>
              <a:rPr lang="ko-KR" altLang="en-US" dirty="0"/>
              <a:t>가 절대적으로 상관관계 있는 것으로 파악됐습니다</a:t>
            </a:r>
            <a:r>
              <a:rPr lang="en-US" altLang="ko-KR" dirty="0"/>
              <a:t>. Subject</a:t>
            </a:r>
            <a:r>
              <a:rPr lang="ko-KR" altLang="en-US" dirty="0"/>
              <a:t>항목만으로 리드타임 분석을 진행했을 때</a:t>
            </a:r>
            <a:r>
              <a:rPr lang="en-US" altLang="ko-KR" dirty="0"/>
              <a:t>, 0.7</a:t>
            </a:r>
            <a:r>
              <a:rPr lang="ko-KR" altLang="en-US" dirty="0"/>
              <a:t>정도의 </a:t>
            </a:r>
            <a:r>
              <a:rPr lang="en-US" altLang="ko-KR" dirty="0"/>
              <a:t>score</a:t>
            </a:r>
            <a:r>
              <a:rPr lang="ko-KR" altLang="en-US" dirty="0"/>
              <a:t>를 기록하는 것을 보였습니다</a:t>
            </a:r>
            <a:r>
              <a:rPr lang="en-US" altLang="ko-KR" dirty="0"/>
              <a:t>. </a:t>
            </a:r>
            <a:r>
              <a:rPr lang="ko-KR" altLang="en-US" dirty="0"/>
              <a:t>그리고 그 다음으로 출고운반선</a:t>
            </a:r>
            <a:r>
              <a:rPr lang="en-US" altLang="ko-KR" dirty="0"/>
              <a:t>, Control No. </a:t>
            </a:r>
            <a:r>
              <a:rPr lang="ko-KR" altLang="en-US" dirty="0"/>
              <a:t>등의 칼럼이 연관성 있는 것으로 나왔으나 </a:t>
            </a:r>
            <a:r>
              <a:rPr lang="en-US" altLang="ko-KR" dirty="0"/>
              <a:t>Subject</a:t>
            </a:r>
            <a:r>
              <a:rPr lang="ko-KR" altLang="en-US" dirty="0"/>
              <a:t>칼럼을 제외한 나머지 칼럼은 영향력이 미미한 것으로 파악됐습니다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9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리드타임 예측 모델로 </a:t>
            </a:r>
            <a:r>
              <a:rPr lang="en-US" altLang="ko-KR" dirty="0"/>
              <a:t>Linear Regression </a:t>
            </a:r>
            <a:r>
              <a:rPr lang="ko-KR" altLang="en-US" dirty="0"/>
              <a:t>모델을 활용했고</a:t>
            </a:r>
            <a:r>
              <a:rPr lang="en-US" altLang="ko-KR" dirty="0"/>
              <a:t>, R2 Score 0.9357</a:t>
            </a:r>
            <a:r>
              <a:rPr lang="ko-KR" altLang="en-US" dirty="0"/>
              <a:t>의 정확도를 보였습니다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Subject, key1, Control No. Assembly </a:t>
            </a:r>
            <a:r>
              <a:rPr lang="ko-KR" altLang="en-US" dirty="0"/>
              <a:t>칼럼들을 리드타임 예측에 사용했습니다</a:t>
            </a:r>
            <a:r>
              <a:rPr lang="en-US" altLang="ko-KR" dirty="0"/>
              <a:t>. Subject </a:t>
            </a:r>
            <a:r>
              <a:rPr lang="ko-KR" altLang="en-US" dirty="0"/>
              <a:t>칼럼 하나만으로도 약 </a:t>
            </a:r>
            <a:r>
              <a:rPr lang="en-US" altLang="ko-KR" dirty="0"/>
              <a:t>0.7</a:t>
            </a:r>
            <a:r>
              <a:rPr lang="ko-KR" altLang="en-US" dirty="0"/>
              <a:t>이상의 </a:t>
            </a:r>
            <a:r>
              <a:rPr lang="en-US" altLang="ko-KR" dirty="0"/>
              <a:t>score</a:t>
            </a:r>
            <a:r>
              <a:rPr lang="ko-KR" altLang="en-US" dirty="0"/>
              <a:t>를 </a:t>
            </a:r>
            <a:r>
              <a:rPr lang="ko-KR" altLang="en-US" dirty="0" err="1"/>
              <a:t>기록헀고</a:t>
            </a:r>
            <a:r>
              <a:rPr lang="en-US" altLang="ko-KR" dirty="0"/>
              <a:t>, </a:t>
            </a:r>
            <a:r>
              <a:rPr lang="ko-KR" altLang="en-US" dirty="0"/>
              <a:t>다른 어떤 칼럼을 추가해도 </a:t>
            </a:r>
            <a:r>
              <a:rPr lang="en-US" altLang="ko-KR" dirty="0"/>
              <a:t>0.9</a:t>
            </a:r>
            <a:r>
              <a:rPr lang="ko-KR" altLang="en-US" dirty="0"/>
              <a:t>정도의 수치를 기록했습니다</a:t>
            </a:r>
            <a:r>
              <a:rPr lang="en-US" altLang="ko-KR" dirty="0"/>
              <a:t>. </a:t>
            </a:r>
            <a:r>
              <a:rPr lang="ko-KR" altLang="en-US" dirty="0"/>
              <a:t>나머지 칼럼들은 최상의 결과를 내기 위한 칼럼들로 모두 넣었을 때 </a:t>
            </a:r>
            <a:r>
              <a:rPr lang="en-US" altLang="ko-KR" dirty="0"/>
              <a:t>0.9357</a:t>
            </a:r>
            <a:r>
              <a:rPr lang="ko-KR" altLang="en-US" dirty="0"/>
              <a:t>의 정확도를 기록했습니다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Subject, Key1, Assembly</a:t>
            </a:r>
            <a:r>
              <a:rPr lang="ko-KR" altLang="en-US" dirty="0"/>
              <a:t>의 경우에는 제품의 고유 카테고리</a:t>
            </a:r>
            <a:r>
              <a:rPr lang="en-US" altLang="ko-KR" dirty="0"/>
              <a:t>, </a:t>
            </a:r>
            <a:r>
              <a:rPr lang="ko-KR" altLang="en-US" dirty="0"/>
              <a:t>파트번호</a:t>
            </a:r>
            <a:r>
              <a:rPr lang="en-US" altLang="ko-KR" dirty="0"/>
              <a:t>, </a:t>
            </a:r>
            <a:r>
              <a:rPr lang="ko-KR" altLang="en-US" dirty="0"/>
              <a:t>부품 번호로 보여지는데 부품의 속성에 따라서 리드타임이 예측 가능함을 알 수 있었습니다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추가적으로 </a:t>
            </a:r>
            <a:r>
              <a:rPr lang="en-US" altLang="ko-KR" dirty="0"/>
              <a:t>Linear Regression </a:t>
            </a:r>
            <a:r>
              <a:rPr lang="ko-KR" altLang="en-US" dirty="0"/>
              <a:t>모델을 사용한 이유는 다양한 변수들을 고려한 모델링이 가능하다는 특징 때문에 선택했고</a:t>
            </a:r>
            <a:r>
              <a:rPr lang="en-US" altLang="ko-KR" dirty="0"/>
              <a:t>, </a:t>
            </a:r>
            <a:r>
              <a:rPr lang="ko-KR" altLang="en-US" dirty="0"/>
              <a:t>결과값이 다른 모델에 비해 가장 높았기 때문에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6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다음은 추천 알고리즘 시스템 모델입니다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청구서 번호와 청구품목을 합친 칼럼을 </a:t>
            </a:r>
            <a:r>
              <a:rPr lang="en-US" altLang="ko-KR" dirty="0" err="1"/>
              <a:t>CountVectorize</a:t>
            </a:r>
            <a:r>
              <a:rPr lang="en-US" altLang="ko-KR" dirty="0"/>
              <a:t> </a:t>
            </a:r>
            <a:r>
              <a:rPr lang="ko-KR" altLang="en-US" dirty="0"/>
              <a:t>하여 벡터화 하였고</a:t>
            </a:r>
            <a:r>
              <a:rPr lang="en-US" altLang="ko-KR" dirty="0"/>
              <a:t>, </a:t>
            </a:r>
            <a:r>
              <a:rPr lang="ko-KR" altLang="en-US" dirty="0"/>
              <a:t>이를 코사인 유사도로 계산하여 유사도 점수를 기준으로 내림차순 정렬해 제일 높은 값을 찾았습니다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이를 통해 유사한 청구품목을 </a:t>
            </a:r>
            <a:r>
              <a:rPr lang="en-US" altLang="ko-KR" dirty="0"/>
              <a:t>3</a:t>
            </a:r>
            <a:r>
              <a:rPr lang="ko-KR" altLang="en-US" dirty="0"/>
              <a:t>개 추천하는데</a:t>
            </a:r>
            <a:r>
              <a:rPr lang="en-US" altLang="ko-KR" dirty="0"/>
              <a:t>, </a:t>
            </a:r>
            <a:r>
              <a:rPr lang="ko-KR" altLang="en-US" dirty="0"/>
              <a:t>발주 페이지에서 이를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99A0-0F12-4DA5-AE40-8D62AB7C79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6.png"/><Relationship Id="rId21" Type="http://schemas.openxmlformats.org/officeDocument/2006/relationships/image" Target="../media/image41.png"/><Relationship Id="rId7" Type="http://schemas.openxmlformats.org/officeDocument/2006/relationships/image" Target="../media/image2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2.png"/><Relationship Id="rId17" Type="http://schemas.openxmlformats.org/officeDocument/2006/relationships/image" Target="../media/image60.png"/><Relationship Id="rId25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24.png"/><Relationship Id="rId5" Type="http://schemas.openxmlformats.org/officeDocument/2006/relationships/image" Target="../media/image1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4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1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24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7.png"/><Relationship Id="rId18" Type="http://schemas.openxmlformats.org/officeDocument/2006/relationships/image" Target="../media/image91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12" Type="http://schemas.openxmlformats.org/officeDocument/2006/relationships/image" Target="../media/image86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5.png"/><Relationship Id="rId5" Type="http://schemas.openxmlformats.org/officeDocument/2006/relationships/image" Target="../media/image67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2.png"/><Relationship Id="rId4" Type="http://schemas.openxmlformats.org/officeDocument/2006/relationships/image" Target="../media/image24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1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24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106.png"/><Relationship Id="rId18" Type="http://schemas.openxmlformats.org/officeDocument/2006/relationships/image" Target="../media/image10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12" Type="http://schemas.openxmlformats.org/officeDocument/2006/relationships/image" Target="../media/image88.png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5.png"/><Relationship Id="rId5" Type="http://schemas.openxmlformats.org/officeDocument/2006/relationships/image" Target="../media/image67.png"/><Relationship Id="rId15" Type="http://schemas.openxmlformats.org/officeDocument/2006/relationships/image" Target="../media/image107.png"/><Relationship Id="rId10" Type="http://schemas.openxmlformats.org/officeDocument/2006/relationships/image" Target="../media/image83.png"/><Relationship Id="rId4" Type="http://schemas.openxmlformats.org/officeDocument/2006/relationships/image" Target="../media/image24.png"/><Relationship Id="rId9" Type="http://schemas.openxmlformats.org/officeDocument/2006/relationships/image" Target="../media/image70.png"/><Relationship Id="rId1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12" Type="http://schemas.openxmlformats.org/officeDocument/2006/relationships/image" Target="../media/image112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1.png"/><Relationship Id="rId5" Type="http://schemas.openxmlformats.org/officeDocument/2006/relationships/image" Target="../media/image67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24.png"/><Relationship Id="rId9" Type="http://schemas.openxmlformats.org/officeDocument/2006/relationships/image" Target="../media/image70.png"/><Relationship Id="rId14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57525" y="5815008"/>
            <a:ext cx="2246100" cy="8989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576110" y="3956826"/>
            <a:ext cx="1082182" cy="597682"/>
            <a:chOff x="3576110" y="3956826"/>
            <a:chExt cx="1082182" cy="59768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6110" y="3956826"/>
              <a:ext cx="1082182" cy="5976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786130" y="3956825"/>
            <a:ext cx="1082182" cy="597682"/>
            <a:chOff x="13786130" y="3956825"/>
            <a:chExt cx="1082182" cy="59768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86130" y="3956825"/>
              <a:ext cx="1082182" cy="59768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5542" y="5848659"/>
            <a:ext cx="1581081" cy="50403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196994" y="3028768"/>
            <a:ext cx="2362914" cy="2453795"/>
            <a:chOff x="11196994" y="3028768"/>
            <a:chExt cx="2362914" cy="245379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96994" y="3028768"/>
              <a:ext cx="2362914" cy="2453795"/>
            </a:xfrm>
            <a:prstGeom prst="rect">
              <a:avLst/>
            </a:prstGeom>
          </p:spPr>
        </p:pic>
      </p:grpSp>
      <p:grpSp>
        <p:nvGrpSpPr>
          <p:cNvPr id="161" name="그룹 1004">
            <a:extLst>
              <a:ext uri="{FF2B5EF4-FFF2-40B4-BE49-F238E27FC236}">
                <a16:creationId xmlns:a16="http://schemas.microsoft.com/office/drawing/2014/main" id="{606573E7-1FAC-4837-9596-D8AD4C9317FC}"/>
              </a:ext>
            </a:extLst>
          </p:cNvPr>
          <p:cNvGrpSpPr/>
          <p:nvPr/>
        </p:nvGrpSpPr>
        <p:grpSpPr>
          <a:xfrm>
            <a:off x="4434748" y="2970663"/>
            <a:ext cx="3239209" cy="3340582"/>
            <a:chOff x="5121619" y="4613132"/>
            <a:chExt cx="3239209" cy="3340582"/>
          </a:xfrm>
        </p:grpSpPr>
        <p:grpSp>
          <p:nvGrpSpPr>
            <p:cNvPr id="162" name="그룹 1005">
              <a:extLst>
                <a:ext uri="{FF2B5EF4-FFF2-40B4-BE49-F238E27FC236}">
                  <a16:creationId xmlns:a16="http://schemas.microsoft.com/office/drawing/2014/main" id="{86E37FBC-5094-403D-9113-BC78D6E614C4}"/>
                </a:ext>
              </a:extLst>
            </p:cNvPr>
            <p:cNvGrpSpPr/>
            <p:nvPr/>
          </p:nvGrpSpPr>
          <p:grpSpPr>
            <a:xfrm>
              <a:off x="5621012" y="4613132"/>
              <a:ext cx="2240422" cy="2560482"/>
              <a:chOff x="5621012" y="4613132"/>
              <a:chExt cx="2240422" cy="2560482"/>
            </a:xfrm>
          </p:grpSpPr>
          <p:pic>
            <p:nvPicPr>
              <p:cNvPr id="164" name="Object 15">
                <a:extLst>
                  <a:ext uri="{FF2B5EF4-FFF2-40B4-BE49-F238E27FC236}">
                    <a16:creationId xmlns:a16="http://schemas.microsoft.com/office/drawing/2014/main" id="{9976A562-B3D5-4F8A-8D1D-440006718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621012" y="4613132"/>
                <a:ext cx="2240422" cy="2560482"/>
              </a:xfrm>
              <a:prstGeom prst="rect">
                <a:avLst/>
              </a:prstGeom>
            </p:spPr>
          </p:pic>
        </p:grpSp>
        <p:pic>
          <p:nvPicPr>
            <p:cNvPr id="163" name="Object 17">
              <a:extLst>
                <a:ext uri="{FF2B5EF4-FFF2-40B4-BE49-F238E27FC236}">
                  <a16:creationId xmlns:a16="http://schemas.microsoft.com/office/drawing/2014/main" id="{114BAE1E-0BFD-46B7-AF59-978EDFB78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5906" y="7486367"/>
              <a:ext cx="2423624" cy="504033"/>
            </a:xfrm>
            <a:prstGeom prst="rect">
              <a:avLst/>
            </a:prstGeom>
          </p:spPr>
        </p:pic>
      </p:grpSp>
      <p:grpSp>
        <p:nvGrpSpPr>
          <p:cNvPr id="154" name="그룹 1006">
            <a:extLst>
              <a:ext uri="{FF2B5EF4-FFF2-40B4-BE49-F238E27FC236}">
                <a16:creationId xmlns:a16="http://schemas.microsoft.com/office/drawing/2014/main" id="{4F85B4F5-E16D-4A62-80B1-2E9E428C7262}"/>
              </a:ext>
            </a:extLst>
          </p:cNvPr>
          <p:cNvGrpSpPr/>
          <p:nvPr/>
        </p:nvGrpSpPr>
        <p:grpSpPr>
          <a:xfrm>
            <a:off x="584171" y="2879441"/>
            <a:ext cx="3239209" cy="3473252"/>
            <a:chOff x="1118763" y="4482973"/>
            <a:chExt cx="3239209" cy="3473252"/>
          </a:xfrm>
        </p:grpSpPr>
        <p:pic>
          <p:nvPicPr>
            <p:cNvPr id="155" name="Object 20">
              <a:extLst>
                <a:ext uri="{FF2B5EF4-FFF2-40B4-BE49-F238E27FC236}">
                  <a16:creationId xmlns:a16="http://schemas.microsoft.com/office/drawing/2014/main" id="{9AB3AF95-05D4-4F58-9CE5-E9E0AD752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3050" y="7483855"/>
              <a:ext cx="2898614" cy="506414"/>
            </a:xfrm>
            <a:prstGeom prst="rect">
              <a:avLst/>
            </a:prstGeom>
          </p:spPr>
        </p:pic>
        <p:grpSp>
          <p:nvGrpSpPr>
            <p:cNvPr id="156" name="그룹 1007">
              <a:extLst>
                <a:ext uri="{FF2B5EF4-FFF2-40B4-BE49-F238E27FC236}">
                  <a16:creationId xmlns:a16="http://schemas.microsoft.com/office/drawing/2014/main" id="{86396322-1E13-4A9A-A8A2-F7DBCCD7B8AE}"/>
                </a:ext>
              </a:extLst>
            </p:cNvPr>
            <p:cNvGrpSpPr/>
            <p:nvPr/>
          </p:nvGrpSpPr>
          <p:grpSpPr>
            <a:xfrm>
              <a:off x="1716544" y="4482973"/>
              <a:ext cx="2043649" cy="2820801"/>
              <a:chOff x="1716544" y="4482973"/>
              <a:chExt cx="2043649" cy="2820801"/>
            </a:xfrm>
          </p:grpSpPr>
          <p:grpSp>
            <p:nvGrpSpPr>
              <p:cNvPr id="157" name="그룹 1008">
                <a:extLst>
                  <a:ext uri="{FF2B5EF4-FFF2-40B4-BE49-F238E27FC236}">
                    <a16:creationId xmlns:a16="http://schemas.microsoft.com/office/drawing/2014/main" id="{D2A135AF-6C6C-440B-96F3-ADB842B20824}"/>
                  </a:ext>
                </a:extLst>
              </p:cNvPr>
              <p:cNvGrpSpPr/>
              <p:nvPr/>
            </p:nvGrpSpPr>
            <p:grpSpPr>
              <a:xfrm>
                <a:off x="2388696" y="4482973"/>
                <a:ext cx="1371496" cy="1371496"/>
                <a:chOff x="2388696" y="4482973"/>
                <a:chExt cx="1371496" cy="1371496"/>
              </a:xfrm>
            </p:grpSpPr>
            <p:pic>
              <p:nvPicPr>
                <p:cNvPr id="160" name="Object 23">
                  <a:extLst>
                    <a:ext uri="{FF2B5EF4-FFF2-40B4-BE49-F238E27FC236}">
                      <a16:creationId xmlns:a16="http://schemas.microsoft.com/office/drawing/2014/main" id="{A95CC354-5A9F-441D-9F6B-FE57A91962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388696" y="4482973"/>
                  <a:ext cx="1371496" cy="1371496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그룹 1009">
                <a:extLst>
                  <a:ext uri="{FF2B5EF4-FFF2-40B4-BE49-F238E27FC236}">
                    <a16:creationId xmlns:a16="http://schemas.microsoft.com/office/drawing/2014/main" id="{F1C3D9CC-2259-4690-8E31-2F7365D739CF}"/>
                  </a:ext>
                </a:extLst>
              </p:cNvPr>
              <p:cNvGrpSpPr/>
              <p:nvPr/>
            </p:nvGrpSpPr>
            <p:grpSpPr>
              <a:xfrm>
                <a:off x="1716544" y="5479373"/>
                <a:ext cx="1824401" cy="1824401"/>
                <a:chOff x="1716544" y="5479373"/>
                <a:chExt cx="1824401" cy="1824401"/>
              </a:xfrm>
            </p:grpSpPr>
            <p:pic>
              <p:nvPicPr>
                <p:cNvPr id="159" name="Object 26">
                  <a:extLst>
                    <a:ext uri="{FF2B5EF4-FFF2-40B4-BE49-F238E27FC236}">
                      <a16:creationId xmlns:a16="http://schemas.microsoft.com/office/drawing/2014/main" id="{442DB915-B684-4528-A0A9-B275D6614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716544" y="5479373"/>
                  <a:ext cx="1824401" cy="18244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2" name="그룹 1010">
            <a:extLst>
              <a:ext uri="{FF2B5EF4-FFF2-40B4-BE49-F238E27FC236}">
                <a16:creationId xmlns:a16="http://schemas.microsoft.com/office/drawing/2014/main" id="{8E7A3B07-E807-4C78-8EA3-4C27D160ABDA}"/>
              </a:ext>
            </a:extLst>
          </p:cNvPr>
          <p:cNvGrpSpPr/>
          <p:nvPr/>
        </p:nvGrpSpPr>
        <p:grpSpPr>
          <a:xfrm>
            <a:off x="15094534" y="3114294"/>
            <a:ext cx="2273219" cy="2273219"/>
            <a:chOff x="14010530" y="4756764"/>
            <a:chExt cx="2273219" cy="2273219"/>
          </a:xfrm>
        </p:grpSpPr>
        <p:pic>
          <p:nvPicPr>
            <p:cNvPr id="173" name="Object 31">
              <a:extLst>
                <a:ext uri="{FF2B5EF4-FFF2-40B4-BE49-F238E27FC236}">
                  <a16:creationId xmlns:a16="http://schemas.microsoft.com/office/drawing/2014/main" id="{0C18AED5-CBB7-4692-9D2B-6B3E79F6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10530" y="4756764"/>
              <a:ext cx="2273219" cy="227321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EA72C6-1927-498A-9A67-04E2960B6D3F}"/>
              </a:ext>
            </a:extLst>
          </p:cNvPr>
          <p:cNvGrpSpPr/>
          <p:nvPr/>
        </p:nvGrpSpPr>
        <p:grpSpPr>
          <a:xfrm>
            <a:off x="5076333" y="3208538"/>
            <a:ext cx="5873742" cy="6822537"/>
            <a:chOff x="5076333" y="3208538"/>
            <a:chExt cx="5873742" cy="6822537"/>
          </a:xfrm>
        </p:grpSpPr>
        <p:grpSp>
          <p:nvGrpSpPr>
            <p:cNvPr id="174" name="그룹 1004">
              <a:extLst>
                <a:ext uri="{FF2B5EF4-FFF2-40B4-BE49-F238E27FC236}">
                  <a16:creationId xmlns:a16="http://schemas.microsoft.com/office/drawing/2014/main" id="{5A2D0696-6ACF-4FB5-B30E-F43C270A7588}"/>
                </a:ext>
              </a:extLst>
            </p:cNvPr>
            <p:cNvGrpSpPr/>
            <p:nvPr/>
          </p:nvGrpSpPr>
          <p:grpSpPr>
            <a:xfrm>
              <a:off x="5305362" y="6709350"/>
              <a:ext cx="1082182" cy="597682"/>
              <a:chOff x="5305362" y="6709350"/>
              <a:chExt cx="1082182" cy="597682"/>
            </a:xfrm>
          </p:grpSpPr>
          <p:pic>
            <p:nvPicPr>
              <p:cNvPr id="175" name="Object 14">
                <a:extLst>
                  <a:ext uri="{FF2B5EF4-FFF2-40B4-BE49-F238E27FC236}">
                    <a16:creationId xmlns:a16="http://schemas.microsoft.com/office/drawing/2014/main" id="{B442C38E-019A-4078-B40F-BE7E2F5C6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5305362" y="6709350"/>
                <a:ext cx="1082182" cy="597682"/>
              </a:xfrm>
              <a:prstGeom prst="rect">
                <a:avLst/>
              </a:prstGeom>
            </p:spPr>
          </p:pic>
        </p:grpSp>
        <p:pic>
          <p:nvPicPr>
            <p:cNvPr id="176" name="Object 19">
              <a:extLst>
                <a:ext uri="{FF2B5EF4-FFF2-40B4-BE49-F238E27FC236}">
                  <a16:creationId xmlns:a16="http://schemas.microsoft.com/office/drawing/2014/main" id="{27C79A1D-D243-4587-96DD-33B26D670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3254" y="5068416"/>
              <a:ext cx="2672717" cy="723717"/>
            </a:xfrm>
            <a:prstGeom prst="rect">
              <a:avLst/>
            </a:prstGeom>
          </p:spPr>
        </p:pic>
        <p:grpSp>
          <p:nvGrpSpPr>
            <p:cNvPr id="177" name="그룹 1016">
              <a:extLst>
                <a:ext uri="{FF2B5EF4-FFF2-40B4-BE49-F238E27FC236}">
                  <a16:creationId xmlns:a16="http://schemas.microsoft.com/office/drawing/2014/main" id="{2583D114-EEE6-4C08-9F6D-7D2B7D7E6776}"/>
                </a:ext>
              </a:extLst>
            </p:cNvPr>
            <p:cNvGrpSpPr/>
            <p:nvPr/>
          </p:nvGrpSpPr>
          <p:grpSpPr>
            <a:xfrm>
              <a:off x="9867893" y="3951331"/>
              <a:ext cx="1082182" cy="597682"/>
              <a:chOff x="9867893" y="3951331"/>
              <a:chExt cx="1082182" cy="597682"/>
            </a:xfrm>
          </p:grpSpPr>
          <p:pic>
            <p:nvPicPr>
              <p:cNvPr id="178" name="Object 52">
                <a:extLst>
                  <a:ext uri="{FF2B5EF4-FFF2-40B4-BE49-F238E27FC236}">
                    <a16:creationId xmlns:a16="http://schemas.microsoft.com/office/drawing/2014/main" id="{437B6E64-2B43-4A61-BEA6-E9CF7A3ED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67893" y="3951331"/>
                <a:ext cx="1082182" cy="597682"/>
              </a:xfrm>
              <a:prstGeom prst="rect">
                <a:avLst/>
              </a:prstGeom>
            </p:spPr>
          </p:pic>
        </p:grpSp>
        <p:grpSp>
          <p:nvGrpSpPr>
            <p:cNvPr id="179" name="그룹 1017">
              <a:extLst>
                <a:ext uri="{FF2B5EF4-FFF2-40B4-BE49-F238E27FC236}">
                  <a16:creationId xmlns:a16="http://schemas.microsoft.com/office/drawing/2014/main" id="{5F4D2A87-233E-4B21-90F1-B54E2EC60A39}"/>
                </a:ext>
              </a:extLst>
            </p:cNvPr>
            <p:cNvGrpSpPr/>
            <p:nvPr/>
          </p:nvGrpSpPr>
          <p:grpSpPr>
            <a:xfrm>
              <a:off x="7574970" y="3956826"/>
              <a:ext cx="2757980" cy="597682"/>
              <a:chOff x="7574970" y="3956826"/>
              <a:chExt cx="2757980" cy="597682"/>
            </a:xfrm>
          </p:grpSpPr>
          <p:pic>
            <p:nvPicPr>
              <p:cNvPr id="180" name="Object 55">
                <a:extLst>
                  <a:ext uri="{FF2B5EF4-FFF2-40B4-BE49-F238E27FC236}">
                    <a16:creationId xmlns:a16="http://schemas.microsoft.com/office/drawing/2014/main" id="{4EA81108-13EE-4F60-9D63-CA977E400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574970" y="3956826"/>
                <a:ext cx="2757980" cy="597682"/>
              </a:xfrm>
              <a:prstGeom prst="rect">
                <a:avLst/>
              </a:prstGeom>
            </p:spPr>
          </p:pic>
        </p:grpSp>
        <p:grpSp>
          <p:nvGrpSpPr>
            <p:cNvPr id="181" name="그룹 1018">
              <a:extLst>
                <a:ext uri="{FF2B5EF4-FFF2-40B4-BE49-F238E27FC236}">
                  <a16:creationId xmlns:a16="http://schemas.microsoft.com/office/drawing/2014/main" id="{C8F40BEC-4492-4B3C-A316-0D8A34817B4D}"/>
                </a:ext>
              </a:extLst>
            </p:cNvPr>
            <p:cNvGrpSpPr/>
            <p:nvPr/>
          </p:nvGrpSpPr>
          <p:grpSpPr>
            <a:xfrm>
              <a:off x="8349784" y="3208538"/>
              <a:ext cx="1834177" cy="1943528"/>
              <a:chOff x="8349784" y="3208538"/>
              <a:chExt cx="1834177" cy="1943528"/>
            </a:xfrm>
          </p:grpSpPr>
          <p:pic>
            <p:nvPicPr>
              <p:cNvPr id="182" name="Object 58">
                <a:extLst>
                  <a:ext uri="{FF2B5EF4-FFF2-40B4-BE49-F238E27FC236}">
                    <a16:creationId xmlns:a16="http://schemas.microsoft.com/office/drawing/2014/main" id="{8CF9AA20-16B0-40D5-A1AD-3765E6F44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349784" y="3208538"/>
                <a:ext cx="1834177" cy="1943528"/>
              </a:xfrm>
              <a:prstGeom prst="rect">
                <a:avLst/>
              </a:prstGeom>
            </p:spPr>
          </p:pic>
        </p:grpSp>
        <p:grpSp>
          <p:nvGrpSpPr>
            <p:cNvPr id="183" name="그룹 1019">
              <a:extLst>
                <a:ext uri="{FF2B5EF4-FFF2-40B4-BE49-F238E27FC236}">
                  <a16:creationId xmlns:a16="http://schemas.microsoft.com/office/drawing/2014/main" id="{D99657CA-4DEA-4B06-BEE4-BC45C5D0BBFD}"/>
                </a:ext>
              </a:extLst>
            </p:cNvPr>
            <p:cNvGrpSpPr/>
            <p:nvPr/>
          </p:nvGrpSpPr>
          <p:grpSpPr>
            <a:xfrm>
              <a:off x="8438815" y="3361077"/>
              <a:ext cx="1650990" cy="1650990"/>
              <a:chOff x="8438815" y="3361077"/>
              <a:chExt cx="1650990" cy="1650990"/>
            </a:xfrm>
          </p:grpSpPr>
          <p:pic>
            <p:nvPicPr>
              <p:cNvPr id="184" name="Object 61">
                <a:extLst>
                  <a:ext uri="{FF2B5EF4-FFF2-40B4-BE49-F238E27FC236}">
                    <a16:creationId xmlns:a16="http://schemas.microsoft.com/office/drawing/2014/main" id="{1999C5EC-0F34-4BBF-BCBD-8D4988C9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438815" y="3361077"/>
                <a:ext cx="1650990" cy="1650990"/>
              </a:xfrm>
              <a:prstGeom prst="rect">
                <a:avLst/>
              </a:prstGeom>
            </p:spPr>
          </p:pic>
        </p:grpSp>
        <p:grpSp>
          <p:nvGrpSpPr>
            <p:cNvPr id="185" name="그룹 1020">
              <a:extLst>
                <a:ext uri="{FF2B5EF4-FFF2-40B4-BE49-F238E27FC236}">
                  <a16:creationId xmlns:a16="http://schemas.microsoft.com/office/drawing/2014/main" id="{C1930043-0B4A-40CE-9242-7C4BE1E78B98}"/>
                </a:ext>
              </a:extLst>
            </p:cNvPr>
            <p:cNvGrpSpPr/>
            <p:nvPr/>
          </p:nvGrpSpPr>
          <p:grpSpPr>
            <a:xfrm>
              <a:off x="6935663" y="6699933"/>
              <a:ext cx="3769991" cy="2983423"/>
              <a:chOff x="6935663" y="6699933"/>
              <a:chExt cx="3769991" cy="2983423"/>
            </a:xfrm>
          </p:grpSpPr>
          <p:grpSp>
            <p:nvGrpSpPr>
              <p:cNvPr id="186" name="그룹 1021">
                <a:extLst>
                  <a:ext uri="{FF2B5EF4-FFF2-40B4-BE49-F238E27FC236}">
                    <a16:creationId xmlns:a16="http://schemas.microsoft.com/office/drawing/2014/main" id="{557EA6C6-66C9-4B95-A6DD-85125C9B293F}"/>
                  </a:ext>
                </a:extLst>
              </p:cNvPr>
              <p:cNvGrpSpPr/>
              <p:nvPr/>
            </p:nvGrpSpPr>
            <p:grpSpPr>
              <a:xfrm>
                <a:off x="8188219" y="7460492"/>
                <a:ext cx="2118800" cy="597682"/>
                <a:chOff x="8188219" y="7460492"/>
                <a:chExt cx="2118800" cy="597682"/>
              </a:xfrm>
            </p:grpSpPr>
            <p:pic>
              <p:nvPicPr>
                <p:cNvPr id="193" name="Object 65">
                  <a:extLst>
                    <a:ext uri="{FF2B5EF4-FFF2-40B4-BE49-F238E27FC236}">
                      <a16:creationId xmlns:a16="http://schemas.microsoft.com/office/drawing/2014/main" id="{184E32BC-2506-4FCF-B92A-94E95954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8188219" y="7460492"/>
                  <a:ext cx="2118800" cy="597682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그룹 1022">
                <a:extLst>
                  <a:ext uri="{FF2B5EF4-FFF2-40B4-BE49-F238E27FC236}">
                    <a16:creationId xmlns:a16="http://schemas.microsoft.com/office/drawing/2014/main" id="{F2AEA508-29EC-4864-9186-2F157A8FA53F}"/>
                  </a:ext>
                </a:extLst>
              </p:cNvPr>
              <p:cNvGrpSpPr/>
              <p:nvPr/>
            </p:nvGrpSpPr>
            <p:grpSpPr>
              <a:xfrm>
                <a:off x="6935663" y="8538939"/>
                <a:ext cx="1082182" cy="597682"/>
                <a:chOff x="6935663" y="8538939"/>
                <a:chExt cx="1082182" cy="597682"/>
              </a:xfrm>
            </p:grpSpPr>
            <p:pic>
              <p:nvPicPr>
                <p:cNvPr id="192" name="Object 68">
                  <a:extLst>
                    <a:ext uri="{FF2B5EF4-FFF2-40B4-BE49-F238E27FC236}">
                      <a16:creationId xmlns:a16="http://schemas.microsoft.com/office/drawing/2014/main" id="{04FD0C87-77A2-49F9-A691-5A6606CAEA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10800000">
                  <a:off x="6935663" y="8538939"/>
                  <a:ext cx="1082182" cy="597682"/>
                </a:xfrm>
                <a:prstGeom prst="rect">
                  <a:avLst/>
                </a:prstGeom>
              </p:spPr>
            </p:pic>
          </p:grpSp>
          <p:grpSp>
            <p:nvGrpSpPr>
              <p:cNvPr id="188" name="그룹 1023">
                <a:extLst>
                  <a:ext uri="{FF2B5EF4-FFF2-40B4-BE49-F238E27FC236}">
                    <a16:creationId xmlns:a16="http://schemas.microsoft.com/office/drawing/2014/main" id="{CCE88E9F-DE29-4760-BA1F-BA2B18BFD2B5}"/>
                  </a:ext>
                </a:extLst>
              </p:cNvPr>
              <p:cNvGrpSpPr/>
              <p:nvPr/>
            </p:nvGrpSpPr>
            <p:grpSpPr>
              <a:xfrm>
                <a:off x="7594018" y="8538939"/>
                <a:ext cx="2767887" cy="597682"/>
                <a:chOff x="7594018" y="8538939"/>
                <a:chExt cx="2767887" cy="597682"/>
              </a:xfrm>
            </p:grpSpPr>
            <p:pic>
              <p:nvPicPr>
                <p:cNvPr id="191" name="Object 71">
                  <a:extLst>
                    <a:ext uri="{FF2B5EF4-FFF2-40B4-BE49-F238E27FC236}">
                      <a16:creationId xmlns:a16="http://schemas.microsoft.com/office/drawing/2014/main" id="{95828548-A536-497A-8C23-4F2C23E47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10800000">
                  <a:off x="7594018" y="8538939"/>
                  <a:ext cx="2767887" cy="597682"/>
                </a:xfrm>
                <a:prstGeom prst="rect">
                  <a:avLst/>
                </a:prstGeom>
              </p:spPr>
            </p:pic>
          </p:grpSp>
          <p:grpSp>
            <p:nvGrpSpPr>
              <p:cNvPr id="189" name="그룹 1024">
                <a:extLst>
                  <a:ext uri="{FF2B5EF4-FFF2-40B4-BE49-F238E27FC236}">
                    <a16:creationId xmlns:a16="http://schemas.microsoft.com/office/drawing/2014/main" id="{8E1ED18E-22B2-46A5-A68C-0D1ABF24D5D7}"/>
                  </a:ext>
                </a:extLst>
              </p:cNvPr>
              <p:cNvGrpSpPr/>
              <p:nvPr/>
            </p:nvGrpSpPr>
            <p:grpSpPr>
              <a:xfrm>
                <a:off x="9317711" y="8295412"/>
                <a:ext cx="1387943" cy="1387943"/>
                <a:chOff x="9317711" y="8295412"/>
                <a:chExt cx="1387943" cy="1387943"/>
              </a:xfrm>
            </p:grpSpPr>
            <p:pic>
              <p:nvPicPr>
                <p:cNvPr id="190" name="Object 74">
                  <a:extLst>
                    <a:ext uri="{FF2B5EF4-FFF2-40B4-BE49-F238E27FC236}">
                      <a16:creationId xmlns:a16="http://schemas.microsoft.com/office/drawing/2014/main" id="{8A89CC85-FE28-48CF-A5C8-BC0B7776E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9317711" y="8295412"/>
                  <a:ext cx="1387943" cy="13879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4" name="그룹 1025">
              <a:extLst>
                <a:ext uri="{FF2B5EF4-FFF2-40B4-BE49-F238E27FC236}">
                  <a16:creationId xmlns:a16="http://schemas.microsoft.com/office/drawing/2014/main" id="{79E7037B-29DC-4793-8AE1-647041D58F52}"/>
                </a:ext>
              </a:extLst>
            </p:cNvPr>
            <p:cNvGrpSpPr/>
            <p:nvPr/>
          </p:nvGrpSpPr>
          <p:grpSpPr>
            <a:xfrm>
              <a:off x="8725733" y="5985334"/>
              <a:ext cx="1082182" cy="597682"/>
              <a:chOff x="8725733" y="5985334"/>
              <a:chExt cx="1082182" cy="597682"/>
            </a:xfrm>
          </p:grpSpPr>
          <p:pic>
            <p:nvPicPr>
              <p:cNvPr id="195" name="Object 78">
                <a:extLst>
                  <a:ext uri="{FF2B5EF4-FFF2-40B4-BE49-F238E27FC236}">
                    <a16:creationId xmlns:a16="http://schemas.microsoft.com/office/drawing/2014/main" id="{E3A4343B-B180-400E-96DE-E39CD9924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8725733" y="5985334"/>
                <a:ext cx="1082182" cy="597682"/>
              </a:xfrm>
              <a:prstGeom prst="rect">
                <a:avLst/>
              </a:prstGeom>
            </p:spPr>
          </p:pic>
        </p:grpSp>
        <p:grpSp>
          <p:nvGrpSpPr>
            <p:cNvPr id="196" name="그룹 1026">
              <a:extLst>
                <a:ext uri="{FF2B5EF4-FFF2-40B4-BE49-F238E27FC236}">
                  <a16:creationId xmlns:a16="http://schemas.microsoft.com/office/drawing/2014/main" id="{685707EB-4366-4C09-A838-6B432E045A96}"/>
                </a:ext>
              </a:extLst>
            </p:cNvPr>
            <p:cNvGrpSpPr/>
            <p:nvPr/>
          </p:nvGrpSpPr>
          <p:grpSpPr>
            <a:xfrm>
              <a:off x="8292750" y="6258195"/>
              <a:ext cx="1834177" cy="1291087"/>
              <a:chOff x="8292750" y="6258195"/>
              <a:chExt cx="1834177" cy="1291087"/>
            </a:xfrm>
          </p:grpSpPr>
          <p:pic>
            <p:nvPicPr>
              <p:cNvPr id="197" name="Object 81">
                <a:extLst>
                  <a:ext uri="{FF2B5EF4-FFF2-40B4-BE49-F238E27FC236}">
                    <a16:creationId xmlns:a16="http://schemas.microsoft.com/office/drawing/2014/main" id="{A5C96533-0484-4DF7-9677-9097DFFCF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292750" y="6258195"/>
                <a:ext cx="1834177" cy="1291087"/>
              </a:xfrm>
              <a:prstGeom prst="rect">
                <a:avLst/>
              </a:prstGeom>
            </p:spPr>
          </p:pic>
        </p:grpSp>
        <p:pic>
          <p:nvPicPr>
            <p:cNvPr id="198" name="Object 83">
              <a:extLst>
                <a:ext uri="{FF2B5EF4-FFF2-40B4-BE49-F238E27FC236}">
                  <a16:creationId xmlns:a16="http://schemas.microsoft.com/office/drawing/2014/main" id="{CF8439EB-D118-4726-8DD8-3992AD89A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25478" y="6277388"/>
              <a:ext cx="2973794" cy="1278318"/>
            </a:xfrm>
            <a:prstGeom prst="rect">
              <a:avLst/>
            </a:prstGeom>
          </p:spPr>
        </p:pic>
        <p:grpSp>
          <p:nvGrpSpPr>
            <p:cNvPr id="199" name="그룹 1027">
              <a:extLst>
                <a:ext uri="{FF2B5EF4-FFF2-40B4-BE49-F238E27FC236}">
                  <a16:creationId xmlns:a16="http://schemas.microsoft.com/office/drawing/2014/main" id="{23180B98-860A-4CCB-A558-3F56F3A96DE1}"/>
                </a:ext>
              </a:extLst>
            </p:cNvPr>
            <p:cNvGrpSpPr/>
            <p:nvPr/>
          </p:nvGrpSpPr>
          <p:grpSpPr>
            <a:xfrm>
              <a:off x="5076333" y="7778380"/>
              <a:ext cx="1637018" cy="2252695"/>
              <a:chOff x="5076333" y="7778380"/>
              <a:chExt cx="1637018" cy="2252695"/>
            </a:xfrm>
          </p:grpSpPr>
          <p:grpSp>
            <p:nvGrpSpPr>
              <p:cNvPr id="200" name="그룹 1028">
                <a:extLst>
                  <a:ext uri="{FF2B5EF4-FFF2-40B4-BE49-F238E27FC236}">
                    <a16:creationId xmlns:a16="http://schemas.microsoft.com/office/drawing/2014/main" id="{B2AAA6BB-3193-45BC-A071-FB72E18D861A}"/>
                  </a:ext>
                </a:extLst>
              </p:cNvPr>
              <p:cNvGrpSpPr/>
              <p:nvPr/>
            </p:nvGrpSpPr>
            <p:grpSpPr>
              <a:xfrm>
                <a:off x="5076333" y="7778380"/>
                <a:ext cx="1637018" cy="1619803"/>
                <a:chOff x="5076333" y="7778380"/>
                <a:chExt cx="1637018" cy="1619803"/>
              </a:xfrm>
            </p:grpSpPr>
            <p:pic>
              <p:nvPicPr>
                <p:cNvPr id="202" name="Object 86">
                  <a:extLst>
                    <a:ext uri="{FF2B5EF4-FFF2-40B4-BE49-F238E27FC236}">
                      <a16:creationId xmlns:a16="http://schemas.microsoft.com/office/drawing/2014/main" id="{0D87C707-2CD6-45D8-B34D-C9A71348D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5076333" y="7778380"/>
                  <a:ext cx="1637018" cy="1619803"/>
                </a:xfrm>
                <a:prstGeom prst="rect">
                  <a:avLst/>
                </a:prstGeom>
              </p:spPr>
            </p:pic>
          </p:grpSp>
          <p:pic>
            <p:nvPicPr>
              <p:cNvPr id="201" name="Object 88">
                <a:extLst>
                  <a:ext uri="{FF2B5EF4-FFF2-40B4-BE49-F238E27FC236}">
                    <a16:creationId xmlns:a16="http://schemas.microsoft.com/office/drawing/2014/main" id="{82850B80-AB97-4D8C-84FC-F5C1DEBB7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071933" y="9558706"/>
                <a:ext cx="1590605" cy="506414"/>
              </a:xfrm>
              <a:prstGeom prst="rect">
                <a:avLst/>
              </a:prstGeom>
            </p:spPr>
          </p:pic>
        </p:grpSp>
      </p:grpSp>
      <p:grpSp>
        <p:nvGrpSpPr>
          <p:cNvPr id="204" name="그룹 1002">
            <a:extLst>
              <a:ext uri="{FF2B5EF4-FFF2-40B4-BE49-F238E27FC236}">
                <a16:creationId xmlns:a16="http://schemas.microsoft.com/office/drawing/2014/main" id="{5FF8DAE6-BA67-41F7-A1A9-5426C5F6824D}"/>
              </a:ext>
            </a:extLst>
          </p:cNvPr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205" name="Object 6">
              <a:extLst>
                <a:ext uri="{FF2B5EF4-FFF2-40B4-BE49-F238E27FC236}">
                  <a16:creationId xmlns:a16="http://schemas.microsoft.com/office/drawing/2014/main" id="{76A659C3-9C27-408F-819C-4F77744E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206" name="Object 8">
            <a:extLst>
              <a:ext uri="{FF2B5EF4-FFF2-40B4-BE49-F238E27FC236}">
                <a16:creationId xmlns:a16="http://schemas.microsoft.com/office/drawing/2014/main" id="{AF958C89-96B0-4463-9C2C-82D2F0DA1EF8}"/>
              </a:ext>
            </a:extLst>
      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475859" y="1500802"/>
            <a:ext cx="3449763" cy="840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DC29F0-3899-DE37-F9C3-E7A9BBEC0AC7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1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87978" y="4630913"/>
            <a:ext cx="738174" cy="738174"/>
            <a:chOff x="12387978" y="4630913"/>
            <a:chExt cx="738174" cy="7381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7978" y="4630913"/>
              <a:ext cx="738174" cy="7381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5859" y="1485946"/>
            <a:ext cx="3450116" cy="8622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94173" y="1496735"/>
            <a:ext cx="2625717" cy="8314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75279" y="3580154"/>
            <a:ext cx="4952381" cy="5714286"/>
            <a:chOff x="6675279" y="3580154"/>
            <a:chExt cx="4952381" cy="57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5279" y="3580154"/>
              <a:ext cx="4952381" cy="5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85436" y="4716385"/>
            <a:ext cx="564858" cy="564779"/>
            <a:chOff x="7185436" y="4716385"/>
            <a:chExt cx="564858" cy="5647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5436" y="4716385"/>
              <a:ext cx="564858" cy="5647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65569" y="3580154"/>
            <a:ext cx="4952381" cy="5714286"/>
            <a:chOff x="1365569" y="3580154"/>
            <a:chExt cx="4952381" cy="57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5569" y="3580154"/>
              <a:ext cx="4952381" cy="5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75726" y="7314760"/>
            <a:ext cx="571429" cy="571429"/>
            <a:chOff x="1875726" y="7314760"/>
            <a:chExt cx="571429" cy="5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5726" y="7314760"/>
              <a:ext cx="571429" cy="5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6495" y="4675004"/>
            <a:ext cx="649892" cy="649892"/>
            <a:chOff x="1836495" y="4675004"/>
            <a:chExt cx="649892" cy="6498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6495" y="4675004"/>
              <a:ext cx="649892" cy="6498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5569" y="3580154"/>
            <a:ext cx="749542" cy="684266"/>
            <a:chOff x="1365569" y="3580154"/>
            <a:chExt cx="749542" cy="68426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5569" y="3580154"/>
              <a:ext cx="749542" cy="68426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6051" y="3683753"/>
            <a:ext cx="446043" cy="4968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17308" y="4740906"/>
            <a:ext cx="2663748" cy="6095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20070" y="5264572"/>
            <a:ext cx="3830606" cy="12608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17308" y="7360477"/>
            <a:ext cx="1051586" cy="60951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13498" y="7912725"/>
            <a:ext cx="2283025" cy="43427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35164" y="6850841"/>
            <a:ext cx="4013191" cy="110004"/>
            <a:chOff x="1835164" y="6850841"/>
            <a:chExt cx="4013191" cy="11000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35164" y="6850841"/>
              <a:ext cx="4013191" cy="1100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85436" y="7325123"/>
            <a:ext cx="571429" cy="571429"/>
            <a:chOff x="7185436" y="7325123"/>
            <a:chExt cx="571429" cy="5714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5436" y="7325123"/>
              <a:ext cx="571429" cy="5714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75279" y="3580154"/>
            <a:ext cx="749542" cy="684266"/>
            <a:chOff x="6675279" y="3580154"/>
            <a:chExt cx="749542" cy="68426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5279" y="3580154"/>
              <a:ext cx="749542" cy="68426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15756" y="3683753"/>
            <a:ext cx="494786" cy="49689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917471" y="4740906"/>
            <a:ext cx="2688005" cy="50641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29756" y="5264572"/>
            <a:ext cx="3821082" cy="84947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27018" y="7370840"/>
            <a:ext cx="1051586" cy="60951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923185" y="7923087"/>
            <a:ext cx="2314796" cy="43427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144874" y="6861204"/>
            <a:ext cx="4013191" cy="110004"/>
            <a:chOff x="7144874" y="6861204"/>
            <a:chExt cx="4013191" cy="11000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44874" y="6861204"/>
              <a:ext cx="4013191" cy="1100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67764" y="3580154"/>
            <a:ext cx="4952381" cy="5714286"/>
            <a:chOff x="11967764" y="3580154"/>
            <a:chExt cx="4952381" cy="57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67764" y="3580154"/>
              <a:ext cx="4952381" cy="57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67764" y="3580154"/>
            <a:ext cx="749542" cy="684266"/>
            <a:chOff x="11967764" y="3580154"/>
            <a:chExt cx="749542" cy="68426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67764" y="3580154"/>
              <a:ext cx="749542" cy="68426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108287" y="3683753"/>
            <a:ext cx="494786" cy="49689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210001" y="4740906"/>
            <a:ext cx="2760776" cy="50641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922287" y="5264572"/>
            <a:ext cx="3613292" cy="849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495CB9-E403-202F-000C-BD7D41A4295D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1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7771" y="3656345"/>
            <a:ext cx="8664861" cy="5714286"/>
            <a:chOff x="717771" y="3656345"/>
            <a:chExt cx="8664861" cy="57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771" y="3656345"/>
              <a:ext cx="8664861" cy="57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8121" y="8002977"/>
            <a:ext cx="8579974" cy="110004"/>
            <a:chOff x="758121" y="8002977"/>
            <a:chExt cx="8579974" cy="110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121" y="8002977"/>
              <a:ext cx="8579974" cy="1100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8121" y="8642961"/>
            <a:ext cx="8579974" cy="110004"/>
            <a:chOff x="758121" y="8642961"/>
            <a:chExt cx="8579974" cy="1100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121" y="8642961"/>
              <a:ext cx="8579974" cy="110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2423" y="3656345"/>
            <a:ext cx="3304647" cy="684266"/>
            <a:chOff x="732423" y="3656345"/>
            <a:chExt cx="3304647" cy="6842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423" y="3656345"/>
              <a:ext cx="3304647" cy="68426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8253" y="3763948"/>
            <a:ext cx="3151005" cy="5064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344" y="8211096"/>
            <a:ext cx="1033320" cy="4571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40039" y="8211096"/>
            <a:ext cx="6502710" cy="4132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420" y="8834363"/>
            <a:ext cx="1325234" cy="45713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35639" y="8833163"/>
            <a:ext cx="3148863" cy="4595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6381" y="4539883"/>
            <a:ext cx="6171429" cy="1973604"/>
            <a:chOff x="1126381" y="4539883"/>
            <a:chExt cx="6171429" cy="19736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6381" y="4539883"/>
              <a:ext cx="6171429" cy="19736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14845" y="3351583"/>
            <a:ext cx="2127731" cy="6171429"/>
            <a:chOff x="9814845" y="3351583"/>
            <a:chExt cx="2127731" cy="6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4845" y="3351583"/>
              <a:ext cx="2127731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97011" y="3351583"/>
            <a:ext cx="2053787" cy="6171429"/>
            <a:chOff x="12697011" y="3351583"/>
            <a:chExt cx="2053787" cy="6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7011" y="3351583"/>
              <a:ext cx="2053787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439272" y="3351583"/>
            <a:ext cx="2050442" cy="6171429"/>
            <a:chOff x="15439272" y="3351583"/>
            <a:chExt cx="2050442" cy="61714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39272" y="3351583"/>
              <a:ext cx="2050442" cy="617142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77715" y="9634763"/>
            <a:ext cx="1280891" cy="38467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022953" y="9633620"/>
            <a:ext cx="1392777" cy="38356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763525" y="9634763"/>
            <a:ext cx="1383272" cy="38467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58121" y="7362994"/>
            <a:ext cx="8579974" cy="110004"/>
            <a:chOff x="758121" y="7362994"/>
            <a:chExt cx="8579974" cy="11000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121" y="7362994"/>
              <a:ext cx="8579974" cy="110004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6348" y="7589227"/>
            <a:ext cx="809225" cy="4571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40043" y="7589227"/>
            <a:ext cx="1252320" cy="3750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58121" y="6741125"/>
            <a:ext cx="8579974" cy="110004"/>
            <a:chOff x="758121" y="6741125"/>
            <a:chExt cx="8579974" cy="11000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121" y="6741125"/>
              <a:ext cx="8579974" cy="11000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6820" y="6949246"/>
            <a:ext cx="1046958" cy="39419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40039" y="6949246"/>
            <a:ext cx="1787034" cy="38467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D3EE453-095A-4A8A-8BF0-BF62F82053BB}"/>
              </a:ext>
            </a:extLst>
          </p:cNvPr>
          <p:cNvSpPr/>
          <p:nvPr/>
        </p:nvSpPr>
        <p:spPr>
          <a:xfrm>
            <a:off x="10818160" y="6645258"/>
            <a:ext cx="1131496" cy="11314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5842286-68AF-4DA0-9F10-2D1359B2F583}"/>
              </a:ext>
            </a:extLst>
          </p:cNvPr>
          <p:cNvSpPr/>
          <p:nvPr/>
        </p:nvSpPr>
        <p:spPr>
          <a:xfrm>
            <a:off x="13719341" y="6645258"/>
            <a:ext cx="1131496" cy="11314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690302-13C3-4929-86DC-0D45E1063B92}"/>
              </a:ext>
            </a:extLst>
          </p:cNvPr>
          <p:cNvSpPr/>
          <p:nvPr/>
        </p:nvSpPr>
        <p:spPr>
          <a:xfrm>
            <a:off x="16388035" y="6645258"/>
            <a:ext cx="1131496" cy="11314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003">
            <a:extLst>
              <a:ext uri="{FF2B5EF4-FFF2-40B4-BE49-F238E27FC236}">
                <a16:creationId xmlns:a16="http://schemas.microsoft.com/office/drawing/2014/main" id="{70413460-466F-3998-D0E2-C1B572E17FF4}"/>
              </a:ext>
            </a:extLst>
          </p:cNvPr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5" name="Object 9">
              <a:extLst>
                <a:ext uri="{FF2B5EF4-FFF2-40B4-BE49-F238E27FC236}">
                  <a16:creationId xmlns:a16="http://schemas.microsoft.com/office/drawing/2014/main" id="{CBA93A50-9EBB-A074-4A6D-4C6A8282F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7" name="Object 11">
            <a:extLst>
              <a:ext uri="{FF2B5EF4-FFF2-40B4-BE49-F238E27FC236}">
                <a16:creationId xmlns:a16="http://schemas.microsoft.com/office/drawing/2014/main" id="{09A42675-1750-D422-9AFB-2E40F034F345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475859" y="1481754"/>
            <a:ext cx="2321802" cy="875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DCB5F8-00A6-5B2F-EA5A-4719067BFBBD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2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DBDF5-DFDE-7D57-E5B3-EE2BDE440209}"/>
              </a:ext>
            </a:extLst>
          </p:cNvPr>
          <p:cNvSpPr txBox="1"/>
          <p:nvPr/>
        </p:nvSpPr>
        <p:spPr>
          <a:xfrm>
            <a:off x="5048108" y="1542338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 </a:t>
            </a:r>
            <a:r>
              <a:rPr lang="ko-KR" altLang="en-US" sz="4000" b="1" dirty="0" err="1"/>
              <a:t>전처리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5859" y="1481754"/>
            <a:ext cx="2321802" cy="8759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6000" y="2895238"/>
            <a:ext cx="16693714" cy="6894440"/>
            <a:chOff x="796000" y="2895238"/>
            <a:chExt cx="16693714" cy="68944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000" y="2895238"/>
              <a:ext cx="16693714" cy="68944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350" y="5782840"/>
            <a:ext cx="16626854" cy="110004"/>
            <a:chOff x="836350" y="5782840"/>
            <a:chExt cx="16626854" cy="1100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350" y="5782840"/>
              <a:ext cx="16626854" cy="1100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350" y="9062008"/>
            <a:ext cx="16609538" cy="110004"/>
            <a:chOff x="836350" y="9062008"/>
            <a:chExt cx="16609538" cy="1100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50" y="9062008"/>
              <a:ext cx="16609538" cy="110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6000" y="2895238"/>
            <a:ext cx="2520526" cy="684266"/>
            <a:chOff x="796000" y="2895238"/>
            <a:chExt cx="2520526" cy="6842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000" y="2895238"/>
              <a:ext cx="2520526" cy="6842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1354" y="3002839"/>
            <a:ext cx="2157805" cy="60951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4572" y="5990963"/>
            <a:ext cx="585339" cy="45713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18268" y="5976754"/>
            <a:ext cx="10812101" cy="7179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0649" y="9253410"/>
            <a:ext cx="585339" cy="4571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13868" y="9253401"/>
            <a:ext cx="3832358" cy="4571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36350" y="5142857"/>
            <a:ext cx="16609538" cy="110004"/>
            <a:chOff x="836350" y="5142857"/>
            <a:chExt cx="16609538" cy="1100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50" y="5142857"/>
              <a:ext cx="16609538" cy="11000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4572" y="5369092"/>
            <a:ext cx="1096597" cy="37505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18268" y="5369092"/>
            <a:ext cx="1955854" cy="37505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78762" y="3752038"/>
            <a:ext cx="6171429" cy="1247962"/>
            <a:chOff x="1178762" y="3752038"/>
            <a:chExt cx="6171429" cy="124796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8762" y="3752038"/>
              <a:ext cx="6171429" cy="12479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9430" y="8415863"/>
            <a:ext cx="16609538" cy="110004"/>
            <a:chOff x="829430" y="8415863"/>
            <a:chExt cx="16609538" cy="11000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430" y="8415863"/>
              <a:ext cx="16609538" cy="11000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7653" y="8642098"/>
            <a:ext cx="1096597" cy="37505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11344" y="8642096"/>
            <a:ext cx="1675063" cy="3750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97810" y="7123410"/>
            <a:ext cx="6171429" cy="1133528"/>
            <a:chOff x="1197810" y="7123410"/>
            <a:chExt cx="6171429" cy="113352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7810" y="7123410"/>
              <a:ext cx="6171429" cy="11335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43813" y="6751982"/>
            <a:ext cx="16626854" cy="110004"/>
            <a:chOff x="843813" y="6751982"/>
            <a:chExt cx="16626854" cy="11000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3813" y="6751982"/>
              <a:ext cx="16626854" cy="11000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483412" y="7797899"/>
            <a:ext cx="3213806" cy="375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52F4C5-4134-B852-9B9A-2ADE3CD1D95F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2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FACA-C246-B9E0-245A-F9EBC14A6D71}"/>
              </a:ext>
            </a:extLst>
          </p:cNvPr>
          <p:cNvSpPr txBox="1"/>
          <p:nvPr/>
        </p:nvSpPr>
        <p:spPr>
          <a:xfrm>
            <a:off x="5048108" y="1542338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데이터 </a:t>
            </a:r>
            <a:r>
              <a:rPr lang="ko-KR" altLang="en-US" sz="4000" b="1" dirty="0" err="1"/>
              <a:t>전처리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5859" y="1481754"/>
            <a:ext cx="2321802" cy="8759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6000" y="2895238"/>
            <a:ext cx="16693714" cy="6894440"/>
            <a:chOff x="796000" y="2895238"/>
            <a:chExt cx="16693714" cy="68944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000" y="2895238"/>
              <a:ext cx="16693714" cy="68944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350" y="9062008"/>
            <a:ext cx="16609538" cy="110004"/>
            <a:chOff x="836350" y="9062008"/>
            <a:chExt cx="16609538" cy="1100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350" y="9062008"/>
              <a:ext cx="16609538" cy="1100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6000" y="2895238"/>
            <a:ext cx="2319500" cy="684266"/>
            <a:chOff x="796000" y="2895238"/>
            <a:chExt cx="2319500" cy="6842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000" y="2895238"/>
              <a:ext cx="2319500" cy="68426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1354" y="3002839"/>
            <a:ext cx="2066434" cy="6095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04344" y="7619906"/>
            <a:ext cx="13346853" cy="144173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0649" y="9253410"/>
            <a:ext cx="1101844" cy="4571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04344" y="9253401"/>
            <a:ext cx="2052996" cy="37505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4572" y="7280607"/>
            <a:ext cx="1101844" cy="45713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18268" y="7223464"/>
            <a:ext cx="12013920" cy="4131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45429" y="3783884"/>
            <a:ext cx="15063154" cy="2558574"/>
            <a:chOff x="1445429" y="3783884"/>
            <a:chExt cx="15063154" cy="25585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5429" y="3783884"/>
              <a:ext cx="15063154" cy="25585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9430" y="7056513"/>
            <a:ext cx="16626854" cy="110004"/>
            <a:chOff x="829430" y="7056513"/>
            <a:chExt cx="16626854" cy="1100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9430" y="7056513"/>
              <a:ext cx="16626854" cy="1100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9430" y="6416530"/>
            <a:ext cx="16609538" cy="110004"/>
            <a:chOff x="829430" y="6416530"/>
            <a:chExt cx="16609538" cy="11000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430" y="6416530"/>
              <a:ext cx="16609538" cy="11000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7653" y="6642765"/>
            <a:ext cx="1101844" cy="45713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11348" y="6642765"/>
            <a:ext cx="10407225" cy="4131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C016F-3E1C-5F64-7B9B-B80D16E0C6BF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3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2A53C-1F2B-FAFC-664C-423148F704D4}"/>
              </a:ext>
            </a:extLst>
          </p:cNvPr>
          <p:cNvSpPr txBox="1"/>
          <p:nvPr/>
        </p:nvSpPr>
        <p:spPr>
          <a:xfrm>
            <a:off x="5048108" y="1542338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/>
              <a:t>카테고리 분류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5859" y="1481754"/>
            <a:ext cx="2321802" cy="8759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7771" y="3656345"/>
            <a:ext cx="8391752" cy="5714286"/>
            <a:chOff x="717771" y="3656345"/>
            <a:chExt cx="8391752" cy="57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771" y="3656345"/>
              <a:ext cx="8391752" cy="57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2423" y="3656345"/>
            <a:ext cx="3822828" cy="684266"/>
            <a:chOff x="732423" y="3656345"/>
            <a:chExt cx="3822828" cy="6842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423" y="3656345"/>
              <a:ext cx="3822828" cy="68426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8249" y="3763941"/>
            <a:ext cx="3591472" cy="5193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5390" y="8083982"/>
            <a:ext cx="8298895" cy="110004"/>
            <a:chOff x="765390" y="8083982"/>
            <a:chExt cx="8298895" cy="110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390" y="8083982"/>
              <a:ext cx="8298895" cy="11000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3613" y="8292103"/>
            <a:ext cx="1553510" cy="3846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7308" y="8269226"/>
            <a:ext cx="6010844" cy="7370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3298" y="4876659"/>
            <a:ext cx="8143844" cy="2923411"/>
            <a:chOff x="813298" y="4876659"/>
            <a:chExt cx="8143844" cy="292341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3298" y="4876659"/>
              <a:ext cx="8143844" cy="29234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76190" y="3656345"/>
            <a:ext cx="8391752" cy="5714286"/>
            <a:chOff x="9176190" y="3656345"/>
            <a:chExt cx="8391752" cy="57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6190" y="3656345"/>
              <a:ext cx="8391752" cy="5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90842" y="3656345"/>
            <a:ext cx="4181224" cy="684266"/>
            <a:chOff x="9190842" y="3656345"/>
            <a:chExt cx="4181224" cy="68426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90842" y="3656345"/>
              <a:ext cx="4181224" cy="68426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16668" y="3763957"/>
            <a:ext cx="3890776" cy="50641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223810" y="8083982"/>
            <a:ext cx="8298895" cy="110004"/>
            <a:chOff x="9223810" y="8083982"/>
            <a:chExt cx="8298895" cy="11000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23810" y="8083982"/>
              <a:ext cx="8298895" cy="11000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02030" y="8244487"/>
            <a:ext cx="1325234" cy="79999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05715" y="8221610"/>
            <a:ext cx="5835853" cy="107027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615588" y="4809992"/>
            <a:ext cx="7297040" cy="2904719"/>
            <a:chOff x="9615588" y="4809992"/>
            <a:chExt cx="7297040" cy="290471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15588" y="4809992"/>
              <a:ext cx="7297040" cy="290471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2742E0-304A-CFB2-0E74-DCAB892DAC30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4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E5556-BDE7-CC43-35BE-3AE52DF02308}"/>
              </a:ext>
            </a:extLst>
          </p:cNvPr>
          <p:cNvSpPr txBox="1"/>
          <p:nvPr/>
        </p:nvSpPr>
        <p:spPr>
          <a:xfrm>
            <a:off x="5048108" y="1542338"/>
            <a:ext cx="4724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리드타임 예측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회귀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5859" y="1481754"/>
            <a:ext cx="2321802" cy="8759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6000" y="2895238"/>
            <a:ext cx="16693714" cy="6894440"/>
            <a:chOff x="796000" y="2895238"/>
            <a:chExt cx="16693714" cy="68944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000" y="2895238"/>
              <a:ext cx="16693714" cy="68944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350" y="8098216"/>
            <a:ext cx="16626854" cy="110004"/>
            <a:chOff x="836350" y="8098216"/>
            <a:chExt cx="16626854" cy="1100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350" y="8098216"/>
              <a:ext cx="16626854" cy="1100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350" y="9062008"/>
            <a:ext cx="16609538" cy="110004"/>
            <a:chOff x="836350" y="9062008"/>
            <a:chExt cx="16609538" cy="1100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50" y="9062008"/>
              <a:ext cx="16609538" cy="110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6000" y="2895238"/>
            <a:ext cx="2319500" cy="684266"/>
            <a:chOff x="796000" y="2895238"/>
            <a:chExt cx="2319500" cy="6842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000" y="2895238"/>
              <a:ext cx="2319500" cy="6842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1830" y="3002839"/>
            <a:ext cx="2081691" cy="5064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4572" y="8306334"/>
            <a:ext cx="1101844" cy="45713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18268" y="8296820"/>
            <a:ext cx="12134310" cy="74647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0649" y="9253410"/>
            <a:ext cx="1101844" cy="4571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4344" y="9253401"/>
            <a:ext cx="2080273" cy="3750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36350" y="7458232"/>
            <a:ext cx="16609538" cy="110004"/>
            <a:chOff x="836350" y="7458232"/>
            <a:chExt cx="16609538" cy="1100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50" y="7458232"/>
              <a:ext cx="16609538" cy="11000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4572" y="7684467"/>
            <a:ext cx="1101844" cy="45713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618268" y="7684472"/>
            <a:ext cx="4126111" cy="41314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78762" y="3933266"/>
            <a:ext cx="13537045" cy="2152515"/>
            <a:chOff x="1178762" y="3933266"/>
            <a:chExt cx="13537045" cy="215251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762" y="3933266"/>
              <a:ext cx="13537045" cy="21525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C3E84-E05B-2A36-1E7B-6C2BFB8461B3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4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4CF7C-2596-9505-110B-E94A01FF1F83}"/>
              </a:ext>
            </a:extLst>
          </p:cNvPr>
          <p:cNvSpPr txBox="1"/>
          <p:nvPr/>
        </p:nvSpPr>
        <p:spPr>
          <a:xfrm>
            <a:off x="5048108" y="1542338"/>
            <a:ext cx="4724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리드타임 예측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회귀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000" y="2531737"/>
            <a:ext cx="16693714" cy="170672"/>
            <a:chOff x="796000" y="2531737"/>
            <a:chExt cx="16693714" cy="1706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2531737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000" y="1105559"/>
            <a:ext cx="16693714" cy="170672"/>
            <a:chOff x="796000" y="1105559"/>
            <a:chExt cx="16693714" cy="170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00" y="1105559"/>
              <a:ext cx="16693714" cy="1706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144" y="1848982"/>
            <a:ext cx="673993" cy="110004"/>
            <a:chOff x="1653144" y="1848982"/>
            <a:chExt cx="673993" cy="1100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53144" y="1848982"/>
              <a:ext cx="673993" cy="1100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5859" y="1481754"/>
            <a:ext cx="2321802" cy="8759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913" y="742970"/>
            <a:ext cx="3096836" cy="330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6000" y="2895238"/>
            <a:ext cx="16693714" cy="6894440"/>
            <a:chOff x="796000" y="2895238"/>
            <a:chExt cx="16693714" cy="68944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000" y="2895238"/>
              <a:ext cx="16693714" cy="68944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350" y="8422025"/>
            <a:ext cx="16626854" cy="110004"/>
            <a:chOff x="836350" y="8422025"/>
            <a:chExt cx="16626854" cy="1100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350" y="8422025"/>
              <a:ext cx="16626854" cy="1100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350" y="9062008"/>
            <a:ext cx="16609538" cy="110004"/>
            <a:chOff x="836350" y="9062008"/>
            <a:chExt cx="16609538" cy="1100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50" y="9062008"/>
              <a:ext cx="16609538" cy="110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6000" y="2895238"/>
            <a:ext cx="2948072" cy="684266"/>
            <a:chOff x="796000" y="2895238"/>
            <a:chExt cx="2948072" cy="6842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000" y="2895238"/>
              <a:ext cx="2948072" cy="6842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1830" y="3002839"/>
            <a:ext cx="2770205" cy="5064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5049" y="8628953"/>
            <a:ext cx="589615" cy="38356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27791" y="8630144"/>
            <a:ext cx="14360654" cy="4571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0649" y="9252220"/>
            <a:ext cx="585054" cy="4595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13868" y="9252210"/>
            <a:ext cx="2953358" cy="4571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36350" y="7782042"/>
            <a:ext cx="16609538" cy="110004"/>
            <a:chOff x="836350" y="7782042"/>
            <a:chExt cx="16609538" cy="1100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50" y="7782042"/>
              <a:ext cx="16609538" cy="11000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4572" y="8008277"/>
            <a:ext cx="1101844" cy="45713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627791" y="8007077"/>
            <a:ext cx="2286511" cy="4595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12095" y="3766525"/>
            <a:ext cx="6171429" cy="3761285"/>
            <a:chOff x="1312095" y="3766525"/>
            <a:chExt cx="6171429" cy="376128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2095" y="3766525"/>
              <a:ext cx="6171429" cy="37612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F4F76F-6800-D5CC-4422-9CEB16E4FE00}"/>
              </a:ext>
            </a:extLst>
          </p:cNvPr>
          <p:cNvSpPr txBox="1"/>
          <p:nvPr/>
        </p:nvSpPr>
        <p:spPr>
          <a:xfrm>
            <a:off x="1047628" y="1249334"/>
            <a:ext cx="6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6658FF"/>
                </a:solidFill>
              </a:rPr>
              <a:t>5</a:t>
            </a:r>
            <a:endParaRPr lang="ko-KR" altLang="en-US" sz="7200" dirty="0">
              <a:solidFill>
                <a:srgbClr val="6658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B1344-043B-BA96-B91D-1A6F42B349F4}"/>
              </a:ext>
            </a:extLst>
          </p:cNvPr>
          <p:cNvSpPr txBox="1"/>
          <p:nvPr/>
        </p:nvSpPr>
        <p:spPr>
          <a:xfrm>
            <a:off x="5048108" y="1542338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추천 시스템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564</Words>
  <Application>Microsoft Office PowerPoint</Application>
  <PresentationFormat>사용자 지정</PresentationFormat>
  <Paragraphs>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Marinesoft</dc:creator>
  <cp:lastModifiedBy>No YG</cp:lastModifiedBy>
  <cp:revision>25</cp:revision>
  <dcterms:created xsi:type="dcterms:W3CDTF">2023-03-07T15:55:45Z</dcterms:created>
  <dcterms:modified xsi:type="dcterms:W3CDTF">2023-03-22T23:58:51Z</dcterms:modified>
</cp:coreProperties>
</file>