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90" r:id="rId19"/>
    <p:sldId id="281" r:id="rId20"/>
    <p:sldId id="276" r:id="rId21"/>
    <p:sldId id="275" r:id="rId22"/>
    <p:sldId id="278" r:id="rId23"/>
    <p:sldId id="280" r:id="rId24"/>
    <p:sldId id="279" r:id="rId25"/>
    <p:sldId id="287" r:id="rId26"/>
    <p:sldId id="288" r:id="rId27"/>
    <p:sldId id="283" r:id="rId28"/>
    <p:sldId id="284" r:id="rId29"/>
    <p:sldId id="289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573FF-0A7B-475D-8825-28E5C4D8D5C8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182C-507A-4EA3-9A29-079CECCEB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9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9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3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8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5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9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0674-8B33-46EB-8A49-012896AD779F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2DDC-2774-47E7-BB1D-AC4E0E0BC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6</a:t>
            </a:r>
            <a:r>
              <a:rPr kumimoji="1" lang="ko-KR" altLang="en-US" dirty="0" smtClean="0"/>
              <a:t>팀 분석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호텔 예약 시스템 </a:t>
            </a:r>
            <a:r>
              <a:rPr lang="en-US" altLang="ko-KR" sz="4000" dirty="0" smtClean="0"/>
              <a:t>MSA</a:t>
            </a:r>
            <a:r>
              <a:rPr lang="ko-KR" altLang="en-US" sz="4000" dirty="0" smtClean="0"/>
              <a:t>로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설계</a:t>
            </a:r>
            <a:r>
              <a:rPr lang="en-US" altLang="ko-KR" sz="4000" dirty="0" smtClean="0"/>
              <a:t>/</a:t>
            </a:r>
            <a:r>
              <a:rPr lang="ko-KR" altLang="en-US" sz="4000" dirty="0" smtClean="0"/>
              <a:t>구현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903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Policy, View </a:t>
            </a:r>
            <a:r>
              <a:rPr kumimoji="1" lang="ko-KR" altLang="en-US" dirty="0" smtClean="0"/>
              <a:t>도출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381000" y="1384299"/>
            <a:ext cx="11410521" cy="48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check(1)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5067300" y="1384299"/>
            <a:ext cx="6724221" cy="48641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1000" y="1814036"/>
            <a:ext cx="436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고객이 호텔을 예약한다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고객이 결제한다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결제가 완료되면 호텔예약내역이 호텔로 전달된다</a:t>
            </a:r>
            <a:endParaRPr kumimoji="1" lang="en-US" altLang="ko-KR" sz="24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호텔에서 예약 확정을 하면 예약 내역에 예약 확정으로 보여진다</a:t>
            </a:r>
            <a:r>
              <a:rPr kumimoji="1" lang="en-US" altLang="ko-KR" sz="2400" dirty="0" smtClean="0">
                <a:latin typeface="+mn-ea"/>
              </a:rPr>
              <a:t>.</a:t>
            </a:r>
            <a:endParaRPr kumimoji="1" lang="en-US" altLang="ko-KR" sz="2400" dirty="0" smtClean="0">
              <a:latin typeface="+mn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5763986" y="1445079"/>
            <a:ext cx="5135368" cy="3099527"/>
          </a:xfrm>
          <a:custGeom>
            <a:avLst/>
            <a:gdLst>
              <a:gd name="connsiteX0" fmla="*/ 0 w 5135368"/>
              <a:gd name="connsiteY0" fmla="*/ 1298121 h 3099527"/>
              <a:gd name="connsiteX1" fmla="*/ 40821 w 5135368"/>
              <a:gd name="connsiteY1" fmla="*/ 1273628 h 3099527"/>
              <a:gd name="connsiteX2" fmla="*/ 65314 w 5135368"/>
              <a:gd name="connsiteY2" fmla="*/ 1265464 h 3099527"/>
              <a:gd name="connsiteX3" fmla="*/ 424543 w 5135368"/>
              <a:gd name="connsiteY3" fmla="*/ 1273628 h 3099527"/>
              <a:gd name="connsiteX4" fmla="*/ 865414 w 5135368"/>
              <a:gd name="connsiteY4" fmla="*/ 1289957 h 3099527"/>
              <a:gd name="connsiteX5" fmla="*/ 1036864 w 5135368"/>
              <a:gd name="connsiteY5" fmla="*/ 1306285 h 3099527"/>
              <a:gd name="connsiteX6" fmla="*/ 1273628 w 5135368"/>
              <a:gd name="connsiteY6" fmla="*/ 1330778 h 3099527"/>
              <a:gd name="connsiteX7" fmla="*/ 1306285 w 5135368"/>
              <a:gd name="connsiteY7" fmla="*/ 1428750 h 3099527"/>
              <a:gd name="connsiteX8" fmla="*/ 1322614 w 5135368"/>
              <a:gd name="connsiteY8" fmla="*/ 1477735 h 3099527"/>
              <a:gd name="connsiteX9" fmla="*/ 1347107 w 5135368"/>
              <a:gd name="connsiteY9" fmla="*/ 1567542 h 3099527"/>
              <a:gd name="connsiteX10" fmla="*/ 1355271 w 5135368"/>
              <a:gd name="connsiteY10" fmla="*/ 1641021 h 3099527"/>
              <a:gd name="connsiteX11" fmla="*/ 1371600 w 5135368"/>
              <a:gd name="connsiteY11" fmla="*/ 1763485 h 3099527"/>
              <a:gd name="connsiteX12" fmla="*/ 1379764 w 5135368"/>
              <a:gd name="connsiteY12" fmla="*/ 1894114 h 3099527"/>
              <a:gd name="connsiteX13" fmla="*/ 1387928 w 5135368"/>
              <a:gd name="connsiteY13" fmla="*/ 2204357 h 3099527"/>
              <a:gd name="connsiteX14" fmla="*/ 1396093 w 5135368"/>
              <a:gd name="connsiteY14" fmla="*/ 2261507 h 3099527"/>
              <a:gd name="connsiteX15" fmla="*/ 1404257 w 5135368"/>
              <a:gd name="connsiteY15" fmla="*/ 2343150 h 3099527"/>
              <a:gd name="connsiteX16" fmla="*/ 1412421 w 5135368"/>
              <a:gd name="connsiteY16" fmla="*/ 2375807 h 3099527"/>
              <a:gd name="connsiteX17" fmla="*/ 1428750 w 5135368"/>
              <a:gd name="connsiteY17" fmla="*/ 2465614 h 3099527"/>
              <a:gd name="connsiteX18" fmla="*/ 1436914 w 5135368"/>
              <a:gd name="connsiteY18" fmla="*/ 3037114 h 3099527"/>
              <a:gd name="connsiteX19" fmla="*/ 1714500 w 5135368"/>
              <a:gd name="connsiteY19" fmla="*/ 3045278 h 3099527"/>
              <a:gd name="connsiteX20" fmla="*/ 1812471 w 5135368"/>
              <a:gd name="connsiteY20" fmla="*/ 3061607 h 3099527"/>
              <a:gd name="connsiteX21" fmla="*/ 1877785 w 5135368"/>
              <a:gd name="connsiteY21" fmla="*/ 3069771 h 3099527"/>
              <a:gd name="connsiteX22" fmla="*/ 2122714 w 5135368"/>
              <a:gd name="connsiteY22" fmla="*/ 3077935 h 3099527"/>
              <a:gd name="connsiteX23" fmla="*/ 3175907 w 5135368"/>
              <a:gd name="connsiteY23" fmla="*/ 3045278 h 3099527"/>
              <a:gd name="connsiteX24" fmla="*/ 3167743 w 5135368"/>
              <a:gd name="connsiteY24" fmla="*/ 2677885 h 3099527"/>
              <a:gd name="connsiteX25" fmla="*/ 3135085 w 5135368"/>
              <a:gd name="connsiteY25" fmla="*/ 2596242 h 3099527"/>
              <a:gd name="connsiteX26" fmla="*/ 3110593 w 5135368"/>
              <a:gd name="connsiteY26" fmla="*/ 2506435 h 3099527"/>
              <a:gd name="connsiteX27" fmla="*/ 3094264 w 5135368"/>
              <a:gd name="connsiteY27" fmla="*/ 2375807 h 3099527"/>
              <a:gd name="connsiteX28" fmla="*/ 3069771 w 5135368"/>
              <a:gd name="connsiteY28" fmla="*/ 2057400 h 3099527"/>
              <a:gd name="connsiteX29" fmla="*/ 3028950 w 5135368"/>
              <a:gd name="connsiteY29" fmla="*/ 1885950 h 3099527"/>
              <a:gd name="connsiteX30" fmla="*/ 3012621 w 5135368"/>
              <a:gd name="connsiteY30" fmla="*/ 1738992 h 3099527"/>
              <a:gd name="connsiteX31" fmla="*/ 2996293 w 5135368"/>
              <a:gd name="connsiteY31" fmla="*/ 1371600 h 3099527"/>
              <a:gd name="connsiteX32" fmla="*/ 2963635 w 5135368"/>
              <a:gd name="connsiteY32" fmla="*/ 1240971 h 3099527"/>
              <a:gd name="connsiteX33" fmla="*/ 2955471 w 5135368"/>
              <a:gd name="connsiteY33" fmla="*/ 898071 h 3099527"/>
              <a:gd name="connsiteX34" fmla="*/ 2939143 w 5135368"/>
              <a:gd name="connsiteY34" fmla="*/ 800100 h 3099527"/>
              <a:gd name="connsiteX35" fmla="*/ 3028950 w 5135368"/>
              <a:gd name="connsiteY35" fmla="*/ 742950 h 3099527"/>
              <a:gd name="connsiteX36" fmla="*/ 3706585 w 5135368"/>
              <a:gd name="connsiteY36" fmla="*/ 734785 h 3099527"/>
              <a:gd name="connsiteX37" fmla="*/ 4163785 w 5135368"/>
              <a:gd name="connsiteY37" fmla="*/ 710292 h 3099527"/>
              <a:gd name="connsiteX38" fmla="*/ 4245428 w 5135368"/>
              <a:gd name="connsiteY38" fmla="*/ 702128 h 3099527"/>
              <a:gd name="connsiteX39" fmla="*/ 4286250 w 5135368"/>
              <a:gd name="connsiteY39" fmla="*/ 693964 h 3099527"/>
              <a:gd name="connsiteX40" fmla="*/ 4335235 w 5135368"/>
              <a:gd name="connsiteY40" fmla="*/ 685800 h 3099527"/>
              <a:gd name="connsiteX41" fmla="*/ 4359728 w 5135368"/>
              <a:gd name="connsiteY41" fmla="*/ 677635 h 3099527"/>
              <a:gd name="connsiteX42" fmla="*/ 4694464 w 5135368"/>
              <a:gd name="connsiteY42" fmla="*/ 669471 h 3099527"/>
              <a:gd name="connsiteX43" fmla="*/ 4923064 w 5135368"/>
              <a:gd name="connsiteY43" fmla="*/ 685800 h 3099527"/>
              <a:gd name="connsiteX44" fmla="*/ 5119007 w 5135368"/>
              <a:gd name="connsiteY44" fmla="*/ 669471 h 3099527"/>
              <a:gd name="connsiteX45" fmla="*/ 5127171 w 5135368"/>
              <a:gd name="connsiteY45" fmla="*/ 342900 h 3099527"/>
              <a:gd name="connsiteX46" fmla="*/ 5135335 w 5135368"/>
              <a:gd name="connsiteY46" fmla="*/ 310242 h 3099527"/>
              <a:gd name="connsiteX47" fmla="*/ 5119007 w 5135368"/>
              <a:gd name="connsiteY47" fmla="*/ 195942 h 3099527"/>
              <a:gd name="connsiteX48" fmla="*/ 4384221 w 5135368"/>
              <a:gd name="connsiteY48" fmla="*/ 204107 h 3099527"/>
              <a:gd name="connsiteX49" fmla="*/ 4253593 w 5135368"/>
              <a:gd name="connsiteY49" fmla="*/ 179614 h 3099527"/>
              <a:gd name="connsiteX50" fmla="*/ 4131128 w 5135368"/>
              <a:gd name="connsiteY50" fmla="*/ 171450 h 3099527"/>
              <a:gd name="connsiteX51" fmla="*/ 4065814 w 5135368"/>
              <a:gd name="connsiteY51" fmla="*/ 163285 h 3099527"/>
              <a:gd name="connsiteX52" fmla="*/ 3943350 w 5135368"/>
              <a:gd name="connsiteY52" fmla="*/ 155121 h 3099527"/>
              <a:gd name="connsiteX53" fmla="*/ 3763735 w 5135368"/>
              <a:gd name="connsiteY53" fmla="*/ 130628 h 3099527"/>
              <a:gd name="connsiteX54" fmla="*/ 3551464 w 5135368"/>
              <a:gd name="connsiteY54" fmla="*/ 89807 h 3099527"/>
              <a:gd name="connsiteX55" fmla="*/ 3355521 w 5135368"/>
              <a:gd name="connsiteY55" fmla="*/ 81642 h 3099527"/>
              <a:gd name="connsiteX56" fmla="*/ 3233057 w 5135368"/>
              <a:gd name="connsiteY56" fmla="*/ 73478 h 3099527"/>
              <a:gd name="connsiteX57" fmla="*/ 2139043 w 5135368"/>
              <a:gd name="connsiteY57" fmla="*/ 57150 h 3099527"/>
              <a:gd name="connsiteX58" fmla="*/ 2081893 w 5135368"/>
              <a:gd name="connsiteY58" fmla="*/ 48985 h 3099527"/>
              <a:gd name="connsiteX59" fmla="*/ 1983921 w 5135368"/>
              <a:gd name="connsiteY59" fmla="*/ 32657 h 3099527"/>
              <a:gd name="connsiteX60" fmla="*/ 1706335 w 5135368"/>
              <a:gd name="connsiteY60" fmla="*/ 16328 h 3099527"/>
              <a:gd name="connsiteX61" fmla="*/ 1559378 w 5135368"/>
              <a:gd name="connsiteY61" fmla="*/ 0 h 3099527"/>
              <a:gd name="connsiteX62" fmla="*/ 783771 w 5135368"/>
              <a:gd name="connsiteY62" fmla="*/ 8164 h 3099527"/>
              <a:gd name="connsiteX63" fmla="*/ 693964 w 5135368"/>
              <a:gd name="connsiteY63" fmla="*/ 24492 h 3099527"/>
              <a:gd name="connsiteX64" fmla="*/ 661307 w 5135368"/>
              <a:gd name="connsiteY64" fmla="*/ 48985 h 3099527"/>
              <a:gd name="connsiteX65" fmla="*/ 604157 w 5135368"/>
              <a:gd name="connsiteY65" fmla="*/ 73478 h 3099527"/>
              <a:gd name="connsiteX66" fmla="*/ 571500 w 5135368"/>
              <a:gd name="connsiteY66" fmla="*/ 97971 h 3099527"/>
              <a:gd name="connsiteX67" fmla="*/ 522514 w 5135368"/>
              <a:gd name="connsiteY67" fmla="*/ 122464 h 3099527"/>
              <a:gd name="connsiteX68" fmla="*/ 481693 w 5135368"/>
              <a:gd name="connsiteY68" fmla="*/ 187778 h 3099527"/>
              <a:gd name="connsiteX69" fmla="*/ 465364 w 5135368"/>
              <a:gd name="connsiteY69" fmla="*/ 212271 h 3099527"/>
              <a:gd name="connsiteX70" fmla="*/ 449035 w 5135368"/>
              <a:gd name="connsiteY70" fmla="*/ 351064 h 3099527"/>
              <a:gd name="connsiteX71" fmla="*/ 449035 w 5135368"/>
              <a:gd name="connsiteY71" fmla="*/ 489857 h 309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135368" h="3099527">
                <a:moveTo>
                  <a:pt x="0" y="1298121"/>
                </a:moveTo>
                <a:cubicBezTo>
                  <a:pt x="13607" y="1289957"/>
                  <a:pt x="26628" y="1280725"/>
                  <a:pt x="40821" y="1273628"/>
                </a:cubicBezTo>
                <a:cubicBezTo>
                  <a:pt x="48518" y="1269779"/>
                  <a:pt x="56708" y="1265464"/>
                  <a:pt x="65314" y="1265464"/>
                </a:cubicBezTo>
                <a:cubicBezTo>
                  <a:pt x="185088" y="1265464"/>
                  <a:pt x="304825" y="1269963"/>
                  <a:pt x="424543" y="1273628"/>
                </a:cubicBezTo>
                <a:lnTo>
                  <a:pt x="865414" y="1289957"/>
                </a:lnTo>
                <a:cubicBezTo>
                  <a:pt x="939699" y="1314718"/>
                  <a:pt x="862794" y="1291471"/>
                  <a:pt x="1036864" y="1306285"/>
                </a:cubicBezTo>
                <a:cubicBezTo>
                  <a:pt x="1115921" y="1313013"/>
                  <a:pt x="1194707" y="1322614"/>
                  <a:pt x="1273628" y="1330778"/>
                </a:cubicBezTo>
                <a:lnTo>
                  <a:pt x="1306285" y="1428750"/>
                </a:lnTo>
                <a:cubicBezTo>
                  <a:pt x="1311728" y="1445078"/>
                  <a:pt x="1318440" y="1461037"/>
                  <a:pt x="1322614" y="1477735"/>
                </a:cubicBezTo>
                <a:cubicBezTo>
                  <a:pt x="1335583" y="1529613"/>
                  <a:pt x="1327695" y="1499603"/>
                  <a:pt x="1347107" y="1567542"/>
                </a:cubicBezTo>
                <a:cubicBezTo>
                  <a:pt x="1349828" y="1592035"/>
                  <a:pt x="1352014" y="1616593"/>
                  <a:pt x="1355271" y="1641021"/>
                </a:cubicBezTo>
                <a:cubicBezTo>
                  <a:pt x="1366451" y="1724875"/>
                  <a:pt x="1363148" y="1657834"/>
                  <a:pt x="1371600" y="1763485"/>
                </a:cubicBezTo>
                <a:cubicBezTo>
                  <a:pt x="1375079" y="1806974"/>
                  <a:pt x="1377043" y="1850571"/>
                  <a:pt x="1379764" y="1894114"/>
                </a:cubicBezTo>
                <a:cubicBezTo>
                  <a:pt x="1382485" y="1997528"/>
                  <a:pt x="1383335" y="2101009"/>
                  <a:pt x="1387928" y="2204357"/>
                </a:cubicBezTo>
                <a:cubicBezTo>
                  <a:pt x="1388782" y="2223581"/>
                  <a:pt x="1393845" y="2242395"/>
                  <a:pt x="1396093" y="2261507"/>
                </a:cubicBezTo>
                <a:cubicBezTo>
                  <a:pt x="1399289" y="2288670"/>
                  <a:pt x="1400389" y="2316075"/>
                  <a:pt x="1404257" y="2343150"/>
                </a:cubicBezTo>
                <a:cubicBezTo>
                  <a:pt x="1405844" y="2354258"/>
                  <a:pt x="1409987" y="2364854"/>
                  <a:pt x="1412421" y="2375807"/>
                </a:cubicBezTo>
                <a:cubicBezTo>
                  <a:pt x="1420026" y="2410032"/>
                  <a:pt x="1422843" y="2430173"/>
                  <a:pt x="1428750" y="2465614"/>
                </a:cubicBezTo>
                <a:cubicBezTo>
                  <a:pt x="1431471" y="2656114"/>
                  <a:pt x="1352675" y="2866230"/>
                  <a:pt x="1436914" y="3037114"/>
                </a:cubicBezTo>
                <a:cubicBezTo>
                  <a:pt x="1477844" y="3120142"/>
                  <a:pt x="1622041" y="3040768"/>
                  <a:pt x="1714500" y="3045278"/>
                </a:cubicBezTo>
                <a:cubicBezTo>
                  <a:pt x="1758292" y="3047414"/>
                  <a:pt x="1772319" y="3055430"/>
                  <a:pt x="1812471" y="3061607"/>
                </a:cubicBezTo>
                <a:cubicBezTo>
                  <a:pt x="1834157" y="3064943"/>
                  <a:pt x="1856014" y="3067050"/>
                  <a:pt x="1877785" y="3069771"/>
                </a:cubicBezTo>
                <a:cubicBezTo>
                  <a:pt x="1963677" y="3127033"/>
                  <a:pt x="1890829" y="3085367"/>
                  <a:pt x="2122714" y="3077935"/>
                </a:cubicBezTo>
                <a:lnTo>
                  <a:pt x="3175907" y="3045278"/>
                </a:lnTo>
                <a:cubicBezTo>
                  <a:pt x="3173186" y="2922814"/>
                  <a:pt x="3178833" y="2799876"/>
                  <a:pt x="3167743" y="2677885"/>
                </a:cubicBezTo>
                <a:cubicBezTo>
                  <a:pt x="3165089" y="2648695"/>
                  <a:pt x="3144354" y="2624049"/>
                  <a:pt x="3135085" y="2596242"/>
                </a:cubicBezTo>
                <a:cubicBezTo>
                  <a:pt x="3125273" y="2566805"/>
                  <a:pt x="3118757" y="2536371"/>
                  <a:pt x="3110593" y="2506435"/>
                </a:cubicBezTo>
                <a:cubicBezTo>
                  <a:pt x="3105150" y="2462892"/>
                  <a:pt x="3098237" y="2419508"/>
                  <a:pt x="3094264" y="2375807"/>
                </a:cubicBezTo>
                <a:cubicBezTo>
                  <a:pt x="3084626" y="2269795"/>
                  <a:pt x="3083840" y="2162915"/>
                  <a:pt x="3069771" y="2057400"/>
                </a:cubicBezTo>
                <a:cubicBezTo>
                  <a:pt x="3062007" y="1999168"/>
                  <a:pt x="3042557" y="1943100"/>
                  <a:pt x="3028950" y="1885950"/>
                </a:cubicBezTo>
                <a:cubicBezTo>
                  <a:pt x="3023507" y="1836964"/>
                  <a:pt x="3015744" y="1788180"/>
                  <a:pt x="3012621" y="1738992"/>
                </a:cubicBezTo>
                <a:cubicBezTo>
                  <a:pt x="3004854" y="1616653"/>
                  <a:pt x="3005349" y="1493850"/>
                  <a:pt x="2996293" y="1371600"/>
                </a:cubicBezTo>
                <a:cubicBezTo>
                  <a:pt x="2994230" y="1343754"/>
                  <a:pt x="2972198" y="1270941"/>
                  <a:pt x="2963635" y="1240971"/>
                </a:cubicBezTo>
                <a:cubicBezTo>
                  <a:pt x="2960914" y="1126671"/>
                  <a:pt x="2959951" y="1012316"/>
                  <a:pt x="2955471" y="898071"/>
                </a:cubicBezTo>
                <a:cubicBezTo>
                  <a:pt x="2953040" y="836090"/>
                  <a:pt x="2952766" y="840969"/>
                  <a:pt x="2939143" y="800100"/>
                </a:cubicBezTo>
                <a:cubicBezTo>
                  <a:pt x="2969832" y="738720"/>
                  <a:pt x="2949865" y="744688"/>
                  <a:pt x="3028950" y="742950"/>
                </a:cubicBezTo>
                <a:lnTo>
                  <a:pt x="3706585" y="734785"/>
                </a:lnTo>
                <a:cubicBezTo>
                  <a:pt x="3943166" y="698389"/>
                  <a:pt x="3728693" y="726711"/>
                  <a:pt x="4163785" y="710292"/>
                </a:cubicBezTo>
                <a:cubicBezTo>
                  <a:pt x="4191116" y="709261"/>
                  <a:pt x="4218318" y="705743"/>
                  <a:pt x="4245428" y="702128"/>
                </a:cubicBezTo>
                <a:cubicBezTo>
                  <a:pt x="4259183" y="700294"/>
                  <a:pt x="4272597" y="696446"/>
                  <a:pt x="4286250" y="693964"/>
                </a:cubicBezTo>
                <a:cubicBezTo>
                  <a:pt x="4302537" y="691003"/>
                  <a:pt x="4318907" y="688521"/>
                  <a:pt x="4335235" y="685800"/>
                </a:cubicBezTo>
                <a:cubicBezTo>
                  <a:pt x="4343399" y="683078"/>
                  <a:pt x="4351342" y="679570"/>
                  <a:pt x="4359728" y="677635"/>
                </a:cubicBezTo>
                <a:cubicBezTo>
                  <a:pt x="4504902" y="644133"/>
                  <a:pt x="4472143" y="662300"/>
                  <a:pt x="4694464" y="669471"/>
                </a:cubicBezTo>
                <a:cubicBezTo>
                  <a:pt x="4783650" y="687308"/>
                  <a:pt x="4780435" y="688835"/>
                  <a:pt x="4923064" y="685800"/>
                </a:cubicBezTo>
                <a:cubicBezTo>
                  <a:pt x="4988590" y="684406"/>
                  <a:pt x="5053693" y="674914"/>
                  <a:pt x="5119007" y="669471"/>
                </a:cubicBezTo>
                <a:cubicBezTo>
                  <a:pt x="5121728" y="560614"/>
                  <a:pt x="5122227" y="451679"/>
                  <a:pt x="5127171" y="342900"/>
                </a:cubicBezTo>
                <a:cubicBezTo>
                  <a:pt x="5127681" y="331691"/>
                  <a:pt x="5135957" y="321446"/>
                  <a:pt x="5135335" y="310242"/>
                </a:cubicBezTo>
                <a:cubicBezTo>
                  <a:pt x="5133200" y="271814"/>
                  <a:pt x="5124450" y="234042"/>
                  <a:pt x="5119007" y="195942"/>
                </a:cubicBezTo>
                <a:cubicBezTo>
                  <a:pt x="4833637" y="259359"/>
                  <a:pt x="5041523" y="219046"/>
                  <a:pt x="4384221" y="204107"/>
                </a:cubicBezTo>
                <a:cubicBezTo>
                  <a:pt x="4331279" y="202904"/>
                  <a:pt x="4307985" y="186413"/>
                  <a:pt x="4253593" y="179614"/>
                </a:cubicBezTo>
                <a:cubicBezTo>
                  <a:pt x="4212997" y="174540"/>
                  <a:pt x="4171886" y="174994"/>
                  <a:pt x="4131128" y="171450"/>
                </a:cubicBezTo>
                <a:cubicBezTo>
                  <a:pt x="4109270" y="169549"/>
                  <a:pt x="4087672" y="165186"/>
                  <a:pt x="4065814" y="163285"/>
                </a:cubicBezTo>
                <a:cubicBezTo>
                  <a:pt x="4025056" y="159741"/>
                  <a:pt x="3984171" y="157842"/>
                  <a:pt x="3943350" y="155121"/>
                </a:cubicBezTo>
                <a:cubicBezTo>
                  <a:pt x="3807489" y="116303"/>
                  <a:pt x="3987273" y="163340"/>
                  <a:pt x="3763735" y="130628"/>
                </a:cubicBezTo>
                <a:cubicBezTo>
                  <a:pt x="3692441" y="120195"/>
                  <a:pt x="3623455" y="92807"/>
                  <a:pt x="3551464" y="89807"/>
                </a:cubicBezTo>
                <a:lnTo>
                  <a:pt x="3355521" y="81642"/>
                </a:lnTo>
                <a:cubicBezTo>
                  <a:pt x="3314663" y="79547"/>
                  <a:pt x="3273961" y="74302"/>
                  <a:pt x="3233057" y="73478"/>
                </a:cubicBezTo>
                <a:lnTo>
                  <a:pt x="2139043" y="57150"/>
                </a:lnTo>
                <a:cubicBezTo>
                  <a:pt x="2119993" y="54428"/>
                  <a:pt x="2100875" y="52149"/>
                  <a:pt x="2081893" y="48985"/>
                </a:cubicBezTo>
                <a:cubicBezTo>
                  <a:pt x="2039025" y="41840"/>
                  <a:pt x="2031478" y="36137"/>
                  <a:pt x="1983921" y="32657"/>
                </a:cubicBezTo>
                <a:cubicBezTo>
                  <a:pt x="1891480" y="25893"/>
                  <a:pt x="1798864" y="21771"/>
                  <a:pt x="1706335" y="16328"/>
                </a:cubicBezTo>
                <a:cubicBezTo>
                  <a:pt x="1653936" y="7595"/>
                  <a:pt x="1616613" y="0"/>
                  <a:pt x="1559378" y="0"/>
                </a:cubicBezTo>
                <a:cubicBezTo>
                  <a:pt x="1300828" y="0"/>
                  <a:pt x="1042307" y="5443"/>
                  <a:pt x="783771" y="8164"/>
                </a:cubicBezTo>
                <a:cubicBezTo>
                  <a:pt x="771527" y="9694"/>
                  <a:pt x="715107" y="12411"/>
                  <a:pt x="693964" y="24492"/>
                </a:cubicBezTo>
                <a:cubicBezTo>
                  <a:pt x="682150" y="31243"/>
                  <a:pt x="672846" y="41773"/>
                  <a:pt x="661307" y="48985"/>
                </a:cubicBezTo>
                <a:cubicBezTo>
                  <a:pt x="638245" y="63399"/>
                  <a:pt x="627968" y="65541"/>
                  <a:pt x="604157" y="73478"/>
                </a:cubicBezTo>
                <a:cubicBezTo>
                  <a:pt x="593271" y="81642"/>
                  <a:pt x="583168" y="90970"/>
                  <a:pt x="571500" y="97971"/>
                </a:cubicBezTo>
                <a:cubicBezTo>
                  <a:pt x="555846" y="107364"/>
                  <a:pt x="536924" y="111256"/>
                  <a:pt x="522514" y="122464"/>
                </a:cubicBezTo>
                <a:cubicBezTo>
                  <a:pt x="502442" y="138076"/>
                  <a:pt x="493621" y="166904"/>
                  <a:pt x="481693" y="187778"/>
                </a:cubicBezTo>
                <a:cubicBezTo>
                  <a:pt x="476825" y="196298"/>
                  <a:pt x="470807" y="204107"/>
                  <a:pt x="465364" y="212271"/>
                </a:cubicBezTo>
                <a:cubicBezTo>
                  <a:pt x="446322" y="269399"/>
                  <a:pt x="452484" y="244170"/>
                  <a:pt x="449035" y="351064"/>
                </a:cubicBezTo>
                <a:cubicBezTo>
                  <a:pt x="447543" y="397304"/>
                  <a:pt x="449035" y="443593"/>
                  <a:pt x="449035" y="48985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37414" y="2139043"/>
            <a:ext cx="130629" cy="489857"/>
          </a:xfrm>
          <a:custGeom>
            <a:avLst/>
            <a:gdLst>
              <a:gd name="connsiteX0" fmla="*/ 130629 w 130629"/>
              <a:gd name="connsiteY0" fmla="*/ 489857 h 489857"/>
              <a:gd name="connsiteX1" fmla="*/ 89807 w 130629"/>
              <a:gd name="connsiteY1" fmla="*/ 334736 h 489857"/>
              <a:gd name="connsiteX2" fmla="*/ 48986 w 130629"/>
              <a:gd name="connsiteY2" fmla="*/ 285750 h 489857"/>
              <a:gd name="connsiteX3" fmla="*/ 24493 w 130629"/>
              <a:gd name="connsiteY3" fmla="*/ 236764 h 489857"/>
              <a:gd name="connsiteX4" fmla="*/ 8165 w 130629"/>
              <a:gd name="connsiteY4" fmla="*/ 179614 h 489857"/>
              <a:gd name="connsiteX5" fmla="*/ 0 w 130629"/>
              <a:gd name="connsiteY5" fmla="*/ 155121 h 489857"/>
              <a:gd name="connsiteX6" fmla="*/ 8165 w 130629"/>
              <a:gd name="connsiteY6" fmla="*/ 81643 h 489857"/>
              <a:gd name="connsiteX7" fmla="*/ 16329 w 130629"/>
              <a:gd name="connsiteY7" fmla="*/ 57150 h 489857"/>
              <a:gd name="connsiteX8" fmla="*/ 81643 w 130629"/>
              <a:gd name="connsiteY8" fmla="*/ 8164 h 489857"/>
              <a:gd name="connsiteX9" fmla="*/ 106136 w 130629"/>
              <a:gd name="connsiteY9" fmla="*/ 0 h 48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629" h="489857">
                <a:moveTo>
                  <a:pt x="130629" y="489857"/>
                </a:moveTo>
                <a:cubicBezTo>
                  <a:pt x="124564" y="459532"/>
                  <a:pt x="108818" y="363254"/>
                  <a:pt x="89807" y="334736"/>
                </a:cubicBezTo>
                <a:cubicBezTo>
                  <a:pt x="67075" y="300636"/>
                  <a:pt x="80417" y="317181"/>
                  <a:pt x="48986" y="285750"/>
                </a:cubicBezTo>
                <a:cubicBezTo>
                  <a:pt x="28466" y="224186"/>
                  <a:pt x="56147" y="300071"/>
                  <a:pt x="24493" y="236764"/>
                </a:cubicBezTo>
                <a:cubicBezTo>
                  <a:pt x="17968" y="223715"/>
                  <a:pt x="11653" y="191820"/>
                  <a:pt x="8165" y="179614"/>
                </a:cubicBezTo>
                <a:cubicBezTo>
                  <a:pt x="5801" y="171339"/>
                  <a:pt x="2722" y="163285"/>
                  <a:pt x="0" y="155121"/>
                </a:cubicBezTo>
                <a:cubicBezTo>
                  <a:pt x="2722" y="130628"/>
                  <a:pt x="4114" y="105951"/>
                  <a:pt x="8165" y="81643"/>
                </a:cubicBezTo>
                <a:cubicBezTo>
                  <a:pt x="9580" y="73154"/>
                  <a:pt x="10244" y="63235"/>
                  <a:pt x="16329" y="57150"/>
                </a:cubicBezTo>
                <a:cubicBezTo>
                  <a:pt x="35572" y="37906"/>
                  <a:pt x="55825" y="16770"/>
                  <a:pt x="81643" y="8164"/>
                </a:cubicBezTo>
                <a:lnTo>
                  <a:pt x="106136" y="0"/>
                </a:ln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057863" y="315286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953213" y="4359956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208554" y="206033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98241" y="187557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8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coverage check(2)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5067300" y="1384299"/>
            <a:ext cx="6724221" cy="48641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1000" y="1814036"/>
            <a:ext cx="436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고객이 호텔 예약을 취소할 수 있다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예약 취소 요청을 하면 결제가 취소가 된다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sz="2400" dirty="0" smtClean="0"/>
              <a:t>결제가 취소가 되면 호텔 예약 확정 취소가 된다</a:t>
            </a:r>
            <a:endParaRPr kumimoji="1" lang="en-US" altLang="ko-KR" sz="2400" dirty="0" smtClean="0"/>
          </a:p>
        </p:txBody>
      </p:sp>
      <p:sp>
        <p:nvSpPr>
          <p:cNvPr id="6" name="자유형 5"/>
          <p:cNvSpPr/>
          <p:nvPr/>
        </p:nvSpPr>
        <p:spPr>
          <a:xfrm>
            <a:off x="5812971" y="1167493"/>
            <a:ext cx="5127279" cy="4337630"/>
          </a:xfrm>
          <a:custGeom>
            <a:avLst/>
            <a:gdLst>
              <a:gd name="connsiteX0" fmla="*/ 0 w 5127279"/>
              <a:gd name="connsiteY0" fmla="*/ 1967593 h 4378452"/>
              <a:gd name="connsiteX1" fmla="*/ 40822 w 5127279"/>
              <a:gd name="connsiteY1" fmla="*/ 1983922 h 4378452"/>
              <a:gd name="connsiteX2" fmla="*/ 138793 w 5127279"/>
              <a:gd name="connsiteY2" fmla="*/ 2065565 h 4378452"/>
              <a:gd name="connsiteX3" fmla="*/ 171450 w 5127279"/>
              <a:gd name="connsiteY3" fmla="*/ 2081893 h 4378452"/>
              <a:gd name="connsiteX4" fmla="*/ 195943 w 5127279"/>
              <a:gd name="connsiteY4" fmla="*/ 2090058 h 4378452"/>
              <a:gd name="connsiteX5" fmla="*/ 220436 w 5127279"/>
              <a:gd name="connsiteY5" fmla="*/ 2106386 h 4378452"/>
              <a:gd name="connsiteX6" fmla="*/ 253093 w 5127279"/>
              <a:gd name="connsiteY6" fmla="*/ 2122715 h 4378452"/>
              <a:gd name="connsiteX7" fmla="*/ 277586 w 5127279"/>
              <a:gd name="connsiteY7" fmla="*/ 2139043 h 4378452"/>
              <a:gd name="connsiteX8" fmla="*/ 326572 w 5127279"/>
              <a:gd name="connsiteY8" fmla="*/ 2155372 h 4378452"/>
              <a:gd name="connsiteX9" fmla="*/ 375558 w 5127279"/>
              <a:gd name="connsiteY9" fmla="*/ 2179865 h 4378452"/>
              <a:gd name="connsiteX10" fmla="*/ 636815 w 5127279"/>
              <a:gd name="connsiteY10" fmla="*/ 2204358 h 4378452"/>
              <a:gd name="connsiteX11" fmla="*/ 930729 w 5127279"/>
              <a:gd name="connsiteY11" fmla="*/ 2196193 h 4378452"/>
              <a:gd name="connsiteX12" fmla="*/ 955222 w 5127279"/>
              <a:gd name="connsiteY12" fmla="*/ 2188029 h 4378452"/>
              <a:gd name="connsiteX13" fmla="*/ 1077686 w 5127279"/>
              <a:gd name="connsiteY13" fmla="*/ 2171700 h 4378452"/>
              <a:gd name="connsiteX14" fmla="*/ 1208315 w 5127279"/>
              <a:gd name="connsiteY14" fmla="*/ 2179865 h 4378452"/>
              <a:gd name="connsiteX15" fmla="*/ 1224643 w 5127279"/>
              <a:gd name="connsiteY15" fmla="*/ 2212522 h 4378452"/>
              <a:gd name="connsiteX16" fmla="*/ 1232808 w 5127279"/>
              <a:gd name="connsiteY16" fmla="*/ 2269672 h 4378452"/>
              <a:gd name="connsiteX17" fmla="*/ 1240972 w 5127279"/>
              <a:gd name="connsiteY17" fmla="*/ 2310493 h 4378452"/>
              <a:gd name="connsiteX18" fmla="*/ 1249136 w 5127279"/>
              <a:gd name="connsiteY18" fmla="*/ 3477986 h 4378452"/>
              <a:gd name="connsiteX19" fmla="*/ 1257300 w 5127279"/>
              <a:gd name="connsiteY19" fmla="*/ 3510643 h 4378452"/>
              <a:gd name="connsiteX20" fmla="*/ 1273629 w 5127279"/>
              <a:gd name="connsiteY20" fmla="*/ 3616779 h 4378452"/>
              <a:gd name="connsiteX21" fmla="*/ 1306286 w 5127279"/>
              <a:gd name="connsiteY21" fmla="*/ 3731079 h 4378452"/>
              <a:gd name="connsiteX22" fmla="*/ 1314450 w 5127279"/>
              <a:gd name="connsiteY22" fmla="*/ 3755572 h 4378452"/>
              <a:gd name="connsiteX23" fmla="*/ 1355272 w 5127279"/>
              <a:gd name="connsiteY23" fmla="*/ 3829050 h 4378452"/>
              <a:gd name="connsiteX24" fmla="*/ 1371600 w 5127279"/>
              <a:gd name="connsiteY24" fmla="*/ 3869872 h 4378452"/>
              <a:gd name="connsiteX25" fmla="*/ 1412422 w 5127279"/>
              <a:gd name="connsiteY25" fmla="*/ 3918858 h 4378452"/>
              <a:gd name="connsiteX26" fmla="*/ 1445079 w 5127279"/>
              <a:gd name="connsiteY26" fmla="*/ 3959679 h 4378452"/>
              <a:gd name="connsiteX27" fmla="*/ 1469572 w 5127279"/>
              <a:gd name="connsiteY27" fmla="*/ 4016829 h 4378452"/>
              <a:gd name="connsiteX28" fmla="*/ 1494065 w 5127279"/>
              <a:gd name="connsiteY28" fmla="*/ 4049486 h 4378452"/>
              <a:gd name="connsiteX29" fmla="*/ 1510393 w 5127279"/>
              <a:gd name="connsiteY29" fmla="*/ 4073979 h 4378452"/>
              <a:gd name="connsiteX30" fmla="*/ 1551215 w 5127279"/>
              <a:gd name="connsiteY30" fmla="*/ 4131129 h 4378452"/>
              <a:gd name="connsiteX31" fmla="*/ 1575708 w 5127279"/>
              <a:gd name="connsiteY31" fmla="*/ 4180115 h 4378452"/>
              <a:gd name="connsiteX32" fmla="*/ 1600200 w 5127279"/>
              <a:gd name="connsiteY32" fmla="*/ 4196443 h 4378452"/>
              <a:gd name="connsiteX33" fmla="*/ 1624693 w 5127279"/>
              <a:gd name="connsiteY33" fmla="*/ 4220936 h 4378452"/>
              <a:gd name="connsiteX34" fmla="*/ 1657350 w 5127279"/>
              <a:gd name="connsiteY34" fmla="*/ 4229100 h 4378452"/>
              <a:gd name="connsiteX35" fmla="*/ 1681843 w 5127279"/>
              <a:gd name="connsiteY35" fmla="*/ 4237265 h 4378452"/>
              <a:gd name="connsiteX36" fmla="*/ 1706336 w 5127279"/>
              <a:gd name="connsiteY36" fmla="*/ 4253593 h 4378452"/>
              <a:gd name="connsiteX37" fmla="*/ 1787979 w 5127279"/>
              <a:gd name="connsiteY37" fmla="*/ 4278086 h 4378452"/>
              <a:gd name="connsiteX38" fmla="*/ 1812472 w 5127279"/>
              <a:gd name="connsiteY38" fmla="*/ 4286250 h 4378452"/>
              <a:gd name="connsiteX39" fmla="*/ 1943100 w 5127279"/>
              <a:gd name="connsiteY39" fmla="*/ 4302579 h 4378452"/>
              <a:gd name="connsiteX40" fmla="*/ 1983922 w 5127279"/>
              <a:gd name="connsiteY40" fmla="*/ 4310743 h 4378452"/>
              <a:gd name="connsiteX41" fmla="*/ 2098222 w 5127279"/>
              <a:gd name="connsiteY41" fmla="*/ 4327072 h 4378452"/>
              <a:gd name="connsiteX42" fmla="*/ 3151415 w 5127279"/>
              <a:gd name="connsiteY42" fmla="*/ 4335236 h 4378452"/>
              <a:gd name="connsiteX43" fmla="*/ 3257550 w 5127279"/>
              <a:gd name="connsiteY43" fmla="*/ 4302579 h 4378452"/>
              <a:gd name="connsiteX44" fmla="*/ 3347358 w 5127279"/>
              <a:gd name="connsiteY44" fmla="*/ 4245429 h 4378452"/>
              <a:gd name="connsiteX45" fmla="*/ 3404508 w 5127279"/>
              <a:gd name="connsiteY45" fmla="*/ 4204608 h 4378452"/>
              <a:gd name="connsiteX46" fmla="*/ 3429000 w 5127279"/>
              <a:gd name="connsiteY46" fmla="*/ 4171950 h 4378452"/>
              <a:gd name="connsiteX47" fmla="*/ 3477986 w 5127279"/>
              <a:gd name="connsiteY47" fmla="*/ 4114800 h 4378452"/>
              <a:gd name="connsiteX48" fmla="*/ 3518808 w 5127279"/>
              <a:gd name="connsiteY48" fmla="*/ 4033158 h 4378452"/>
              <a:gd name="connsiteX49" fmla="*/ 3526972 w 5127279"/>
              <a:gd name="connsiteY49" fmla="*/ 4000500 h 4378452"/>
              <a:gd name="connsiteX50" fmla="*/ 3584122 w 5127279"/>
              <a:gd name="connsiteY50" fmla="*/ 3894365 h 4378452"/>
              <a:gd name="connsiteX51" fmla="*/ 3600450 w 5127279"/>
              <a:gd name="connsiteY51" fmla="*/ 3829050 h 4378452"/>
              <a:gd name="connsiteX52" fmla="*/ 3616779 w 5127279"/>
              <a:gd name="connsiteY52" fmla="*/ 3780065 h 4378452"/>
              <a:gd name="connsiteX53" fmla="*/ 3624943 w 5127279"/>
              <a:gd name="connsiteY53" fmla="*/ 3690258 h 4378452"/>
              <a:gd name="connsiteX54" fmla="*/ 3649436 w 5127279"/>
              <a:gd name="connsiteY54" fmla="*/ 3551465 h 4378452"/>
              <a:gd name="connsiteX55" fmla="*/ 3657600 w 5127279"/>
              <a:gd name="connsiteY55" fmla="*/ 3273879 h 4378452"/>
              <a:gd name="connsiteX56" fmla="*/ 3682093 w 5127279"/>
              <a:gd name="connsiteY56" fmla="*/ 3184072 h 4378452"/>
              <a:gd name="connsiteX57" fmla="*/ 3690258 w 5127279"/>
              <a:gd name="connsiteY57" fmla="*/ 3110593 h 4378452"/>
              <a:gd name="connsiteX58" fmla="*/ 3682093 w 5127279"/>
              <a:gd name="connsiteY58" fmla="*/ 2759529 h 4378452"/>
              <a:gd name="connsiteX59" fmla="*/ 3673929 w 5127279"/>
              <a:gd name="connsiteY59" fmla="*/ 2726872 h 4378452"/>
              <a:gd name="connsiteX60" fmla="*/ 3649436 w 5127279"/>
              <a:gd name="connsiteY60" fmla="*/ 2596243 h 4378452"/>
              <a:gd name="connsiteX61" fmla="*/ 3641272 w 5127279"/>
              <a:gd name="connsiteY61" fmla="*/ 2547258 h 4378452"/>
              <a:gd name="connsiteX62" fmla="*/ 3624943 w 5127279"/>
              <a:gd name="connsiteY62" fmla="*/ 2432958 h 4378452"/>
              <a:gd name="connsiteX63" fmla="*/ 3616779 w 5127279"/>
              <a:gd name="connsiteY63" fmla="*/ 2392136 h 4378452"/>
              <a:gd name="connsiteX64" fmla="*/ 3608615 w 5127279"/>
              <a:gd name="connsiteY64" fmla="*/ 2302329 h 4378452"/>
              <a:gd name="connsiteX65" fmla="*/ 3600450 w 5127279"/>
              <a:gd name="connsiteY65" fmla="*/ 2269672 h 4378452"/>
              <a:gd name="connsiteX66" fmla="*/ 3575958 w 5127279"/>
              <a:gd name="connsiteY66" fmla="*/ 2130879 h 4378452"/>
              <a:gd name="connsiteX67" fmla="*/ 3559629 w 5127279"/>
              <a:gd name="connsiteY67" fmla="*/ 1992086 h 4378452"/>
              <a:gd name="connsiteX68" fmla="*/ 3551465 w 5127279"/>
              <a:gd name="connsiteY68" fmla="*/ 1943100 h 4378452"/>
              <a:gd name="connsiteX69" fmla="*/ 3575958 w 5127279"/>
              <a:gd name="connsiteY69" fmla="*/ 1355272 h 4378452"/>
              <a:gd name="connsiteX70" fmla="*/ 3592286 w 5127279"/>
              <a:gd name="connsiteY70" fmla="*/ 1322615 h 4378452"/>
              <a:gd name="connsiteX71" fmla="*/ 3600450 w 5127279"/>
              <a:gd name="connsiteY71" fmla="*/ 1273629 h 4378452"/>
              <a:gd name="connsiteX72" fmla="*/ 3633108 w 5127279"/>
              <a:gd name="connsiteY72" fmla="*/ 1216479 h 4378452"/>
              <a:gd name="connsiteX73" fmla="*/ 3673929 w 5127279"/>
              <a:gd name="connsiteY73" fmla="*/ 1159329 h 4378452"/>
              <a:gd name="connsiteX74" fmla="*/ 3763736 w 5127279"/>
              <a:gd name="connsiteY74" fmla="*/ 1118508 h 4378452"/>
              <a:gd name="connsiteX75" fmla="*/ 3829050 w 5127279"/>
              <a:gd name="connsiteY75" fmla="*/ 1094015 h 4378452"/>
              <a:gd name="connsiteX76" fmla="*/ 3894365 w 5127279"/>
              <a:gd name="connsiteY76" fmla="*/ 1069522 h 4378452"/>
              <a:gd name="connsiteX77" fmla="*/ 3959679 w 5127279"/>
              <a:gd name="connsiteY77" fmla="*/ 1061358 h 4378452"/>
              <a:gd name="connsiteX78" fmla="*/ 4106636 w 5127279"/>
              <a:gd name="connsiteY78" fmla="*/ 1045029 h 4378452"/>
              <a:gd name="connsiteX79" fmla="*/ 4776108 w 5127279"/>
              <a:gd name="connsiteY79" fmla="*/ 1061358 h 4378452"/>
              <a:gd name="connsiteX80" fmla="*/ 4988379 w 5127279"/>
              <a:gd name="connsiteY80" fmla="*/ 1053193 h 4378452"/>
              <a:gd name="connsiteX81" fmla="*/ 5037365 w 5127279"/>
              <a:gd name="connsiteY81" fmla="*/ 1012372 h 4378452"/>
              <a:gd name="connsiteX82" fmla="*/ 5061858 w 5127279"/>
              <a:gd name="connsiteY82" fmla="*/ 971550 h 4378452"/>
              <a:gd name="connsiteX83" fmla="*/ 5078186 w 5127279"/>
              <a:gd name="connsiteY83" fmla="*/ 947058 h 4378452"/>
              <a:gd name="connsiteX84" fmla="*/ 5119008 w 5127279"/>
              <a:gd name="connsiteY84" fmla="*/ 865415 h 4378452"/>
              <a:gd name="connsiteX85" fmla="*/ 5127172 w 5127279"/>
              <a:gd name="connsiteY85" fmla="*/ 832758 h 4378452"/>
              <a:gd name="connsiteX86" fmla="*/ 4939393 w 5127279"/>
              <a:gd name="connsiteY86" fmla="*/ 555172 h 4378452"/>
              <a:gd name="connsiteX87" fmla="*/ 4857750 w 5127279"/>
              <a:gd name="connsiteY87" fmla="*/ 514350 h 4378452"/>
              <a:gd name="connsiteX88" fmla="*/ 4596493 w 5127279"/>
              <a:gd name="connsiteY88" fmla="*/ 449036 h 4378452"/>
              <a:gd name="connsiteX89" fmla="*/ 4441372 w 5127279"/>
              <a:gd name="connsiteY89" fmla="*/ 424543 h 4378452"/>
              <a:gd name="connsiteX90" fmla="*/ 4278086 w 5127279"/>
              <a:gd name="connsiteY90" fmla="*/ 416379 h 4378452"/>
              <a:gd name="connsiteX91" fmla="*/ 4114800 w 5127279"/>
              <a:gd name="connsiteY91" fmla="*/ 391886 h 4378452"/>
              <a:gd name="connsiteX92" fmla="*/ 3567793 w 5127279"/>
              <a:gd name="connsiteY92" fmla="*/ 334736 h 4378452"/>
              <a:gd name="connsiteX93" fmla="*/ 3380015 w 5127279"/>
              <a:gd name="connsiteY93" fmla="*/ 293915 h 4378452"/>
              <a:gd name="connsiteX94" fmla="*/ 2947308 w 5127279"/>
              <a:gd name="connsiteY94" fmla="*/ 244929 h 4378452"/>
              <a:gd name="connsiteX95" fmla="*/ 2751365 w 5127279"/>
              <a:gd name="connsiteY95" fmla="*/ 212272 h 4378452"/>
              <a:gd name="connsiteX96" fmla="*/ 2571750 w 5127279"/>
              <a:gd name="connsiteY96" fmla="*/ 195943 h 4378452"/>
              <a:gd name="connsiteX97" fmla="*/ 2392136 w 5127279"/>
              <a:gd name="connsiteY97" fmla="*/ 163286 h 4378452"/>
              <a:gd name="connsiteX98" fmla="*/ 2228850 w 5127279"/>
              <a:gd name="connsiteY98" fmla="*/ 138793 h 4378452"/>
              <a:gd name="connsiteX99" fmla="*/ 2081893 w 5127279"/>
              <a:gd name="connsiteY99" fmla="*/ 122465 h 4378452"/>
              <a:gd name="connsiteX100" fmla="*/ 2016579 w 5127279"/>
              <a:gd name="connsiteY100" fmla="*/ 106136 h 4378452"/>
              <a:gd name="connsiteX101" fmla="*/ 1959429 w 5127279"/>
              <a:gd name="connsiteY101" fmla="*/ 89808 h 4378452"/>
              <a:gd name="connsiteX102" fmla="*/ 1771650 w 5127279"/>
              <a:gd name="connsiteY102" fmla="*/ 73479 h 4378452"/>
              <a:gd name="connsiteX103" fmla="*/ 1698172 w 5127279"/>
              <a:gd name="connsiteY103" fmla="*/ 65315 h 4378452"/>
              <a:gd name="connsiteX104" fmla="*/ 1624693 w 5127279"/>
              <a:gd name="connsiteY104" fmla="*/ 48986 h 4378452"/>
              <a:gd name="connsiteX105" fmla="*/ 1551215 w 5127279"/>
              <a:gd name="connsiteY105" fmla="*/ 40822 h 4378452"/>
              <a:gd name="connsiteX106" fmla="*/ 1387929 w 5127279"/>
              <a:gd name="connsiteY106" fmla="*/ 24493 h 4378452"/>
              <a:gd name="connsiteX107" fmla="*/ 1224643 w 5127279"/>
              <a:gd name="connsiteY107" fmla="*/ 0 h 4378452"/>
              <a:gd name="connsiteX108" fmla="*/ 922565 w 5127279"/>
              <a:gd name="connsiteY108" fmla="*/ 16329 h 4378452"/>
              <a:gd name="connsiteX109" fmla="*/ 889908 w 5127279"/>
              <a:gd name="connsiteY109" fmla="*/ 32658 h 4378452"/>
              <a:gd name="connsiteX110" fmla="*/ 849086 w 5127279"/>
              <a:gd name="connsiteY110" fmla="*/ 48986 h 4378452"/>
              <a:gd name="connsiteX111" fmla="*/ 800100 w 5127279"/>
              <a:gd name="connsiteY111" fmla="*/ 73479 h 4378452"/>
              <a:gd name="connsiteX112" fmla="*/ 775608 w 5127279"/>
              <a:gd name="connsiteY112" fmla="*/ 89808 h 4378452"/>
              <a:gd name="connsiteX113" fmla="*/ 742950 w 5127279"/>
              <a:gd name="connsiteY113" fmla="*/ 106136 h 4378452"/>
              <a:gd name="connsiteX114" fmla="*/ 677636 w 5127279"/>
              <a:gd name="connsiteY114" fmla="*/ 155122 h 4378452"/>
              <a:gd name="connsiteX115" fmla="*/ 636815 w 5127279"/>
              <a:gd name="connsiteY115" fmla="*/ 171450 h 4378452"/>
              <a:gd name="connsiteX116" fmla="*/ 604158 w 5127279"/>
              <a:gd name="connsiteY116" fmla="*/ 195943 h 4378452"/>
              <a:gd name="connsiteX117" fmla="*/ 579665 w 5127279"/>
              <a:gd name="connsiteY117" fmla="*/ 212272 h 4378452"/>
              <a:gd name="connsiteX118" fmla="*/ 514350 w 5127279"/>
              <a:gd name="connsiteY118" fmla="*/ 261258 h 4378452"/>
              <a:gd name="connsiteX119" fmla="*/ 481693 w 5127279"/>
              <a:gd name="connsiteY119" fmla="*/ 285750 h 4378452"/>
              <a:gd name="connsiteX120" fmla="*/ 408215 w 5127279"/>
              <a:gd name="connsiteY120" fmla="*/ 334736 h 4378452"/>
              <a:gd name="connsiteX121" fmla="*/ 334736 w 5127279"/>
              <a:gd name="connsiteY121" fmla="*/ 391886 h 4378452"/>
              <a:gd name="connsiteX122" fmla="*/ 302079 w 5127279"/>
              <a:gd name="connsiteY122" fmla="*/ 440872 h 4378452"/>
              <a:gd name="connsiteX123" fmla="*/ 293915 w 5127279"/>
              <a:gd name="connsiteY123" fmla="*/ 473529 h 4378452"/>
              <a:gd name="connsiteX124" fmla="*/ 285750 w 5127279"/>
              <a:gd name="connsiteY124" fmla="*/ 498022 h 4378452"/>
              <a:gd name="connsiteX125" fmla="*/ 269422 w 5127279"/>
              <a:gd name="connsiteY125" fmla="*/ 563336 h 4378452"/>
              <a:gd name="connsiteX126" fmla="*/ 277586 w 5127279"/>
              <a:gd name="connsiteY126" fmla="*/ 742950 h 4378452"/>
              <a:gd name="connsiteX127" fmla="*/ 302079 w 5127279"/>
              <a:gd name="connsiteY127" fmla="*/ 816429 h 437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127279" h="4378452">
                <a:moveTo>
                  <a:pt x="0" y="1967593"/>
                </a:moveTo>
                <a:cubicBezTo>
                  <a:pt x="13607" y="1973036"/>
                  <a:pt x="28628" y="1975793"/>
                  <a:pt x="40822" y="1983922"/>
                </a:cubicBezTo>
                <a:cubicBezTo>
                  <a:pt x="130643" y="2043803"/>
                  <a:pt x="-5872" y="1993235"/>
                  <a:pt x="138793" y="2065565"/>
                </a:cubicBezTo>
                <a:cubicBezTo>
                  <a:pt x="149679" y="2071008"/>
                  <a:pt x="160264" y="2077099"/>
                  <a:pt x="171450" y="2081893"/>
                </a:cubicBezTo>
                <a:cubicBezTo>
                  <a:pt x="179360" y="2085283"/>
                  <a:pt x="188246" y="2086209"/>
                  <a:pt x="195943" y="2090058"/>
                </a:cubicBezTo>
                <a:cubicBezTo>
                  <a:pt x="204719" y="2094446"/>
                  <a:pt x="211917" y="2101518"/>
                  <a:pt x="220436" y="2106386"/>
                </a:cubicBezTo>
                <a:cubicBezTo>
                  <a:pt x="231003" y="2112424"/>
                  <a:pt x="242526" y="2116677"/>
                  <a:pt x="253093" y="2122715"/>
                </a:cubicBezTo>
                <a:cubicBezTo>
                  <a:pt x="261612" y="2127583"/>
                  <a:pt x="268619" y="2135058"/>
                  <a:pt x="277586" y="2139043"/>
                </a:cubicBezTo>
                <a:cubicBezTo>
                  <a:pt x="293315" y="2146033"/>
                  <a:pt x="312251" y="2145825"/>
                  <a:pt x="326572" y="2155372"/>
                </a:cubicBezTo>
                <a:cubicBezTo>
                  <a:pt x="349155" y="2170427"/>
                  <a:pt x="349712" y="2173901"/>
                  <a:pt x="375558" y="2179865"/>
                </a:cubicBezTo>
                <a:cubicBezTo>
                  <a:pt x="492650" y="2206887"/>
                  <a:pt x="479835" y="2197222"/>
                  <a:pt x="636815" y="2204358"/>
                </a:cubicBezTo>
                <a:cubicBezTo>
                  <a:pt x="734786" y="2201636"/>
                  <a:pt x="832848" y="2201213"/>
                  <a:pt x="930729" y="2196193"/>
                </a:cubicBezTo>
                <a:cubicBezTo>
                  <a:pt x="939324" y="2195752"/>
                  <a:pt x="946733" y="2189444"/>
                  <a:pt x="955222" y="2188029"/>
                </a:cubicBezTo>
                <a:cubicBezTo>
                  <a:pt x="995844" y="2181259"/>
                  <a:pt x="1036865" y="2177143"/>
                  <a:pt x="1077686" y="2171700"/>
                </a:cubicBezTo>
                <a:cubicBezTo>
                  <a:pt x="1121229" y="2174422"/>
                  <a:pt x="1166279" y="2168188"/>
                  <a:pt x="1208315" y="2179865"/>
                </a:cubicBezTo>
                <a:cubicBezTo>
                  <a:pt x="1220041" y="2183122"/>
                  <a:pt x="1221441" y="2200780"/>
                  <a:pt x="1224643" y="2212522"/>
                </a:cubicBezTo>
                <a:cubicBezTo>
                  <a:pt x="1229706" y="2231087"/>
                  <a:pt x="1229644" y="2250690"/>
                  <a:pt x="1232808" y="2269672"/>
                </a:cubicBezTo>
                <a:cubicBezTo>
                  <a:pt x="1235089" y="2283360"/>
                  <a:pt x="1238251" y="2296886"/>
                  <a:pt x="1240972" y="2310493"/>
                </a:cubicBezTo>
                <a:cubicBezTo>
                  <a:pt x="1243693" y="2699657"/>
                  <a:pt x="1243842" y="3088848"/>
                  <a:pt x="1249136" y="3477986"/>
                </a:cubicBezTo>
                <a:cubicBezTo>
                  <a:pt x="1249289" y="3489206"/>
                  <a:pt x="1255350" y="3499593"/>
                  <a:pt x="1257300" y="3510643"/>
                </a:cubicBezTo>
                <a:cubicBezTo>
                  <a:pt x="1263521" y="3545893"/>
                  <a:pt x="1267744" y="3581471"/>
                  <a:pt x="1273629" y="3616779"/>
                </a:cubicBezTo>
                <a:cubicBezTo>
                  <a:pt x="1282448" y="3669692"/>
                  <a:pt x="1285607" y="3669041"/>
                  <a:pt x="1306286" y="3731079"/>
                </a:cubicBezTo>
                <a:cubicBezTo>
                  <a:pt x="1309007" y="3739243"/>
                  <a:pt x="1309676" y="3748411"/>
                  <a:pt x="1314450" y="3755572"/>
                </a:cubicBezTo>
                <a:cubicBezTo>
                  <a:pt x="1336469" y="3788600"/>
                  <a:pt x="1334644" y="3783669"/>
                  <a:pt x="1355272" y="3829050"/>
                </a:cubicBezTo>
                <a:cubicBezTo>
                  <a:pt x="1361336" y="3842392"/>
                  <a:pt x="1365046" y="3856764"/>
                  <a:pt x="1371600" y="3869872"/>
                </a:cubicBezTo>
                <a:cubicBezTo>
                  <a:pt x="1382966" y="3892604"/>
                  <a:pt x="1394367" y="3900803"/>
                  <a:pt x="1412422" y="3918858"/>
                </a:cubicBezTo>
                <a:cubicBezTo>
                  <a:pt x="1439111" y="3998925"/>
                  <a:pt x="1395841" y="3885822"/>
                  <a:pt x="1445079" y="3959679"/>
                </a:cubicBezTo>
                <a:cubicBezTo>
                  <a:pt x="1456576" y="3976924"/>
                  <a:pt x="1459647" y="3998634"/>
                  <a:pt x="1469572" y="4016829"/>
                </a:cubicBezTo>
                <a:cubicBezTo>
                  <a:pt x="1476088" y="4028775"/>
                  <a:pt x="1486156" y="4038413"/>
                  <a:pt x="1494065" y="4049486"/>
                </a:cubicBezTo>
                <a:cubicBezTo>
                  <a:pt x="1499768" y="4057471"/>
                  <a:pt x="1504690" y="4065994"/>
                  <a:pt x="1510393" y="4073979"/>
                </a:cubicBezTo>
                <a:cubicBezTo>
                  <a:pt x="1561045" y="4144892"/>
                  <a:pt x="1512720" y="4073388"/>
                  <a:pt x="1551215" y="4131129"/>
                </a:cubicBezTo>
                <a:cubicBezTo>
                  <a:pt x="1557855" y="4151051"/>
                  <a:pt x="1559880" y="4164287"/>
                  <a:pt x="1575708" y="4180115"/>
                </a:cubicBezTo>
                <a:cubicBezTo>
                  <a:pt x="1582646" y="4187053"/>
                  <a:pt x="1592662" y="4190162"/>
                  <a:pt x="1600200" y="4196443"/>
                </a:cubicBezTo>
                <a:cubicBezTo>
                  <a:pt x="1609070" y="4203835"/>
                  <a:pt x="1614668" y="4215208"/>
                  <a:pt x="1624693" y="4220936"/>
                </a:cubicBezTo>
                <a:cubicBezTo>
                  <a:pt x="1634435" y="4226503"/>
                  <a:pt x="1646561" y="4226017"/>
                  <a:pt x="1657350" y="4229100"/>
                </a:cubicBezTo>
                <a:cubicBezTo>
                  <a:pt x="1665625" y="4231464"/>
                  <a:pt x="1674146" y="4233416"/>
                  <a:pt x="1681843" y="4237265"/>
                </a:cubicBezTo>
                <a:cubicBezTo>
                  <a:pt x="1690619" y="4241653"/>
                  <a:pt x="1697369" y="4249608"/>
                  <a:pt x="1706336" y="4253593"/>
                </a:cubicBezTo>
                <a:cubicBezTo>
                  <a:pt x="1741264" y="4269116"/>
                  <a:pt x="1754728" y="4268586"/>
                  <a:pt x="1787979" y="4278086"/>
                </a:cubicBezTo>
                <a:cubicBezTo>
                  <a:pt x="1796254" y="4280450"/>
                  <a:pt x="1804033" y="4284562"/>
                  <a:pt x="1812472" y="4286250"/>
                </a:cubicBezTo>
                <a:cubicBezTo>
                  <a:pt x="1852661" y="4294288"/>
                  <a:pt x="1903458" y="4296916"/>
                  <a:pt x="1943100" y="4302579"/>
                </a:cubicBezTo>
                <a:cubicBezTo>
                  <a:pt x="1956837" y="4304541"/>
                  <a:pt x="1970215" y="4308579"/>
                  <a:pt x="1983922" y="4310743"/>
                </a:cubicBezTo>
                <a:cubicBezTo>
                  <a:pt x="2021938" y="4316746"/>
                  <a:pt x="2098222" y="4327072"/>
                  <a:pt x="2098222" y="4327072"/>
                </a:cubicBezTo>
                <a:cubicBezTo>
                  <a:pt x="2427153" y="4436711"/>
                  <a:pt x="2927983" y="4337067"/>
                  <a:pt x="3151415" y="4335236"/>
                </a:cubicBezTo>
                <a:cubicBezTo>
                  <a:pt x="3219196" y="4312643"/>
                  <a:pt x="3183851" y="4323636"/>
                  <a:pt x="3257550" y="4302579"/>
                </a:cubicBezTo>
                <a:cubicBezTo>
                  <a:pt x="3287486" y="4283529"/>
                  <a:pt x="3322268" y="4270520"/>
                  <a:pt x="3347358" y="4245429"/>
                </a:cubicBezTo>
                <a:cubicBezTo>
                  <a:pt x="3380456" y="4212330"/>
                  <a:pt x="3361523" y="4226099"/>
                  <a:pt x="3404508" y="4204608"/>
                </a:cubicBezTo>
                <a:cubicBezTo>
                  <a:pt x="3412672" y="4193722"/>
                  <a:pt x="3420145" y="4182281"/>
                  <a:pt x="3429000" y="4171950"/>
                </a:cubicBezTo>
                <a:cubicBezTo>
                  <a:pt x="3453824" y="4142988"/>
                  <a:pt x="3457515" y="4150623"/>
                  <a:pt x="3477986" y="4114800"/>
                </a:cubicBezTo>
                <a:cubicBezTo>
                  <a:pt x="3493082" y="4088383"/>
                  <a:pt x="3518808" y="4033158"/>
                  <a:pt x="3518808" y="4033158"/>
                </a:cubicBezTo>
                <a:cubicBezTo>
                  <a:pt x="3521529" y="4022272"/>
                  <a:pt x="3522656" y="4010858"/>
                  <a:pt x="3526972" y="4000500"/>
                </a:cubicBezTo>
                <a:cubicBezTo>
                  <a:pt x="3545042" y="3957132"/>
                  <a:pt x="3561242" y="3932498"/>
                  <a:pt x="3584122" y="3894365"/>
                </a:cubicBezTo>
                <a:cubicBezTo>
                  <a:pt x="3589565" y="3872593"/>
                  <a:pt x="3594285" y="3850628"/>
                  <a:pt x="3600450" y="3829050"/>
                </a:cubicBezTo>
                <a:cubicBezTo>
                  <a:pt x="3605178" y="3812501"/>
                  <a:pt x="3613788" y="3797015"/>
                  <a:pt x="3616779" y="3780065"/>
                </a:cubicBezTo>
                <a:cubicBezTo>
                  <a:pt x="3622003" y="3750463"/>
                  <a:pt x="3621796" y="3720152"/>
                  <a:pt x="3624943" y="3690258"/>
                </a:cubicBezTo>
                <a:cubicBezTo>
                  <a:pt x="3632836" y="3615276"/>
                  <a:pt x="3632218" y="3628946"/>
                  <a:pt x="3649436" y="3551465"/>
                </a:cubicBezTo>
                <a:cubicBezTo>
                  <a:pt x="3652157" y="3458936"/>
                  <a:pt x="3649404" y="3366084"/>
                  <a:pt x="3657600" y="3273879"/>
                </a:cubicBezTo>
                <a:cubicBezTo>
                  <a:pt x="3660347" y="3242972"/>
                  <a:pt x="3676008" y="3214498"/>
                  <a:pt x="3682093" y="3184072"/>
                </a:cubicBezTo>
                <a:cubicBezTo>
                  <a:pt x="3686926" y="3159907"/>
                  <a:pt x="3687536" y="3135086"/>
                  <a:pt x="3690258" y="3110593"/>
                </a:cubicBezTo>
                <a:cubicBezTo>
                  <a:pt x="3687536" y="2993572"/>
                  <a:pt x="3687070" y="2876476"/>
                  <a:pt x="3682093" y="2759529"/>
                </a:cubicBezTo>
                <a:cubicBezTo>
                  <a:pt x="3681616" y="2748318"/>
                  <a:pt x="3676130" y="2737875"/>
                  <a:pt x="3673929" y="2726872"/>
                </a:cubicBezTo>
                <a:cubicBezTo>
                  <a:pt x="3665241" y="2683431"/>
                  <a:pt x="3656719" y="2639942"/>
                  <a:pt x="3649436" y="2596243"/>
                </a:cubicBezTo>
                <a:cubicBezTo>
                  <a:pt x="3646715" y="2579915"/>
                  <a:pt x="3643728" y="2563628"/>
                  <a:pt x="3641272" y="2547258"/>
                </a:cubicBezTo>
                <a:cubicBezTo>
                  <a:pt x="3635563" y="2509197"/>
                  <a:pt x="3632491" y="2470698"/>
                  <a:pt x="3624943" y="2432958"/>
                </a:cubicBezTo>
                <a:lnTo>
                  <a:pt x="3616779" y="2392136"/>
                </a:lnTo>
                <a:cubicBezTo>
                  <a:pt x="3614058" y="2362200"/>
                  <a:pt x="3612588" y="2332124"/>
                  <a:pt x="3608615" y="2302329"/>
                </a:cubicBezTo>
                <a:cubicBezTo>
                  <a:pt x="3607132" y="2291207"/>
                  <a:pt x="3602295" y="2280740"/>
                  <a:pt x="3600450" y="2269672"/>
                </a:cubicBezTo>
                <a:cubicBezTo>
                  <a:pt x="3577055" y="2129301"/>
                  <a:pt x="3597600" y="2195809"/>
                  <a:pt x="3575958" y="2130879"/>
                </a:cubicBezTo>
                <a:cubicBezTo>
                  <a:pt x="3570515" y="2084615"/>
                  <a:pt x="3565654" y="2038278"/>
                  <a:pt x="3559629" y="1992086"/>
                </a:cubicBezTo>
                <a:cubicBezTo>
                  <a:pt x="3557488" y="1975671"/>
                  <a:pt x="3551465" y="1959654"/>
                  <a:pt x="3551465" y="1943100"/>
                </a:cubicBezTo>
                <a:cubicBezTo>
                  <a:pt x="3551465" y="1789695"/>
                  <a:pt x="3503630" y="1536094"/>
                  <a:pt x="3575958" y="1355272"/>
                </a:cubicBezTo>
                <a:cubicBezTo>
                  <a:pt x="3580478" y="1343972"/>
                  <a:pt x="3586843" y="1333501"/>
                  <a:pt x="3592286" y="1322615"/>
                </a:cubicBezTo>
                <a:cubicBezTo>
                  <a:pt x="3595007" y="1306286"/>
                  <a:pt x="3595693" y="1289485"/>
                  <a:pt x="3600450" y="1273629"/>
                </a:cubicBezTo>
                <a:cubicBezTo>
                  <a:pt x="3608241" y="1247659"/>
                  <a:pt x="3620449" y="1238632"/>
                  <a:pt x="3633108" y="1216479"/>
                </a:cubicBezTo>
                <a:cubicBezTo>
                  <a:pt x="3651252" y="1184728"/>
                  <a:pt x="3644006" y="1181771"/>
                  <a:pt x="3673929" y="1159329"/>
                </a:cubicBezTo>
                <a:cubicBezTo>
                  <a:pt x="3735530" y="1113128"/>
                  <a:pt x="3693166" y="1153794"/>
                  <a:pt x="3763736" y="1118508"/>
                </a:cubicBezTo>
                <a:cubicBezTo>
                  <a:pt x="3830542" y="1085104"/>
                  <a:pt x="3762355" y="1116246"/>
                  <a:pt x="3829050" y="1094015"/>
                </a:cubicBezTo>
                <a:cubicBezTo>
                  <a:pt x="3851109" y="1086662"/>
                  <a:pt x="3871807" y="1075161"/>
                  <a:pt x="3894365" y="1069522"/>
                </a:cubicBezTo>
                <a:cubicBezTo>
                  <a:pt x="3915651" y="1064201"/>
                  <a:pt x="3937883" y="1063873"/>
                  <a:pt x="3959679" y="1061358"/>
                </a:cubicBezTo>
                <a:lnTo>
                  <a:pt x="4106636" y="1045029"/>
                </a:lnTo>
                <a:cubicBezTo>
                  <a:pt x="4378050" y="1057953"/>
                  <a:pt x="4412047" y="1061358"/>
                  <a:pt x="4776108" y="1061358"/>
                </a:cubicBezTo>
                <a:cubicBezTo>
                  <a:pt x="4846917" y="1061358"/>
                  <a:pt x="4917622" y="1055915"/>
                  <a:pt x="4988379" y="1053193"/>
                </a:cubicBezTo>
                <a:cubicBezTo>
                  <a:pt x="5009124" y="1039364"/>
                  <a:pt x="5021649" y="1033327"/>
                  <a:pt x="5037365" y="1012372"/>
                </a:cubicBezTo>
                <a:cubicBezTo>
                  <a:pt x="5046886" y="999677"/>
                  <a:pt x="5053448" y="985007"/>
                  <a:pt x="5061858" y="971550"/>
                </a:cubicBezTo>
                <a:cubicBezTo>
                  <a:pt x="5067058" y="963230"/>
                  <a:pt x="5073534" y="955697"/>
                  <a:pt x="5078186" y="947058"/>
                </a:cubicBezTo>
                <a:cubicBezTo>
                  <a:pt x="5092611" y="920268"/>
                  <a:pt x="5119008" y="865415"/>
                  <a:pt x="5119008" y="865415"/>
                </a:cubicBezTo>
                <a:cubicBezTo>
                  <a:pt x="5121729" y="854529"/>
                  <a:pt x="5128188" y="843933"/>
                  <a:pt x="5127172" y="832758"/>
                </a:cubicBezTo>
                <a:cubicBezTo>
                  <a:pt x="5110070" y="644637"/>
                  <a:pt x="5115002" y="678098"/>
                  <a:pt x="4939393" y="555172"/>
                </a:cubicBezTo>
                <a:cubicBezTo>
                  <a:pt x="4914467" y="537723"/>
                  <a:pt x="4885716" y="526336"/>
                  <a:pt x="4857750" y="514350"/>
                </a:cubicBezTo>
                <a:cubicBezTo>
                  <a:pt x="4757043" y="471190"/>
                  <a:pt x="4719282" y="470524"/>
                  <a:pt x="4596493" y="449036"/>
                </a:cubicBezTo>
                <a:cubicBezTo>
                  <a:pt x="4544929" y="440012"/>
                  <a:pt x="4493446" y="429884"/>
                  <a:pt x="4441372" y="424543"/>
                </a:cubicBezTo>
                <a:cubicBezTo>
                  <a:pt x="4387160" y="418983"/>
                  <a:pt x="4332515" y="419100"/>
                  <a:pt x="4278086" y="416379"/>
                </a:cubicBezTo>
                <a:cubicBezTo>
                  <a:pt x="4223657" y="408215"/>
                  <a:pt x="4169438" y="398509"/>
                  <a:pt x="4114800" y="391886"/>
                </a:cubicBezTo>
                <a:cubicBezTo>
                  <a:pt x="3890681" y="364720"/>
                  <a:pt x="3769538" y="353950"/>
                  <a:pt x="3567793" y="334736"/>
                </a:cubicBezTo>
                <a:cubicBezTo>
                  <a:pt x="3505200" y="321129"/>
                  <a:pt x="3443409" y="303090"/>
                  <a:pt x="3380015" y="293915"/>
                </a:cubicBezTo>
                <a:cubicBezTo>
                  <a:pt x="3236355" y="273122"/>
                  <a:pt x="3090490" y="268793"/>
                  <a:pt x="2947308" y="244929"/>
                </a:cubicBezTo>
                <a:cubicBezTo>
                  <a:pt x="2881994" y="234043"/>
                  <a:pt x="2817024" y="220836"/>
                  <a:pt x="2751365" y="212272"/>
                </a:cubicBezTo>
                <a:cubicBezTo>
                  <a:pt x="2691751" y="204496"/>
                  <a:pt x="2631317" y="204066"/>
                  <a:pt x="2571750" y="195943"/>
                </a:cubicBezTo>
                <a:cubicBezTo>
                  <a:pt x="2511455" y="187721"/>
                  <a:pt x="2452316" y="172313"/>
                  <a:pt x="2392136" y="163286"/>
                </a:cubicBezTo>
                <a:lnTo>
                  <a:pt x="2228850" y="138793"/>
                </a:lnTo>
                <a:cubicBezTo>
                  <a:pt x="2174923" y="131089"/>
                  <a:pt x="2137343" y="128010"/>
                  <a:pt x="2081893" y="122465"/>
                </a:cubicBezTo>
                <a:lnTo>
                  <a:pt x="2016579" y="106136"/>
                </a:lnTo>
                <a:cubicBezTo>
                  <a:pt x="1997436" y="101031"/>
                  <a:pt x="1979067" y="92426"/>
                  <a:pt x="1959429" y="89808"/>
                </a:cubicBezTo>
                <a:cubicBezTo>
                  <a:pt x="1897151" y="81504"/>
                  <a:pt x="1834205" y="79344"/>
                  <a:pt x="1771650" y="73479"/>
                </a:cubicBezTo>
                <a:cubicBezTo>
                  <a:pt x="1747114" y="71179"/>
                  <a:pt x="1722665" y="68036"/>
                  <a:pt x="1698172" y="65315"/>
                </a:cubicBezTo>
                <a:cubicBezTo>
                  <a:pt x="1673679" y="59872"/>
                  <a:pt x="1649442" y="53111"/>
                  <a:pt x="1624693" y="48986"/>
                </a:cubicBezTo>
                <a:cubicBezTo>
                  <a:pt x="1600385" y="44935"/>
                  <a:pt x="1575736" y="43274"/>
                  <a:pt x="1551215" y="40822"/>
                </a:cubicBezTo>
                <a:cubicBezTo>
                  <a:pt x="1520757" y="37776"/>
                  <a:pt x="1422505" y="29952"/>
                  <a:pt x="1387929" y="24493"/>
                </a:cubicBezTo>
                <a:cubicBezTo>
                  <a:pt x="1200589" y="-5087"/>
                  <a:pt x="1411634" y="18701"/>
                  <a:pt x="1224643" y="0"/>
                </a:cubicBezTo>
                <a:cubicBezTo>
                  <a:pt x="1123950" y="5443"/>
                  <a:pt x="1022928" y="6537"/>
                  <a:pt x="922565" y="16329"/>
                </a:cubicBezTo>
                <a:cubicBezTo>
                  <a:pt x="910452" y="17511"/>
                  <a:pt x="901030" y="27715"/>
                  <a:pt x="889908" y="32658"/>
                </a:cubicBezTo>
                <a:cubicBezTo>
                  <a:pt x="876516" y="38610"/>
                  <a:pt x="862194" y="42432"/>
                  <a:pt x="849086" y="48986"/>
                </a:cubicBezTo>
                <a:cubicBezTo>
                  <a:pt x="785776" y="80640"/>
                  <a:pt x="861666" y="52958"/>
                  <a:pt x="800100" y="73479"/>
                </a:cubicBezTo>
                <a:cubicBezTo>
                  <a:pt x="791936" y="78922"/>
                  <a:pt x="784127" y="84940"/>
                  <a:pt x="775608" y="89808"/>
                </a:cubicBezTo>
                <a:cubicBezTo>
                  <a:pt x="765041" y="95846"/>
                  <a:pt x="753077" y="99385"/>
                  <a:pt x="742950" y="106136"/>
                </a:cubicBezTo>
                <a:cubicBezTo>
                  <a:pt x="720306" y="121232"/>
                  <a:pt x="702904" y="145015"/>
                  <a:pt x="677636" y="155122"/>
                </a:cubicBezTo>
                <a:cubicBezTo>
                  <a:pt x="664029" y="160565"/>
                  <a:pt x="649626" y="164333"/>
                  <a:pt x="636815" y="171450"/>
                </a:cubicBezTo>
                <a:cubicBezTo>
                  <a:pt x="624920" y="178058"/>
                  <a:pt x="615231" y="188034"/>
                  <a:pt x="604158" y="195943"/>
                </a:cubicBezTo>
                <a:cubicBezTo>
                  <a:pt x="596173" y="201646"/>
                  <a:pt x="587601" y="206501"/>
                  <a:pt x="579665" y="212272"/>
                </a:cubicBezTo>
                <a:cubicBezTo>
                  <a:pt x="557656" y="228279"/>
                  <a:pt x="536122" y="244929"/>
                  <a:pt x="514350" y="261258"/>
                </a:cubicBezTo>
                <a:cubicBezTo>
                  <a:pt x="503464" y="269422"/>
                  <a:pt x="493015" y="278202"/>
                  <a:pt x="481693" y="285750"/>
                </a:cubicBezTo>
                <a:cubicBezTo>
                  <a:pt x="457200" y="302079"/>
                  <a:pt x="432976" y="318818"/>
                  <a:pt x="408215" y="334736"/>
                </a:cubicBezTo>
                <a:cubicBezTo>
                  <a:pt x="369002" y="359944"/>
                  <a:pt x="364246" y="354998"/>
                  <a:pt x="334736" y="391886"/>
                </a:cubicBezTo>
                <a:cubicBezTo>
                  <a:pt x="322477" y="407210"/>
                  <a:pt x="312965" y="424543"/>
                  <a:pt x="302079" y="440872"/>
                </a:cubicBezTo>
                <a:cubicBezTo>
                  <a:pt x="299358" y="451758"/>
                  <a:pt x="296998" y="462740"/>
                  <a:pt x="293915" y="473529"/>
                </a:cubicBezTo>
                <a:cubicBezTo>
                  <a:pt x="291551" y="481804"/>
                  <a:pt x="288014" y="489719"/>
                  <a:pt x="285750" y="498022"/>
                </a:cubicBezTo>
                <a:cubicBezTo>
                  <a:pt x="279845" y="519673"/>
                  <a:pt x="269422" y="563336"/>
                  <a:pt x="269422" y="563336"/>
                </a:cubicBezTo>
                <a:cubicBezTo>
                  <a:pt x="272143" y="623207"/>
                  <a:pt x="269916" y="683510"/>
                  <a:pt x="277586" y="742950"/>
                </a:cubicBezTo>
                <a:cubicBezTo>
                  <a:pt x="280890" y="768556"/>
                  <a:pt x="302079" y="816429"/>
                  <a:pt x="302079" y="816429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57863" y="315286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602148" y="524165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312113" y="215198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8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1000" y="16918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비기능적요구 </a:t>
            </a:r>
            <a:r>
              <a:rPr kumimoji="1" lang="en-US" altLang="ko-KR" dirty="0" smtClean="0"/>
              <a:t>coverage check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069" t="23714" r="8264" b="8730"/>
          <a:stretch/>
        </p:blipFill>
        <p:spPr>
          <a:xfrm>
            <a:off x="5067300" y="1384299"/>
            <a:ext cx="6724221" cy="486410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81000" y="1814036"/>
            <a:ext cx="436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예약</a:t>
            </a:r>
            <a:r>
              <a:rPr kumimoji="1" lang="en-US" altLang="ko-KR" sz="2400" dirty="0" smtClean="0"/>
              <a:t>-&gt;</a:t>
            </a:r>
            <a:r>
              <a:rPr kumimoji="1" lang="ko-KR" altLang="en-US" sz="2400" dirty="0" smtClean="0"/>
              <a:t>결제</a:t>
            </a:r>
            <a:r>
              <a:rPr kumimoji="1" lang="en-US" altLang="ko-KR" sz="2400" dirty="0" smtClean="0"/>
              <a:t>-&gt;</a:t>
            </a:r>
            <a:r>
              <a:rPr kumimoji="1" lang="ko-KR" altLang="en-US" sz="2400" dirty="0" err="1" smtClean="0"/>
              <a:t>예약확정</a:t>
            </a:r>
            <a:r>
              <a:rPr kumimoji="1" lang="ko-KR" altLang="en-US" sz="2400" dirty="0" smtClean="0"/>
              <a:t> 처리 순으로 이벤트가 흘러감</a:t>
            </a:r>
            <a:r>
              <a:rPr kumimoji="1" lang="en-US" altLang="ko-KR" sz="2400" dirty="0"/>
              <a:t> </a:t>
            </a:r>
            <a:r>
              <a:rPr kumimoji="1" lang="ko-KR" altLang="en-US" sz="2400" dirty="0" smtClean="0"/>
              <a:t>결제가 되지 않으면 예약 확정 처리 되지 않음</a:t>
            </a:r>
            <a:r>
              <a:rPr kumimoji="1" lang="en-US" altLang="ko-KR" sz="2400" dirty="0" smtClean="0"/>
              <a:t>. </a:t>
            </a:r>
            <a:r>
              <a:rPr kumimoji="1" lang="ko-KR" altLang="en-US" sz="2400" dirty="0" smtClean="0"/>
              <a:t>장애 격리를 위한 </a:t>
            </a:r>
            <a:r>
              <a:rPr kumimoji="1" lang="en-US" altLang="ko-KR" sz="2400" dirty="0" smtClean="0"/>
              <a:t>CB </a:t>
            </a:r>
            <a:r>
              <a:rPr kumimoji="1" lang="ko-KR" altLang="en-US" sz="2400" dirty="0" smtClean="0"/>
              <a:t>설치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트랜잭션</a:t>
            </a:r>
            <a:r>
              <a:rPr kumimoji="1" lang="en-US" altLang="ko-KR" sz="2400" dirty="0" smtClean="0"/>
              <a:t>1, </a:t>
            </a:r>
            <a:r>
              <a:rPr kumimoji="1" lang="ko-KR" altLang="en-US" sz="2400" dirty="0" err="1" smtClean="0"/>
              <a:t>장애격리</a:t>
            </a:r>
            <a:r>
              <a:rPr kumimoji="1" lang="en-US" altLang="ko-KR" sz="2400" dirty="0" smtClean="0"/>
              <a:t>2)</a:t>
            </a:r>
            <a:endParaRPr kumimoji="1"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호텔예약관리 기능이 실행되지 않더라도 주문은 받을 수 있음</a:t>
            </a:r>
            <a:r>
              <a:rPr kumimoji="1" lang="en-US" altLang="ko-KR" sz="2400" dirty="0" smtClean="0"/>
              <a:t>. (</a:t>
            </a:r>
            <a:r>
              <a:rPr kumimoji="1" lang="ko-KR" altLang="en-US" sz="2400" dirty="0" err="1" smtClean="0"/>
              <a:t>장애격리</a:t>
            </a:r>
            <a:r>
              <a:rPr kumimoji="1" lang="en-US" altLang="ko-KR" sz="2400" dirty="0" smtClean="0"/>
              <a:t>1)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 smtClean="0"/>
              <a:t>고객이 예약 상태를 확인할 수 있는 </a:t>
            </a:r>
            <a:r>
              <a:rPr kumimoji="1" lang="en-US" altLang="ko-KR" sz="2400" dirty="0" smtClean="0"/>
              <a:t>View</a:t>
            </a:r>
            <a:r>
              <a:rPr kumimoji="1" lang="ko-KR" altLang="en-US" sz="2400" dirty="0" smtClean="0"/>
              <a:t>가 존재함</a:t>
            </a:r>
            <a:r>
              <a:rPr kumimoji="1" lang="en-US" altLang="ko-KR" sz="2400" dirty="0" smtClean="0"/>
              <a:t>(</a:t>
            </a:r>
            <a:r>
              <a:rPr kumimoji="1" lang="ko-KR" altLang="en-US" sz="2400" dirty="0" smtClean="0"/>
              <a:t>성능</a:t>
            </a:r>
            <a:r>
              <a:rPr kumimoji="1" lang="en-US" altLang="ko-KR" sz="2400" dirty="0" smtClean="0"/>
              <a:t>1-CQRS)</a:t>
            </a:r>
            <a:endParaRPr kumimoji="1" lang="en-US" altLang="ko-KR" sz="2400" dirty="0"/>
          </a:p>
        </p:txBody>
      </p:sp>
      <p:sp>
        <p:nvSpPr>
          <p:cNvPr id="9" name="타원 8"/>
          <p:cNvSpPr/>
          <p:nvPr/>
        </p:nvSpPr>
        <p:spPr>
          <a:xfrm>
            <a:off x="7302791" y="4211665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379786" y="1522655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390827" y="2093066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3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421" y="18431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31328" y="2537388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payment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reservation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897456" y="2537388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 smtClean="0">
                  <a:solidFill>
                    <a:schemeClr val="tx1"/>
                  </a:solidFill>
                </a:rPr>
                <a:t>reservationmanagement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9005"/>
            <a:ext cx="1103743" cy="1059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6499656" y="1957377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8309217" y="1939484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9948047" y="1974472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242476" y="4064383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8770730" y="403229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13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421" y="184312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구현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158"/>
          <a:stretch/>
        </p:blipFill>
        <p:spPr>
          <a:xfrm>
            <a:off x="180522" y="1509875"/>
            <a:ext cx="9158514" cy="50006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49886" y="2122714"/>
            <a:ext cx="1698171" cy="579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469597" y="1812381"/>
            <a:ext cx="24420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dirty="0" smtClean="0"/>
              <a:t>분석 단계에서 도출된 </a:t>
            </a:r>
            <a:r>
              <a:rPr kumimoji="1" lang="ko-KR" altLang="en-US" sz="2400" dirty="0" err="1" smtClean="0"/>
              <a:t>헥사고널</a:t>
            </a:r>
            <a:r>
              <a:rPr kumimoji="1" lang="ko-KR" altLang="en-US" sz="2400" dirty="0" smtClean="0"/>
              <a:t> </a:t>
            </a:r>
            <a:r>
              <a:rPr kumimoji="1" lang="ko-KR" altLang="en-US" sz="2400" dirty="0" err="1" smtClean="0"/>
              <a:t>아케텍처에</a:t>
            </a:r>
            <a:r>
              <a:rPr kumimoji="1" lang="ko-KR" altLang="en-US" sz="2400" dirty="0" smtClean="0"/>
              <a:t> 따라서 </a:t>
            </a:r>
            <a:r>
              <a:rPr kumimoji="1" lang="en-US" altLang="ko-KR" sz="2400" dirty="0" smtClean="0"/>
              <a:t>3</a:t>
            </a:r>
            <a:r>
              <a:rPr kumimoji="1" lang="ko-KR" altLang="en-US" sz="2400" dirty="0" smtClean="0"/>
              <a:t>개의 마이크로 서비스로 구현 함 </a:t>
            </a:r>
            <a:endParaRPr kumimoji="1"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43257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smtClean="0"/>
              <a:t>적용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1104" y="1044938"/>
            <a:ext cx="11194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dirty="0" smtClean="0"/>
              <a:t>각 서비스에서 도출 된 핵심 </a:t>
            </a:r>
            <a:r>
              <a:rPr kumimoji="1" lang="en-US" altLang="ko-KR" sz="2400" dirty="0" smtClean="0"/>
              <a:t>Aggregate Root </a:t>
            </a:r>
            <a:r>
              <a:rPr kumimoji="1" lang="ko-KR" altLang="en-US" sz="2400" dirty="0" smtClean="0"/>
              <a:t>객체를 </a:t>
            </a:r>
            <a:r>
              <a:rPr kumimoji="1" lang="en-US" altLang="ko-KR" sz="2400" dirty="0" smtClean="0"/>
              <a:t>Entity</a:t>
            </a:r>
            <a:r>
              <a:rPr kumimoji="1" lang="ko-KR" altLang="en-US" sz="2400" dirty="0" smtClean="0"/>
              <a:t>로 선언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용어는 유비쿼터스 랭귀지로 사용</a:t>
            </a:r>
            <a:endParaRPr kumimoji="1"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5417" t="4413" r="48697" b="46317"/>
          <a:stretch/>
        </p:blipFill>
        <p:spPr>
          <a:xfrm>
            <a:off x="180522" y="2066472"/>
            <a:ext cx="3892227" cy="4051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5238" t="4540" r="44683" b="45682"/>
          <a:stretch/>
        </p:blipFill>
        <p:spPr>
          <a:xfrm>
            <a:off x="4233703" y="2066473"/>
            <a:ext cx="4470401" cy="4045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5952" t="5555" r="41508" b="43361"/>
          <a:stretch/>
        </p:blipFill>
        <p:spPr>
          <a:xfrm>
            <a:off x="8865058" y="2066472"/>
            <a:ext cx="2946400" cy="404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err="1" smtClean="0"/>
              <a:t>적용후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Rest API </a:t>
            </a:r>
            <a:r>
              <a:rPr kumimoji="1" lang="ko-KR" altLang="en-US" dirty="0" smtClean="0"/>
              <a:t>테스트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2" y="1146628"/>
            <a:ext cx="11762666" cy="55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DDD</a:t>
            </a:r>
            <a:r>
              <a:rPr kumimoji="1" lang="ko-KR" altLang="en-US" dirty="0" err="1" smtClean="0"/>
              <a:t>적용후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Rest API </a:t>
            </a:r>
            <a:r>
              <a:rPr kumimoji="1" lang="ko-KR" altLang="en-US" dirty="0" smtClean="0"/>
              <a:t>테스트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32" y="1183667"/>
            <a:ext cx="11361905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비</a:t>
            </a:r>
            <a:r>
              <a:rPr kumimoji="1" lang="ko-KR" altLang="en-US" dirty="0" smtClean="0"/>
              <a:t>동기 호출 </a:t>
            </a:r>
            <a:r>
              <a:rPr kumimoji="1" lang="en-US" altLang="ko-KR" dirty="0" smtClean="0"/>
              <a:t>/ </a:t>
            </a:r>
            <a:r>
              <a:rPr kumimoji="1" lang="ko-KR" altLang="en-US" dirty="0" smtClean="0"/>
              <a:t>일관성 테스트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09" y="2353061"/>
            <a:ext cx="11222362" cy="43090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5657" y="1027498"/>
            <a:ext cx="11476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Kafka </a:t>
            </a:r>
            <a:r>
              <a:rPr lang="ko-KR" altLang="en-US" dirty="0" smtClean="0"/>
              <a:t>사용 및 메시지 확인</a:t>
            </a:r>
            <a:endParaRPr lang="en-US" altLang="ko-KR" dirty="0" smtClean="0"/>
          </a:p>
          <a:p>
            <a:r>
              <a:rPr lang="ko-KR" altLang="en-US" dirty="0" smtClean="0"/>
              <a:t>예약</a:t>
            </a:r>
            <a:r>
              <a:rPr lang="en-US" altLang="ko-KR" dirty="0" smtClean="0"/>
              <a:t>(reservation) -&gt; </a:t>
            </a:r>
            <a:r>
              <a:rPr lang="ko-KR" altLang="en-US" dirty="0" err="1" smtClean="0"/>
              <a:t>결제승인</a:t>
            </a:r>
            <a:r>
              <a:rPr lang="en-US" altLang="ko-KR" dirty="0" smtClean="0"/>
              <a:t>(payment) </a:t>
            </a:r>
            <a:r>
              <a:rPr lang="ko-KR" altLang="en-US" dirty="0" smtClean="0"/>
              <a:t>동기식 호출</a:t>
            </a:r>
            <a:endParaRPr lang="en-US" altLang="ko-KR" dirty="0" smtClean="0"/>
          </a:p>
          <a:p>
            <a:r>
              <a:rPr lang="ko-KR" altLang="en-US" dirty="0" err="1" smtClean="0"/>
              <a:t>결제승인</a:t>
            </a:r>
            <a:r>
              <a:rPr lang="en-US" altLang="ko-KR" dirty="0" smtClean="0"/>
              <a:t>(payment) -&gt; </a:t>
            </a:r>
            <a:r>
              <a:rPr lang="ko-KR" altLang="en-US" dirty="0" err="1" smtClean="0"/>
              <a:t>예약확정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reservationmanagement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(Kafka)</a:t>
            </a:r>
          </a:p>
          <a:p>
            <a:r>
              <a:rPr lang="ko-KR" altLang="en-US" dirty="0" err="1" smtClean="0"/>
              <a:t>결제승인</a:t>
            </a:r>
            <a:r>
              <a:rPr lang="ko-KR" altLang="en-US" dirty="0" smtClean="0"/>
              <a:t> 후 예약관리 시스템이 다운되더라도 예약 확정이 블로킹 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9575" y="2353061"/>
            <a:ext cx="2200275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2609" y="2609850"/>
            <a:ext cx="2824941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9284" y="2964321"/>
            <a:ext cx="3196416" cy="256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호텔을 예약한다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결제한다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완료되면 호텔예약내역이 호텔로 전달된다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호텔에서 </a:t>
            </a:r>
            <a:r>
              <a:rPr kumimoji="1" lang="ko-KR" altLang="en-US" dirty="0" smtClean="0"/>
              <a:t>예약</a:t>
            </a:r>
            <a:r>
              <a:rPr kumimoji="1" lang="ko-KR" altLang="en-US" dirty="0" smtClean="0"/>
              <a:t> 확정을 하면 예약 내역에 예약 확정으로 보여진다</a:t>
            </a:r>
            <a:r>
              <a:rPr kumimoji="1"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고객이 호텔 예약을 취소할 수 있다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예약 취소 요청을 하면 결제가 취소가 된다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결제가 취소가 되면 호텔 예약 확정 취소가 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42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CI/CD </a:t>
            </a:r>
            <a:r>
              <a:rPr kumimoji="1" lang="ko-KR" altLang="en-US" dirty="0" smtClean="0"/>
              <a:t>적용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9286" t="17891" r="7857" b="48004"/>
          <a:stretch/>
        </p:blipFill>
        <p:spPr>
          <a:xfrm>
            <a:off x="420915" y="2206171"/>
            <a:ext cx="11045371" cy="34108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6636" y="1142070"/>
            <a:ext cx="11476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CodeBuild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r>
              <a:rPr lang="ko-KR" altLang="en-US" dirty="0"/>
              <a:t>각 구현체들은 각자의 </a:t>
            </a:r>
            <a:r>
              <a:rPr lang="en-US" altLang="ko-KR" dirty="0"/>
              <a:t>source repository </a:t>
            </a:r>
            <a:r>
              <a:rPr lang="ko-KR" altLang="en-US" dirty="0"/>
              <a:t>에 구성되었고</a:t>
            </a:r>
            <a:r>
              <a:rPr lang="en-US" altLang="ko-KR" dirty="0" smtClean="0"/>
              <a:t>, pipeline </a:t>
            </a:r>
            <a:r>
              <a:rPr lang="en-US" altLang="ko-KR" dirty="0"/>
              <a:t>build script </a:t>
            </a:r>
            <a:r>
              <a:rPr lang="ko-KR" altLang="en-US" dirty="0"/>
              <a:t>는 각 프로젝트 폴더 이하에 </a:t>
            </a:r>
            <a:r>
              <a:rPr lang="en-US" altLang="ko-KR" dirty="0" err="1" smtClean="0"/>
              <a:t>buildspec.yml</a:t>
            </a:r>
            <a:r>
              <a:rPr lang="en-US" altLang="ko-KR" dirty="0" smtClean="0"/>
              <a:t> </a:t>
            </a:r>
            <a:r>
              <a:rPr lang="ko-KR" altLang="en-US" dirty="0"/>
              <a:t>에 포함되었다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9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동기식 호출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6636" y="1142070"/>
            <a:ext cx="114762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분석단계에서의 조건 중 하나로 예약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(reservation)-&gt;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결제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(payment)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간의 호출은 동기식</a:t>
            </a:r>
            <a:r>
              <a:rPr lang="ko-KR" altLang="en-US" dirty="0" smtClean="0">
                <a:solidFill>
                  <a:srgbClr val="24292E"/>
                </a:solidFill>
                <a:latin typeface="-apple-system"/>
              </a:rPr>
              <a:t>으로 구현 함</a:t>
            </a:r>
            <a:r>
              <a:rPr lang="en-US" altLang="ko-KR" dirty="0" smtClean="0">
                <a:solidFill>
                  <a:srgbClr val="24292E"/>
                </a:solidFill>
                <a:latin typeface="-apple-system"/>
              </a:rPr>
              <a:t>.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 일관성을 유지하는 트랜잭션으로 처리하기로 하였다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호출 프로토콜은 이미 앞서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Rest Repository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에 의해 노출되어있는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REST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서비스를 </a:t>
            </a:r>
            <a:r>
              <a:rPr lang="en-US" altLang="ko-KR" b="0" i="0" dirty="0" err="1" smtClean="0">
                <a:solidFill>
                  <a:srgbClr val="24292E"/>
                </a:solidFill>
                <a:effectLst/>
                <a:latin typeface="-apple-system"/>
              </a:rPr>
              <a:t>FeignClient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를 이용하여 호출하도록 한다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18821"/>
              </p:ext>
            </p:extLst>
          </p:nvPr>
        </p:nvGraphicFramePr>
        <p:xfrm>
          <a:off x="754544" y="2364468"/>
          <a:ext cx="8911970" cy="3869256"/>
        </p:xfrm>
        <a:graphic>
          <a:graphicData uri="http://schemas.openxmlformats.org/drawingml/2006/table">
            <a:tbl>
              <a:tblPr/>
              <a:tblGrid>
                <a:gridCol w="8911970">
                  <a:extLst>
                    <a:ext uri="{9D8B030D-6E8A-4147-A177-3AD203B41FA5}">
                      <a16:colId xmlns:a16="http://schemas.microsoft.com/office/drawing/2014/main" val="6685469"/>
                    </a:ext>
                  </a:extLst>
                </a:gridCol>
              </a:tblGrid>
              <a:tr h="1308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  <a:r>
                        <a:rPr lang="en-US" altLang="ko-KR" sz="1000" dirty="0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err="1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hrs.external</a:t>
                      </a:r>
                      <a:r>
                        <a:rPr lang="en-US" altLang="ko-KR" sz="1000" dirty="0" smtClean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fontAlgn="t"/>
                      <a:endParaRPr lang="ko-KR" altLang="en-US" sz="1000" dirty="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92580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org.springframework.cloud.openfeign.FeignClient</a:t>
                      </a:r>
                      <a:r>
                        <a:rPr lang="en-US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68336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org.springframework.web.bind.annotation.RequestBody;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748578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org.springframework.web.bind.annotation.RequestMapping;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609236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org.springframework.web.bind.annotation.RequestMethod;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908160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239636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java.util.Date;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26191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06680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@FeignClient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"payment"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"${external.url.payment}"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8687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interface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+mn-ea"/>
                          <a:ea typeface="+mn-ea"/>
                        </a:rPr>
                        <a:t>PaymentService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{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390653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49789"/>
                  </a:ext>
                </a:extLst>
              </a:tr>
              <a:tr h="32716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@RequestMapping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method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RequestMethod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000">
                          <a:solidFill>
                            <a:srgbClr val="005CC5"/>
                          </a:solidFill>
                          <a:effectLst/>
                          <a:latin typeface="+mn-ea"/>
                          <a:ea typeface="+mn-ea"/>
                        </a:rPr>
                        <a:t>path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sz="1000">
                          <a:solidFill>
                            <a:srgbClr val="032F62"/>
                          </a:solidFill>
                          <a:effectLst/>
                          <a:latin typeface="+mn-ea"/>
                          <a:ea typeface="+mn-ea"/>
                        </a:rPr>
                        <a:t>"/payments"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7347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00">
                          <a:solidFill>
                            <a:srgbClr val="6F42C1"/>
                          </a:solidFill>
                          <a:effectLst/>
                          <a:latin typeface="+mn-ea"/>
                          <a:ea typeface="+mn-ea"/>
                        </a:rPr>
                        <a:t>payment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>
                          <a:solidFill>
                            <a:srgbClr val="D73A49"/>
                          </a:solidFill>
                          <a:effectLst/>
                          <a:latin typeface="+mn-ea"/>
                          <a:ea typeface="+mn-ea"/>
                        </a:rPr>
                        <a:t>@RequestBody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 Payment </a:t>
                      </a:r>
                      <a:r>
                        <a:rPr lang="en-US" sz="1000">
                          <a:solidFill>
                            <a:srgbClr val="E36209"/>
                          </a:solidFill>
                          <a:effectLst/>
                          <a:latin typeface="+mn-ea"/>
                          <a:ea typeface="+mn-ea"/>
                        </a:rPr>
                        <a:t>payment</a:t>
                      </a:r>
                      <a:r>
                        <a:rPr lang="en-US" sz="100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9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ko-KR" altLang="en-US" sz="1000">
                        <a:solidFill>
                          <a:srgbClr val="24292E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754274"/>
                  </a:ext>
                </a:extLst>
              </a:tr>
              <a:tr h="130867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000" dirty="0">
                          <a:solidFill>
                            <a:srgbClr val="24292E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34080" marR="34080" marT="16358" marB="163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89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2" y="0"/>
            <a:ext cx="12200164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(1)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6399" y="1511402"/>
            <a:ext cx="107115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06399" y="1325563"/>
            <a:ext cx="105954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서킷 </a:t>
            </a:r>
            <a:r>
              <a:rPr lang="ko-KR" altLang="en-US" b="1" dirty="0" err="1" smtClean="0"/>
              <a:t>브레이킹</a:t>
            </a:r>
            <a:r>
              <a:rPr lang="ko-KR" altLang="en-US" b="1" dirty="0" smtClean="0"/>
              <a:t> 프레임워크의 선택: </a:t>
            </a:r>
            <a:r>
              <a:rPr lang="ko-KR" altLang="en-US" b="1" dirty="0" err="1" smtClean="0"/>
              <a:t>Spring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FeignClient</a:t>
            </a:r>
            <a:r>
              <a:rPr lang="ko-KR" altLang="en-US" b="1" dirty="0" smtClean="0"/>
              <a:t> + </a:t>
            </a:r>
            <a:r>
              <a:rPr lang="ko-KR" altLang="en-US" b="1" dirty="0" err="1" smtClean="0"/>
              <a:t>Hystrix</a:t>
            </a:r>
            <a:r>
              <a:rPr lang="ko-KR" altLang="en-US" b="1" dirty="0" smtClean="0"/>
              <a:t> 옵션을 사용하여 구현함</a:t>
            </a:r>
          </a:p>
          <a:p>
            <a:r>
              <a:rPr lang="ko-KR" altLang="en-US" b="1" dirty="0" smtClean="0"/>
              <a:t>시나리오는 예약(</a:t>
            </a:r>
            <a:r>
              <a:rPr lang="en-US" altLang="ko-KR" b="1" dirty="0" smtClean="0"/>
              <a:t>reservation</a:t>
            </a:r>
            <a:r>
              <a:rPr lang="ko-KR" altLang="en-US" b="1" dirty="0" smtClean="0"/>
              <a:t>)--&gt;결제(</a:t>
            </a:r>
            <a:r>
              <a:rPr lang="ko-KR" altLang="en-US" b="1" dirty="0" err="1" smtClean="0"/>
              <a:t>pay</a:t>
            </a:r>
            <a:r>
              <a:rPr lang="en-US" altLang="ko-KR" b="1" dirty="0" err="1" smtClean="0"/>
              <a:t>ment</a:t>
            </a:r>
            <a:r>
              <a:rPr lang="ko-KR" altLang="en-US" b="1" dirty="0" smtClean="0"/>
              <a:t>) 시의 연결을 </a:t>
            </a:r>
            <a:r>
              <a:rPr lang="ko-KR" altLang="en-US" b="1" dirty="0" err="1" smtClean="0"/>
              <a:t>RESTful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Request</a:t>
            </a:r>
            <a:r>
              <a:rPr lang="ko-KR" altLang="en-US" b="1" dirty="0" smtClean="0"/>
              <a:t>/</a:t>
            </a:r>
            <a:r>
              <a:rPr lang="ko-KR" altLang="en-US" b="1" dirty="0" err="1" smtClean="0"/>
              <a:t>Response</a:t>
            </a:r>
            <a:r>
              <a:rPr lang="ko-KR" altLang="en-US" b="1" dirty="0" smtClean="0"/>
              <a:t> 로 연동하여 구현이 되어있고, 결제 요청이 과도할 경우 CB 를 통하여 </a:t>
            </a:r>
            <a:r>
              <a:rPr lang="ko-KR" altLang="en-US" b="1" dirty="0" err="1" smtClean="0"/>
              <a:t>장애격리</a:t>
            </a:r>
            <a:r>
              <a:rPr lang="ko-KR" altLang="en-US" b="1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 smtClean="0"/>
          </a:p>
          <a:p>
            <a:r>
              <a:rPr lang="ko-KR" altLang="en-US" dirty="0" err="1" smtClean="0"/>
              <a:t>Hystrix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설정: </a:t>
            </a:r>
            <a:r>
              <a:rPr lang="ko-KR" altLang="en-US" dirty="0" err="1" smtClean="0"/>
              <a:t>요청처리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처리시간이 610 밀리가 넘어서기 시작하여 어느정도 유지되면 CB 회로가 닫히도록 (요청을 빠르게 </a:t>
            </a:r>
            <a:r>
              <a:rPr lang="ko-KR" altLang="en-US" dirty="0" err="1" smtClean="0"/>
              <a:t>실패처리</a:t>
            </a:r>
            <a:r>
              <a:rPr lang="ko-KR" altLang="en-US" dirty="0" smtClean="0"/>
              <a:t>, 차단) 설정</a:t>
            </a:r>
          </a:p>
          <a:p>
            <a:r>
              <a:rPr lang="ko-KR" altLang="en-US" dirty="0" smtClean="0"/>
              <a:t># </a:t>
            </a:r>
            <a:r>
              <a:rPr lang="ko-KR" altLang="en-US" dirty="0" err="1" smtClean="0"/>
              <a:t>application.yml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hystrix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command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  # </a:t>
            </a:r>
            <a:r>
              <a:rPr lang="ko-KR" altLang="en-US" dirty="0" err="1" smtClean="0"/>
              <a:t>전역설정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default</a:t>
            </a:r>
            <a:r>
              <a:rPr lang="ko-KR" altLang="en-US" dirty="0" smtClean="0"/>
              <a:t>:</a:t>
            </a:r>
          </a:p>
          <a:p>
            <a:r>
              <a:rPr lang="ko-KR" altLang="en-US" dirty="0" smtClean="0"/>
              <a:t>      </a:t>
            </a:r>
            <a:r>
              <a:rPr lang="ko-KR" altLang="en-US" dirty="0" err="1" smtClean="0"/>
              <a:t>execution.isolation.thread.timeoutInMilliseconds</a:t>
            </a:r>
            <a:r>
              <a:rPr lang="ko-KR" altLang="en-US" dirty="0" smtClean="0"/>
              <a:t>: 610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140621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(2)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49942" y="1681486"/>
            <a:ext cx="1087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피호출 서비스(</a:t>
            </a:r>
            <a:r>
              <a:rPr lang="ko-KR" altLang="en-US" dirty="0" err="1" smtClean="0"/>
              <a:t>결제:pay</a:t>
            </a:r>
            <a:r>
              <a:rPr lang="en-US" altLang="ko-KR" dirty="0" err="1" smtClean="0"/>
              <a:t>ment</a:t>
            </a:r>
            <a:r>
              <a:rPr lang="ko-KR" altLang="en-US" dirty="0" smtClean="0"/>
              <a:t>) 의 임의 부하 처리 - 400 </a:t>
            </a:r>
            <a:r>
              <a:rPr lang="ko-KR" altLang="en-US" dirty="0" err="1" smtClean="0"/>
              <a:t>밀리에서</a:t>
            </a:r>
            <a:r>
              <a:rPr lang="ko-KR" altLang="en-US" dirty="0" smtClean="0"/>
              <a:t> 증감 220 밀리 정도 왔다 갔다 하게</a:t>
            </a:r>
          </a:p>
          <a:p>
            <a:r>
              <a:rPr lang="ko-KR" altLang="en-US" dirty="0" smtClean="0"/>
              <a:t># </a:t>
            </a:r>
            <a:r>
              <a:rPr lang="en-US" altLang="ko-KR" dirty="0" smtClean="0"/>
              <a:t>payment</a:t>
            </a:r>
            <a:r>
              <a:rPr lang="ko-KR" altLang="en-US" dirty="0" smtClean="0"/>
              <a:t>.</a:t>
            </a:r>
            <a:r>
              <a:rPr lang="ko-KR" altLang="en-US" dirty="0" err="1" smtClean="0"/>
              <a:t>java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Entity</a:t>
            </a:r>
            <a:r>
              <a:rPr lang="ko-KR" altLang="en-US" dirty="0" smtClean="0"/>
              <a:t>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@</a:t>
            </a:r>
            <a:r>
              <a:rPr lang="en-US" altLang="ko-KR" dirty="0" smtClean="0"/>
              <a:t>Post</a:t>
            </a:r>
            <a:r>
              <a:rPr lang="ko-KR" altLang="en-US" dirty="0" err="1" smtClean="0"/>
              <a:t>Persist</a:t>
            </a:r>
            <a:endParaRPr lang="ko-KR" altLang="en-US" dirty="0" smtClean="0"/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public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void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on</a:t>
            </a:r>
            <a:r>
              <a:rPr lang="en-US" altLang="ko-KR" dirty="0" smtClean="0"/>
              <a:t>Post</a:t>
            </a:r>
            <a:r>
              <a:rPr lang="ko-KR" altLang="en-US" dirty="0" err="1" smtClean="0"/>
              <a:t>Persist</a:t>
            </a:r>
            <a:r>
              <a:rPr lang="ko-KR" altLang="en-US" dirty="0" smtClean="0"/>
              <a:t>(){  //</a:t>
            </a:r>
            <a:r>
              <a:rPr lang="ko-KR" altLang="en-US" dirty="0" err="1" smtClean="0"/>
              <a:t>결제승인</a:t>
            </a:r>
            <a:r>
              <a:rPr lang="ko-KR" altLang="en-US" dirty="0" smtClean="0"/>
              <a:t> 후 적당한 시간 끌기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        ...</a:t>
            </a:r>
          </a:p>
          <a:p>
            <a:r>
              <a:rPr lang="ko-KR" altLang="en-US" dirty="0" smtClean="0"/>
              <a:t>        </a:t>
            </a:r>
          </a:p>
          <a:p>
            <a:r>
              <a:rPr lang="ko-KR" altLang="en-US" dirty="0" smtClean="0"/>
              <a:t>        </a:t>
            </a:r>
            <a:r>
              <a:rPr lang="ko-KR" altLang="en-US" dirty="0" err="1" smtClean="0"/>
              <a:t>try</a:t>
            </a:r>
            <a:r>
              <a:rPr lang="ko-KR" altLang="en-US" dirty="0" smtClean="0"/>
              <a:t> {</a:t>
            </a:r>
          </a:p>
          <a:p>
            <a:r>
              <a:rPr lang="ko-KR" altLang="en-US" dirty="0" smtClean="0"/>
              <a:t>            </a:t>
            </a:r>
            <a:r>
              <a:rPr lang="ko-KR" altLang="en-US" dirty="0" err="1" smtClean="0"/>
              <a:t>Thread.currentThread</a:t>
            </a:r>
            <a:r>
              <a:rPr lang="ko-KR" altLang="en-US" dirty="0" smtClean="0"/>
              <a:t>().</a:t>
            </a:r>
            <a:r>
              <a:rPr lang="ko-KR" altLang="en-US" dirty="0" err="1" smtClean="0"/>
              <a:t>sleep</a:t>
            </a:r>
            <a:r>
              <a:rPr lang="ko-KR" altLang="en-US" dirty="0" smtClean="0"/>
              <a:t>((</a:t>
            </a:r>
            <a:r>
              <a:rPr lang="ko-KR" altLang="en-US" dirty="0" err="1" smtClean="0"/>
              <a:t>long</a:t>
            </a:r>
            <a:r>
              <a:rPr lang="ko-KR" altLang="en-US" dirty="0" smtClean="0"/>
              <a:t>) (400 + </a:t>
            </a:r>
            <a:r>
              <a:rPr lang="ko-KR" altLang="en-US" dirty="0" err="1" smtClean="0"/>
              <a:t>Math.random</a:t>
            </a:r>
            <a:r>
              <a:rPr lang="ko-KR" altLang="en-US" dirty="0" smtClean="0"/>
              <a:t>() * 220));</a:t>
            </a:r>
          </a:p>
          <a:p>
            <a:r>
              <a:rPr lang="ko-KR" altLang="en-US" dirty="0" smtClean="0"/>
              <a:t>        } </a:t>
            </a:r>
            <a:r>
              <a:rPr lang="ko-KR" altLang="en-US" dirty="0" err="1" smtClean="0"/>
              <a:t>catch</a:t>
            </a:r>
            <a:r>
              <a:rPr lang="ko-KR" altLang="en-US" dirty="0" smtClean="0"/>
              <a:t> (</a:t>
            </a:r>
            <a:r>
              <a:rPr lang="ko-KR" altLang="en-US" dirty="0" err="1" smtClean="0"/>
              <a:t>InterruptedException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</a:t>
            </a:r>
            <a:r>
              <a:rPr lang="ko-KR" altLang="en-US" dirty="0" smtClean="0"/>
              <a:t>) {</a:t>
            </a:r>
          </a:p>
          <a:p>
            <a:r>
              <a:rPr lang="ko-KR" altLang="en-US" dirty="0" smtClean="0"/>
              <a:t>            </a:t>
            </a:r>
            <a:r>
              <a:rPr lang="ko-KR" altLang="en-US" dirty="0" err="1" smtClean="0"/>
              <a:t>e.printStackTrace</a:t>
            </a:r>
            <a:r>
              <a:rPr lang="ko-KR" altLang="en-US" dirty="0" smtClean="0"/>
              <a:t>();</a:t>
            </a:r>
          </a:p>
          <a:p>
            <a:r>
              <a:rPr lang="ko-KR" altLang="en-US" dirty="0" smtClean="0"/>
              <a:t>        }</a:t>
            </a:r>
          </a:p>
          <a:p>
            <a:r>
              <a:rPr lang="ko-KR" altLang="en-US" dirty="0" smtClean="0"/>
              <a:t>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521" y="0"/>
            <a:ext cx="11256735" cy="1325563"/>
          </a:xfrm>
        </p:spPr>
        <p:txBody>
          <a:bodyPr/>
          <a:lstStyle/>
          <a:p>
            <a:r>
              <a:rPr kumimoji="1" lang="ko-KR" altLang="en-US" dirty="0" err="1" smtClean="0"/>
              <a:t>써킷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브레이킹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/ </a:t>
            </a:r>
            <a:r>
              <a:rPr kumimoji="1" lang="ko-KR" altLang="en-US" dirty="0" err="1" smtClean="0"/>
              <a:t>장애격리</a:t>
            </a:r>
            <a:r>
              <a:rPr kumimoji="1" lang="en-US" altLang="ko-KR" dirty="0" smtClean="0"/>
              <a:t>(3)</a:t>
            </a:r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7372" y="11240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 smtClean="0"/>
              <a:t>부하테스터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siege</a:t>
            </a:r>
            <a:r>
              <a:rPr lang="ko-KR" altLang="en-US" b="1" dirty="0" smtClean="0"/>
              <a:t> 툴을 통한 서킷 </a:t>
            </a:r>
            <a:r>
              <a:rPr lang="ko-KR" altLang="en-US" b="1" dirty="0" err="1" smtClean="0"/>
              <a:t>브레이커</a:t>
            </a:r>
            <a:r>
              <a:rPr lang="ko-KR" altLang="en-US" b="1" dirty="0" smtClean="0"/>
              <a:t> 동작 확인:</a:t>
            </a:r>
          </a:p>
          <a:p>
            <a:r>
              <a:rPr lang="ko-KR" altLang="en-US" b="1" dirty="0" err="1" smtClean="0"/>
              <a:t>동시사용자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30</a:t>
            </a:r>
            <a:r>
              <a:rPr lang="ko-KR" altLang="en-US" b="1" dirty="0" smtClean="0"/>
              <a:t>명</a:t>
            </a:r>
          </a:p>
          <a:p>
            <a:r>
              <a:rPr lang="en-US" altLang="ko-KR" b="1" dirty="0" smtClean="0"/>
              <a:t>120</a:t>
            </a:r>
            <a:r>
              <a:rPr lang="ko-KR" altLang="en-US" b="1" dirty="0" smtClean="0"/>
              <a:t>초 동안 실시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77372" y="2047351"/>
            <a:ext cx="107115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root@siege</a:t>
            </a:r>
            <a:r>
              <a:rPr lang="ko-KR" altLang="en-US" sz="1400" dirty="0" smtClean="0"/>
              <a:t>:/#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 -c30 -t120S -r10 --</a:t>
            </a:r>
            <a:r>
              <a:rPr lang="ko-KR" altLang="en-US" sz="1400" dirty="0" err="1" smtClean="0"/>
              <a:t>content-type</a:t>
            </a:r>
            <a:r>
              <a:rPr lang="ko-KR" altLang="en-US" sz="1400" dirty="0" smtClean="0"/>
              <a:t> "</a:t>
            </a:r>
            <a:r>
              <a:rPr lang="ko-KR" altLang="en-US" sz="1400" dirty="0" err="1" smtClean="0"/>
              <a:t>application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json</a:t>
            </a:r>
            <a:r>
              <a:rPr lang="ko-KR" altLang="en-US" sz="1400" dirty="0" smtClean="0"/>
              <a:t>" 'http://a1d2c9dde6e714ebbb3aeb2077129eae-464698229.ap-northeast-2.elb.amazonaws.com:8080/reservations POST {"</a:t>
            </a:r>
            <a:r>
              <a:rPr lang="ko-KR" altLang="en-US" sz="1400" dirty="0" err="1" smtClean="0"/>
              <a:t>customerName</a:t>
            </a:r>
            <a:r>
              <a:rPr lang="ko-KR" altLang="en-US" sz="1400" dirty="0" smtClean="0"/>
              <a:t>": "</a:t>
            </a:r>
            <a:r>
              <a:rPr lang="ko-KR" altLang="en-US" sz="1400" dirty="0" err="1" smtClean="0"/>
              <a:t>park</a:t>
            </a:r>
            <a:r>
              <a:rPr lang="ko-KR" altLang="en-US" sz="1400" dirty="0" smtClean="0"/>
              <a:t>"}'</a:t>
            </a:r>
          </a:p>
          <a:p>
            <a:r>
              <a:rPr lang="ko-KR" altLang="en-US" sz="1400" dirty="0" smtClean="0"/>
              <a:t>[</a:t>
            </a:r>
            <a:r>
              <a:rPr lang="ko-KR" altLang="en-US" sz="1400" dirty="0" err="1" smtClean="0"/>
              <a:t>error</a:t>
            </a:r>
            <a:r>
              <a:rPr lang="ko-KR" altLang="en-US" sz="1400" dirty="0" smtClean="0"/>
              <a:t>] CONFIG </a:t>
            </a:r>
            <a:r>
              <a:rPr lang="ko-KR" altLang="en-US" sz="1400" dirty="0" err="1" smtClean="0"/>
              <a:t>conflict</a:t>
            </a:r>
            <a:r>
              <a:rPr lang="ko-KR" altLang="en-US" sz="1400" dirty="0" smtClean="0"/>
              <a:t>: </a:t>
            </a:r>
            <a:r>
              <a:rPr lang="ko-KR" altLang="en-US" sz="1400" dirty="0" err="1" smtClean="0"/>
              <a:t>selected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 and </a:t>
            </a:r>
            <a:r>
              <a:rPr lang="ko-KR" altLang="en-US" sz="1400" dirty="0" err="1" smtClean="0"/>
              <a:t>repetition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based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testing</a:t>
            </a:r>
            <a:endParaRPr lang="ko-KR" altLang="en-US" sz="1400" dirty="0" smtClean="0"/>
          </a:p>
          <a:p>
            <a:r>
              <a:rPr lang="ko-KR" altLang="en-US" sz="1400" dirty="0" err="1" smtClean="0"/>
              <a:t>defaulting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to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time-based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testing</a:t>
            </a:r>
            <a:r>
              <a:rPr lang="ko-KR" altLang="en-US" sz="1400" dirty="0" smtClean="0"/>
              <a:t>: 120 </a:t>
            </a:r>
            <a:r>
              <a:rPr lang="ko-KR" altLang="en-US" sz="1400" dirty="0" err="1" smtClean="0"/>
              <a:t>seconds</a:t>
            </a:r>
            <a:endParaRPr lang="ko-KR" altLang="en-US" sz="1400" dirty="0" smtClean="0"/>
          </a:p>
          <a:p>
            <a:r>
              <a:rPr lang="ko-KR" altLang="en-US" sz="1400" dirty="0" smtClean="0"/>
              <a:t>** SIEGE 4.0.4</a:t>
            </a:r>
          </a:p>
          <a:p>
            <a:r>
              <a:rPr lang="ko-KR" altLang="en-US" sz="1400" dirty="0" smtClean="0"/>
              <a:t>** </a:t>
            </a:r>
            <a:r>
              <a:rPr lang="ko-KR" altLang="en-US" sz="1400" dirty="0" err="1" smtClean="0"/>
              <a:t>Preparing</a:t>
            </a:r>
            <a:r>
              <a:rPr lang="ko-KR" altLang="en-US" sz="1400" dirty="0" smtClean="0"/>
              <a:t> 30 </a:t>
            </a:r>
            <a:r>
              <a:rPr lang="ko-KR" altLang="en-US" sz="1400" dirty="0" err="1" smtClean="0"/>
              <a:t>concurrent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users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for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battle</a:t>
            </a:r>
            <a:r>
              <a:rPr lang="ko-KR" altLang="en-US" sz="1400" dirty="0" smtClean="0"/>
              <a:t>.</a:t>
            </a:r>
          </a:p>
          <a:p>
            <a:r>
              <a:rPr lang="ko-KR" altLang="en-US" sz="1400" dirty="0" smtClean="0"/>
              <a:t>The </a:t>
            </a:r>
            <a:r>
              <a:rPr lang="ko-KR" altLang="en-US" sz="1400" dirty="0" err="1" smtClean="0"/>
              <a:t>server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is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now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under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...</a:t>
            </a:r>
          </a:p>
          <a:p>
            <a:r>
              <a:rPr lang="ko-KR" altLang="en-US" sz="1400" dirty="0" err="1" smtClean="0"/>
              <a:t>Lifting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the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server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siege</a:t>
            </a:r>
            <a:r>
              <a:rPr lang="ko-KR" altLang="en-US" sz="1400" dirty="0" smtClean="0"/>
              <a:t>...</a:t>
            </a:r>
          </a:p>
          <a:p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           2050 </a:t>
            </a:r>
            <a:r>
              <a:rPr lang="ko-KR" altLang="en-US" sz="1400" dirty="0" err="1" smtClean="0"/>
              <a:t>hits</a:t>
            </a:r>
            <a:endParaRPr lang="ko-KR" altLang="en-US" sz="1400" dirty="0" smtClean="0"/>
          </a:p>
          <a:p>
            <a:r>
              <a:rPr lang="ko-KR" altLang="en-US" sz="1400" dirty="0" err="1" smtClean="0"/>
              <a:t>Availability</a:t>
            </a:r>
            <a:r>
              <a:rPr lang="ko-KR" altLang="en-US" sz="1400" dirty="0" smtClean="0"/>
              <a:t>:                  77.71 %</a:t>
            </a:r>
          </a:p>
          <a:p>
            <a:r>
              <a:rPr lang="ko-KR" altLang="en-US" sz="1400" dirty="0" err="1" smtClean="0"/>
              <a:t>Elapsed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:                 119.08 </a:t>
            </a:r>
            <a:r>
              <a:rPr lang="ko-KR" altLang="en-US" sz="1400" dirty="0" err="1" smtClean="0"/>
              <a:t>secs</a:t>
            </a:r>
            <a:endParaRPr lang="ko-KR" altLang="en-US" sz="1400" dirty="0" smtClean="0"/>
          </a:p>
          <a:p>
            <a:r>
              <a:rPr lang="ko-KR" altLang="en-US" sz="1400" dirty="0" smtClean="0"/>
              <a:t>Data </a:t>
            </a:r>
            <a:r>
              <a:rPr lang="ko-KR" altLang="en-US" sz="1400" dirty="0" err="1" smtClean="0"/>
              <a:t>transferred</a:t>
            </a:r>
            <a:r>
              <a:rPr lang="ko-KR" altLang="en-US" sz="1400" dirty="0" smtClean="0"/>
              <a:t>:               0.84 MB</a:t>
            </a:r>
          </a:p>
          <a:p>
            <a:r>
              <a:rPr lang="ko-KR" altLang="en-US" sz="1400" dirty="0" err="1" smtClean="0"/>
              <a:t>Response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time</a:t>
            </a:r>
            <a:r>
              <a:rPr lang="ko-KR" altLang="en-US" sz="1400" dirty="0" smtClean="0"/>
              <a:t>:                  1.73 </a:t>
            </a:r>
            <a:r>
              <a:rPr lang="ko-KR" altLang="en-US" sz="1400" dirty="0" err="1" smtClean="0"/>
              <a:t>secs</a:t>
            </a:r>
            <a:endParaRPr lang="ko-KR" altLang="en-US" sz="1400" dirty="0" smtClean="0"/>
          </a:p>
          <a:p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rate</a:t>
            </a:r>
            <a:r>
              <a:rPr lang="ko-KR" altLang="en-US" sz="1400" dirty="0" smtClean="0"/>
              <a:t>:              17.22 </a:t>
            </a:r>
            <a:r>
              <a:rPr lang="ko-KR" altLang="en-US" sz="1400" dirty="0" err="1" smtClean="0"/>
              <a:t>trans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sec</a:t>
            </a:r>
            <a:endParaRPr lang="ko-KR" altLang="en-US" sz="1400" dirty="0" smtClean="0"/>
          </a:p>
          <a:p>
            <a:r>
              <a:rPr lang="ko-KR" altLang="en-US" sz="1400" dirty="0" err="1" smtClean="0"/>
              <a:t>Throughput</a:t>
            </a:r>
            <a:r>
              <a:rPr lang="ko-KR" altLang="en-US" sz="1400" dirty="0" smtClean="0"/>
              <a:t>:                     0.01 MB/</a:t>
            </a:r>
            <a:r>
              <a:rPr lang="ko-KR" altLang="en-US" sz="1400" dirty="0" err="1" smtClean="0"/>
              <a:t>sec</a:t>
            </a:r>
            <a:endParaRPr lang="ko-KR" altLang="en-US" sz="1400" dirty="0" smtClean="0"/>
          </a:p>
          <a:p>
            <a:r>
              <a:rPr lang="ko-KR" altLang="en-US" sz="1400" dirty="0" err="1" smtClean="0"/>
              <a:t>Concurrency</a:t>
            </a:r>
            <a:r>
              <a:rPr lang="ko-KR" altLang="en-US" sz="1400" dirty="0" smtClean="0"/>
              <a:t>:                   29.81</a:t>
            </a:r>
          </a:p>
          <a:p>
            <a:r>
              <a:rPr lang="ko-KR" altLang="en-US" sz="1400" dirty="0" err="1" smtClean="0"/>
              <a:t>Successful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2050</a:t>
            </a:r>
          </a:p>
          <a:p>
            <a:r>
              <a:rPr lang="ko-KR" altLang="en-US" sz="1400" dirty="0" err="1" smtClean="0"/>
              <a:t>Failed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transactions</a:t>
            </a:r>
            <a:r>
              <a:rPr lang="ko-KR" altLang="en-US" sz="1400" dirty="0" smtClean="0"/>
              <a:t>:             588</a:t>
            </a:r>
          </a:p>
          <a:p>
            <a:r>
              <a:rPr lang="ko-KR" altLang="en-US" sz="1400" dirty="0" err="1" smtClean="0"/>
              <a:t>Longest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:            3.49</a:t>
            </a:r>
          </a:p>
          <a:p>
            <a:r>
              <a:rPr lang="ko-KR" altLang="en-US" sz="1400" dirty="0" err="1" smtClean="0"/>
              <a:t>Shortest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transaction</a:t>
            </a:r>
            <a:r>
              <a:rPr lang="ko-KR" altLang="en-US" sz="1400" dirty="0" smtClean="0"/>
              <a:t>:           0.02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5254171" y="3913725"/>
            <a:ext cx="65749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운영시스템은 죽지 않고 지속적으로 CB 에 의하여 적절히 회로가 열림과 닫힘이 벌어지면서 자원을 보호하고 있음을 보여줌. 하지만, </a:t>
            </a:r>
            <a:r>
              <a:rPr lang="en-US" altLang="ko-KR" b="1" dirty="0" smtClean="0"/>
              <a:t>77</a:t>
            </a:r>
            <a:r>
              <a:rPr lang="ko-KR" altLang="en-US" b="1" dirty="0" smtClean="0"/>
              <a:t>.</a:t>
            </a:r>
            <a:r>
              <a:rPr lang="en-US" altLang="ko-KR" b="1" dirty="0" smtClean="0"/>
              <a:t>71</a:t>
            </a:r>
            <a:r>
              <a:rPr lang="ko-KR" altLang="en-US" b="1" dirty="0" smtClean="0"/>
              <a:t>% 가 성공하였고, </a:t>
            </a:r>
            <a:r>
              <a:rPr lang="en-US" altLang="ko-KR" b="1" dirty="0" smtClean="0"/>
              <a:t>22.29</a:t>
            </a:r>
            <a:r>
              <a:rPr lang="ko-KR" altLang="en-US" b="1" dirty="0" smtClean="0"/>
              <a:t>%가 실패했다는 것은 고객 사용성에 있어 좋지 않기 때문에 </a:t>
            </a:r>
            <a:r>
              <a:rPr lang="ko-KR" altLang="en-US" b="1" dirty="0" err="1" smtClean="0"/>
              <a:t>Retry</a:t>
            </a:r>
            <a:r>
              <a:rPr lang="ko-KR" altLang="en-US" b="1" dirty="0" smtClean="0"/>
              <a:t> 설정과 동적 </a:t>
            </a:r>
            <a:r>
              <a:rPr lang="ko-KR" altLang="en-US" b="1" dirty="0" err="1" smtClean="0"/>
              <a:t>Scale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out</a:t>
            </a:r>
            <a:r>
              <a:rPr lang="ko-KR" altLang="en-US" b="1" dirty="0" smtClean="0"/>
              <a:t> (</a:t>
            </a:r>
            <a:r>
              <a:rPr lang="ko-KR" altLang="en-US" b="1" dirty="0" err="1" smtClean="0"/>
              <a:t>replica의</a:t>
            </a:r>
            <a:r>
              <a:rPr lang="ko-KR" altLang="en-US" b="1" dirty="0" smtClean="0"/>
              <a:t> 자동적 </a:t>
            </a:r>
            <a:r>
              <a:rPr lang="ko-KR" altLang="en-US" b="1" dirty="0" err="1" smtClean="0"/>
              <a:t>추가,HPA</a:t>
            </a:r>
            <a:r>
              <a:rPr lang="ko-KR" altLang="en-US" b="1" dirty="0" smtClean="0"/>
              <a:t>) 을 통하여 시스템을 확장 해주는 </a:t>
            </a:r>
            <a:r>
              <a:rPr lang="ko-KR" altLang="en-US" b="1" dirty="0" err="1" smtClean="0"/>
              <a:t>후속처리가</a:t>
            </a:r>
            <a:r>
              <a:rPr lang="ko-KR" altLang="en-US" b="1" dirty="0" smtClean="0"/>
              <a:t> 필요.</a:t>
            </a:r>
          </a:p>
        </p:txBody>
      </p:sp>
    </p:spTree>
    <p:extLst>
      <p:ext uri="{BB962C8B-B14F-4D97-AF65-F5344CB8AC3E}">
        <p14:creationId xmlns:p14="http://schemas.microsoft.com/office/powerpoint/2010/main" val="36847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여기부터는 개인 과제 추가 샘플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87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/>
              <a:t>마케팅팀</a:t>
            </a:r>
            <a:endParaRPr kumimoji="1"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50" y="3275769"/>
            <a:ext cx="677394" cy="63313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755" y="4321333"/>
            <a:ext cx="677394" cy="63313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755" y="5359697"/>
            <a:ext cx="677394" cy="63313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449" y="2284734"/>
            <a:ext cx="677394" cy="63313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호텔관리</a:t>
            </a:r>
            <a:r>
              <a:rPr kumimoji="1" lang="ko-KR" altLang="en-US" dirty="0" err="1" smtClean="0"/>
              <a:t>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예약</a:t>
            </a:r>
            <a:r>
              <a:rPr kumimoji="1" lang="ko-KR" altLang="en-US" dirty="0" err="1" smtClean="0"/>
              <a:t>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8269" y="157892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마케팅팀</a:t>
            </a:r>
            <a:r>
              <a:rPr kumimoji="1" lang="ko-KR" altLang="en-US" dirty="0" smtClean="0"/>
              <a:t> 추가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</a:t>
            </a:r>
            <a:r>
              <a:rPr kumimoji="1" lang="ko-KR" altLang="en-US" dirty="0" smtClean="0"/>
              <a:t>예약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호텔관리</a:t>
            </a:r>
            <a:endParaRPr kumimoji="1" lang="ko-KR" altLang="en-US" dirty="0"/>
          </a:p>
        </p:txBody>
      </p:sp>
      <p:sp>
        <p:nvSpPr>
          <p:cNvPr id="37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KPI: </a:t>
            </a:r>
            <a:r>
              <a:rPr lang="ko-KR" altLang="en-US" dirty="0"/>
              <a:t>신규고객유입률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시나리오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마케팅 팀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우수고객에게 쿠폰을 발행한다</a:t>
            </a:r>
            <a:endParaRPr kumimoji="1" lang="en-US" altLang="ko-KR" dirty="0" smtClean="0"/>
          </a:p>
          <a:p>
            <a:r>
              <a:rPr kumimoji="1" lang="ko-KR" altLang="en-US" dirty="0" smtClean="0"/>
              <a:t>자주 주문하는 상품에 대한 유사 제품을 홍보한다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68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1690688"/>
            <a:ext cx="11038874" cy="516731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332313" y="1155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 smtClean="0"/>
              <a:t>이벤트 </a:t>
            </a:r>
            <a:r>
              <a:rPr kumimoji="1" lang="ko-KR" altLang="en-US" dirty="0" err="1" smtClean="0"/>
              <a:t>스토밍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– </a:t>
            </a:r>
            <a:r>
              <a:rPr kumimoji="1" lang="ko-KR" altLang="en-US" dirty="0" smtClean="0"/>
              <a:t>마케팅 </a:t>
            </a:r>
            <a:r>
              <a:rPr kumimoji="1" lang="en-US" altLang="ko-KR" dirty="0" smtClean="0"/>
              <a:t>BC </a:t>
            </a:r>
            <a:r>
              <a:rPr kumimoji="1" lang="ko-KR" altLang="en-US" dirty="0" smtClean="0"/>
              <a:t>추가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7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313" y="115546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헥사고날 아키텍처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231328" y="2537388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payment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reservation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Kafka </a:t>
            </a:r>
            <a:r>
              <a:rPr kumimoji="1" lang="en-US" altLang="ko-KR" sz="1200" dirty="0" err="1">
                <a:solidFill>
                  <a:schemeClr val="tx1"/>
                </a:solidFill>
              </a:rPr>
              <a:t>publiser</a:t>
            </a:r>
            <a:endParaRPr kumimoji="1"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7897456" y="2537388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err="1" smtClean="0">
                  <a:solidFill>
                    <a:schemeClr val="tx1"/>
                  </a:solidFill>
                </a:rPr>
                <a:t>reservationmanagement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9005"/>
            <a:ext cx="1103743" cy="10599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6499656" y="1957377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8309217" y="1939484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9948047" y="1974472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242476" y="4064383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8770730" y="403229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5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호텔관리</a:t>
            </a:r>
            <a:r>
              <a:rPr kumimoji="1" lang="ko-KR" altLang="en-US" dirty="0" err="1" smtClean="0"/>
              <a:t>팀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err="1" smtClean="0"/>
              <a:t>예약</a:t>
            </a:r>
            <a:r>
              <a:rPr kumimoji="1" lang="ko-KR" altLang="en-US" dirty="0" err="1" smtClean="0"/>
              <a:t>결제팀</a:t>
            </a:r>
            <a:endParaRPr kumimoji="1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조직구조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Vertical</a:t>
            </a:r>
            <a:endParaRPr kumimoji="1"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 smtClean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</a:t>
            </a:r>
            <a:r>
              <a:rPr kumimoji="1" lang="ko-KR" altLang="en-US" dirty="0" smtClean="0"/>
              <a:t>예약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결제</a:t>
            </a:r>
            <a:endParaRPr kumimoji="1" lang="ko-KR" altLang="en-US" dirty="0"/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호텔관리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8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545" y="157485"/>
            <a:ext cx="10515600" cy="1325563"/>
          </a:xfrm>
        </p:spPr>
        <p:txBody>
          <a:bodyPr/>
          <a:lstStyle/>
          <a:p>
            <a:r>
              <a:rPr kumimoji="1" lang="ko-KR" altLang="en-US" dirty="0" err="1" smtClean="0"/>
              <a:t>헥사고날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아키텍처</a:t>
            </a:r>
            <a:r>
              <a:rPr kumimoji="1" lang="en-US" altLang="ko-KR" dirty="0" smtClean="0"/>
              <a:t>(</a:t>
            </a:r>
            <a:r>
              <a:rPr kumimoji="1" lang="ko-KR" altLang="en-US" dirty="0" err="1" smtClean="0"/>
              <a:t>배달의민족</a:t>
            </a:r>
            <a:r>
              <a:rPr kumimoji="1" lang="ko-KR" altLang="en-US" dirty="0" smtClean="0"/>
              <a:t> 예시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</a:t>
            </a:r>
            <a:endParaRPr kumimoji="1" lang="ko-KR" altLang="en-US" dirty="0"/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 smtClean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smtClean="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REST Adaptor</a:t>
            </a:r>
            <a:r>
              <a:rPr kumimoji="1" lang="ko-KR" altLang="en-US" sz="1000" dirty="0" smtClean="0"/>
              <a:t> </a:t>
            </a:r>
            <a:endParaRPr kumimoji="1"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 smtClean="0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</a:t>
              </a:r>
              <a:r>
                <a:rPr kumimoji="1" lang="en-US" altLang="ko-KR" sz="1400" dirty="0" smtClean="0">
                  <a:solidFill>
                    <a:schemeClr val="tx1"/>
                  </a:solidFill>
                </a:rPr>
                <a:t>ustomer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 smtClean="0">
                  <a:solidFill>
                    <a:schemeClr val="tx1"/>
                  </a:solidFill>
                </a:rPr>
                <a:t>리스너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>
                <a:solidFill>
                  <a:schemeClr val="tx1"/>
                </a:solidFill>
              </a:rPr>
              <a:t>REST Invoker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 smtClean="0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 smtClean="0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smtClean="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 smtClean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 smtClean="0"/>
              <a:t>마케팅팀</a:t>
            </a:r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 smtClean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2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비기능적 요구사항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078" y="1690688"/>
            <a:ext cx="1097756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트랜잭션</a:t>
            </a:r>
            <a:endParaRPr kumimoji="1" lang="en-US" altLang="ko-KR" dirty="0" smtClean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 smtClean="0"/>
              <a:t>결제가 </a:t>
            </a:r>
            <a:r>
              <a:rPr kumimoji="1" lang="ko-KR" altLang="en-US" dirty="0"/>
              <a:t>되지 </a:t>
            </a:r>
            <a:r>
              <a:rPr kumimoji="1" lang="ko-KR" altLang="en-US" dirty="0" smtClean="0"/>
              <a:t>않은 </a:t>
            </a:r>
            <a:r>
              <a:rPr kumimoji="1" lang="ko-KR" altLang="en-US" dirty="0" err="1" smtClean="0"/>
              <a:t>예</a:t>
            </a:r>
            <a:r>
              <a:rPr kumimoji="1" lang="ko-KR" altLang="en-US" dirty="0" err="1"/>
              <a:t>약</a:t>
            </a:r>
            <a:r>
              <a:rPr kumimoji="1" lang="ko-KR" altLang="en-US" dirty="0" err="1" smtClean="0"/>
              <a:t>건은</a:t>
            </a:r>
            <a:r>
              <a:rPr kumimoji="1" lang="ko-KR" altLang="en-US" dirty="0" smtClean="0"/>
              <a:t> </a:t>
            </a:r>
            <a:r>
              <a:rPr kumimoji="1" lang="ko-KR" altLang="en-US" dirty="0" smtClean="0"/>
              <a:t>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장애격리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호텔예약</a:t>
            </a:r>
            <a:r>
              <a:rPr kumimoji="1" lang="ko-KR" altLang="en-US" dirty="0" smtClean="0"/>
              <a:t>관리 </a:t>
            </a:r>
            <a:r>
              <a:rPr kumimoji="1" lang="ko-KR" altLang="en-US" dirty="0" smtClean="0"/>
              <a:t>기능이 수행되지 않더라도 </a:t>
            </a:r>
            <a:r>
              <a:rPr kumimoji="1" lang="ko-KR" altLang="en-US" dirty="0" smtClean="0"/>
              <a:t>예약</a:t>
            </a:r>
            <a:r>
              <a:rPr kumimoji="1" lang="ko-KR" altLang="en-US" dirty="0" smtClean="0"/>
              <a:t>은 </a:t>
            </a:r>
            <a:r>
              <a:rPr kumimoji="1" lang="en-US" altLang="ko-KR" dirty="0" smtClean="0"/>
              <a:t>365</a:t>
            </a:r>
            <a:r>
              <a:rPr kumimoji="1" lang="ko-KR" altLang="en-US" dirty="0" smtClean="0"/>
              <a:t>일 </a:t>
            </a:r>
            <a:r>
              <a:rPr kumimoji="1" lang="en-US" altLang="ko-KR" dirty="0" smtClean="0"/>
              <a:t>24</a:t>
            </a:r>
            <a:r>
              <a:rPr kumimoji="1" lang="ko-KR" altLang="en-US" dirty="0" smtClean="0"/>
              <a:t>시간 받을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err="1" smtClean="0">
                <a:sym typeface="Wingdings"/>
              </a:rPr>
              <a:t>Async</a:t>
            </a:r>
            <a:r>
              <a:rPr kumimoji="1" lang="en-US" altLang="ko-KR" dirty="0" smtClean="0">
                <a:sym typeface="Wingdings"/>
              </a:rPr>
              <a:t> (event-driven), Eventual Consistency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결제시스템이 과중되면 사용자를 잠시동안 받지 않고 결제를 잠시후에 하도록 유도한다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Circuit </a:t>
            </a:r>
            <a:r>
              <a:rPr kumimoji="1" lang="en-US" altLang="ko-KR" dirty="0" smtClean="0">
                <a:sym typeface="Wingdings"/>
              </a:rPr>
              <a:t>breaker</a:t>
            </a:r>
            <a:endParaRPr kumimoji="1"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 smtClean="0"/>
              <a:t>성능</a:t>
            </a:r>
            <a:endParaRPr kumimoji="1"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 smtClean="0"/>
              <a:t>고객이 </a:t>
            </a:r>
            <a:r>
              <a:rPr kumimoji="1" lang="ko-KR" altLang="en-US" dirty="0" smtClean="0"/>
              <a:t>자주 </a:t>
            </a:r>
            <a:r>
              <a:rPr kumimoji="1" lang="ko-KR" altLang="en-US" dirty="0" smtClean="0"/>
              <a:t>호텔예약</a:t>
            </a:r>
            <a:r>
              <a:rPr kumimoji="1" lang="ko-KR" altLang="en-US" dirty="0" smtClean="0"/>
              <a:t>관리에서 </a:t>
            </a:r>
            <a:r>
              <a:rPr kumimoji="1" lang="ko-KR" altLang="en-US" dirty="0" smtClean="0"/>
              <a:t>확인할 수 있는 </a:t>
            </a:r>
            <a:r>
              <a:rPr kumimoji="1" lang="ko-KR" altLang="en-US" dirty="0" smtClean="0"/>
              <a:t>호텔예약상태를 예약시스템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프론트엔드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에서 확인할 수 있어야 한다 </a:t>
            </a:r>
            <a:r>
              <a:rPr kumimoji="1" lang="ko-KR" altLang="en-US" dirty="0" smtClean="0">
                <a:sym typeface="Wingdings"/>
              </a:rPr>
              <a:t> </a:t>
            </a:r>
            <a:r>
              <a:rPr kumimoji="1" lang="en-US" altLang="ko-KR" dirty="0" smtClean="0">
                <a:sym typeface="Wingdings"/>
              </a:rPr>
              <a:t>CQRS</a:t>
            </a:r>
            <a:endParaRPr kumimoji="1" lang="en-US" altLang="ko-KR" dirty="0" smtClean="0"/>
          </a:p>
          <a:p>
            <a:pPr marL="0" indent="0">
              <a:buNone/>
            </a:pPr>
            <a:endParaRPr kumimoji="1" lang="en-US" altLang="ko-KR" dirty="0" smtClean="0"/>
          </a:p>
          <a:p>
            <a:pPr lvl="2"/>
            <a:endParaRPr kumimoji="1" lang="en-US" altLang="ko-KR" dirty="0" smtClean="0"/>
          </a:p>
          <a:p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2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예약정보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결제스취소됨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예약취소정보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비적격 이벤트 제거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770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48696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rot="19283762">
            <a:off x="3777458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</a:t>
            </a:r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예약정보</a:t>
            </a:r>
            <a:r>
              <a:rPr kumimoji="1" lang="ko-KR" altLang="en-US" sz="1200" b="1" dirty="0" smtClean="0">
                <a:solidFill>
                  <a:schemeClr val="tx1"/>
                </a:solidFill>
              </a:rPr>
              <a:t>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06220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34982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63744" y="24863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결제스취소됨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36797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19089794">
            <a:off x="8334454" y="397471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호텔에 예약취소정보 전달됨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5318041" y="311499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55410" y="328199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41976" y="200308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57218" y="184742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70065" y="190981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97769" y="208805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39420" y="22040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35" y="1921761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7573818" y="1841547"/>
            <a:ext cx="1050732" cy="1130169"/>
            <a:chOff x="28340" y="1921761"/>
            <a:chExt cx="1466615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28340" y="1921761"/>
              <a:ext cx="1466615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8624550" y="328199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05679" y="346135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6292491" y="35139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14705" y="374364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Actor, Command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35300" y="187337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2492" y="170438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12123" y="174735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2611" y="199507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53365" y="253763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43618" y="2654889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351475" y="2738774"/>
            <a:ext cx="1016654" cy="1130169"/>
            <a:chOff x="75906" y="1921761"/>
            <a:chExt cx="1419049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75906" y="1921761"/>
              <a:ext cx="1419049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0212123" y="362849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08359" y="391064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37577" y="2649945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41578" y="2490015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719141" y="2537632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호텔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관리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6382298" y="384869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결제취소됨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024957" y="41022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smtClean="0"/>
              <a:t>이벤트스토밍 </a:t>
            </a:r>
            <a:r>
              <a:rPr kumimoji="1" lang="en-US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Bounded Context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45552" y="223194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82299" y="2039124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결제승인됨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301930" y="208208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2863" y="2353644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3172" y="2872367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결제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03404" y="3124967"/>
            <a:ext cx="814952" cy="1257300"/>
            <a:chOff x="194792" y="1921761"/>
            <a:chExt cx="1300163" cy="1257300"/>
          </a:xfrm>
        </p:grpSpPr>
        <p:sp>
          <p:nvSpPr>
            <p:cNvPr id="19" name="직사각형 18"/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 smtClean="0">
                  <a:solidFill>
                    <a:schemeClr val="tx1"/>
                  </a:solidFill>
                </a:rPr>
                <a:t>고객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" name="직선 연결선[R] 5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/>
            <p:cNvCxnSpPr>
              <a:stCxn id="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8526456" y="3073509"/>
            <a:ext cx="1032046" cy="1130169"/>
            <a:chOff x="194792" y="1921761"/>
            <a:chExt cx="1440533" cy="1257300"/>
          </a:xfrm>
        </p:grpSpPr>
        <p:sp>
          <p:nvSpPr>
            <p:cNvPr id="30" name="직사각형 29"/>
            <p:cNvSpPr/>
            <p:nvPr/>
          </p:nvSpPr>
          <p:spPr>
            <a:xfrm>
              <a:off x="194792" y="1921761"/>
              <a:ext cx="144053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smtClean="0">
                  <a:solidFill>
                    <a:schemeClr val="tx1"/>
                  </a:solidFill>
                </a:rPr>
                <a:t>호텔관리자</a:t>
              </a:r>
              <a:endParaRPr kumimoji="1"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2" name="직선 연결선[R] 31"/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/>
            <p:cNvCxnSpPr>
              <a:stCxn id="3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/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/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/>
          <p:cNvSpPr/>
          <p:nvPr/>
        </p:nvSpPr>
        <p:spPr>
          <a:xfrm>
            <a:off x="10301930" y="39632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chemeClr val="tx1"/>
                </a:solidFill>
              </a:rPr>
              <a:t>예약 취소 확정됨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18611" y="426921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err="1" smtClean="0">
                <a:solidFill>
                  <a:schemeClr val="tx1"/>
                </a:solidFill>
              </a:rPr>
              <a:t>예약취소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47829" y="3008515"/>
            <a:ext cx="1274118" cy="17502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31385" y="2824750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결제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08948" y="2872367"/>
            <a:ext cx="903782" cy="14988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호텔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예약</a:t>
            </a:r>
            <a:endParaRPr kumimoji="1"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ysClr val="windowText" lastClr="000000"/>
                </a:solidFill>
              </a:rPr>
              <a:t>관리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5181" y="1652904"/>
            <a:ext cx="4191772" cy="4249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71996" y="1618290"/>
            <a:ext cx="3358307" cy="38843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280749" y="1605173"/>
            <a:ext cx="3466832" cy="42492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59098" y="1631165"/>
            <a:ext cx="13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reservation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17193" y="1578325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payment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490825" y="1578325"/>
            <a:ext cx="324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hotelreservationmanagement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10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1124</Words>
  <Application>Microsoft Office PowerPoint</Application>
  <PresentationFormat>와이드스크린</PresentationFormat>
  <Paragraphs>307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-apple-system</vt:lpstr>
      <vt:lpstr>맑은 고딕</vt:lpstr>
      <vt:lpstr>Arial</vt:lpstr>
      <vt:lpstr>Wingdings</vt:lpstr>
      <vt:lpstr>Office 테마</vt:lpstr>
      <vt:lpstr>6팀 분석/설계</vt:lpstr>
      <vt:lpstr>시나리오</vt:lpstr>
      <vt:lpstr>조직구조 – Vertical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Actor, Command</vt:lpstr>
      <vt:lpstr>이벤트스토밍 – Bounded Context</vt:lpstr>
      <vt:lpstr>이벤트스토밍 – Policy, View 도출</vt:lpstr>
      <vt:lpstr>시나리오 coverage check(1)</vt:lpstr>
      <vt:lpstr>시나리오 coverage check(2)</vt:lpstr>
      <vt:lpstr>비기능적요구 coverage check</vt:lpstr>
      <vt:lpstr>헥사고날 아키텍처 </vt:lpstr>
      <vt:lpstr>구현</vt:lpstr>
      <vt:lpstr>DDD적용</vt:lpstr>
      <vt:lpstr>DDD적용후 Rest API 테스트(1)</vt:lpstr>
      <vt:lpstr>DDD적용후 Rest API 테스트(2)</vt:lpstr>
      <vt:lpstr>비동기 호출 / 일관성 테스트</vt:lpstr>
      <vt:lpstr>CI/CD 적용</vt:lpstr>
      <vt:lpstr>동기식 호출</vt:lpstr>
      <vt:lpstr>써킷 브레이킹 / 장애격리(1)</vt:lpstr>
      <vt:lpstr>써킷 브레이킹 / 장애격리(2)</vt:lpstr>
      <vt:lpstr>써킷 브레이킹 / 장애격리(3)</vt:lpstr>
      <vt:lpstr>여기부터는 개인 과제 추가 샘플</vt:lpstr>
      <vt:lpstr>마케팅팀 추가</vt:lpstr>
      <vt:lpstr>시나리오 – 마케팅 팀</vt:lpstr>
      <vt:lpstr>PowerPoint 프레젠테이션</vt:lpstr>
      <vt:lpstr>헥사고날 아키텍처 </vt:lpstr>
      <vt:lpstr>헥사고날 아키텍처(배달의민족 예시)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39</cp:revision>
  <dcterms:created xsi:type="dcterms:W3CDTF">2020-08-04T10:10:46Z</dcterms:created>
  <dcterms:modified xsi:type="dcterms:W3CDTF">2020-08-04T12:28:12Z</dcterms:modified>
</cp:coreProperties>
</file>