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1537" r:id="rId5"/>
    <p:sldId id="1536" r:id="rId6"/>
    <p:sldId id="1557" r:id="rId7"/>
    <p:sldId id="1523" r:id="rId8"/>
    <p:sldId id="15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2404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6" pos="1655" userDrawn="1">
          <p15:clr>
            <a:srgbClr val="A4A3A4"/>
          </p15:clr>
        </p15:guide>
        <p15:guide id="7" pos="5579" userDrawn="1">
          <p15:clr>
            <a:srgbClr val="A4A3A4"/>
          </p15:clr>
        </p15:guide>
        <p15:guide id="8" pos="204" userDrawn="1">
          <p15:clr>
            <a:srgbClr val="A4A3A4"/>
          </p15:clr>
        </p15:guide>
        <p15:guide id="9" pos="2744" userDrawn="1">
          <p15:clr>
            <a:srgbClr val="A4A3A4"/>
          </p15:clr>
        </p15:guide>
        <p15:guide id="10" pos="1156" userDrawn="1">
          <p15:clr>
            <a:srgbClr val="A4A3A4"/>
          </p15:clr>
        </p15:guide>
        <p15:guide id="11" pos="816" userDrawn="1">
          <p15:clr>
            <a:srgbClr val="A4A3A4"/>
          </p15:clr>
        </p15:guide>
        <p15:guide id="12" pos="25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A49AC-C303-469E-995D-8E058931FCBE}" v="46" dt="2019-11-06T07:04:34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94268" autoAdjust="0"/>
  </p:normalViewPr>
  <p:slideViewPr>
    <p:cSldViewPr snapToGrid="0">
      <p:cViewPr>
        <p:scale>
          <a:sx n="154" d="100"/>
          <a:sy n="154" d="100"/>
        </p:scale>
        <p:origin x="8" y="-376"/>
      </p:cViewPr>
      <p:guideLst>
        <p:guide orient="horz" pos="4156"/>
        <p:guide pos="2404"/>
        <p:guide orient="horz" pos="731"/>
        <p:guide pos="1655"/>
        <p:guide pos="5579"/>
        <p:guide pos="204"/>
        <p:guide pos="2744"/>
        <p:guide pos="1156"/>
        <p:guide pos="816"/>
        <p:guide pos="25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A6BB5BAD-D01C-46D2-BB7D-A7C5695E3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40251C2-2F70-40E2-86D1-366DC8A03F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DCAD4-8E5D-4EAB-B8D4-8941AA2CD818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0F13DE2-202E-45AF-A74A-D9CA218AE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1F8514B-9C4E-41D7-8CA4-D024041EC6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979B-7269-4597-842E-EDBD1EBB3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86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19222-EB93-4760-8676-85BDE22BE839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F07D-79E5-4A22-9D42-0F532DF06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7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2">
            <a:extLst>
              <a:ext uri="{FF2B5EF4-FFF2-40B4-BE49-F238E27FC236}">
                <a16:creationId xmlns="" xmlns:a16="http://schemas.microsoft.com/office/drawing/2014/main" id="{F883173D-05E2-4206-8570-2B592F07AEC9}"/>
              </a:ext>
            </a:extLst>
          </p:cNvPr>
          <p:cNvSpPr txBox="1">
            <a:spLocks/>
          </p:cNvSpPr>
          <p:nvPr userDrawn="1"/>
        </p:nvSpPr>
        <p:spPr>
          <a:xfrm>
            <a:off x="708660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C3EA64-391B-4883-A061-82997E102D22}" type="slidenum">
              <a:rPr lang="ko-KR" altLang="en-US" sz="1000" smtClean="0"/>
              <a:pPr/>
              <a:t>‹#›</a:t>
            </a:fld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74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4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0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7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="" xmlns:a16="http://schemas.microsoft.com/office/drawing/2014/main" id="{3C2A56DC-6581-40B1-86D1-56083291AB92}"/>
              </a:ext>
            </a:extLst>
          </p:cNvPr>
          <p:cNvSpPr txBox="1">
            <a:spLocks/>
          </p:cNvSpPr>
          <p:nvPr userDrawn="1"/>
        </p:nvSpPr>
        <p:spPr>
          <a:xfrm>
            <a:off x="708660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C3EA64-391B-4883-A061-82997E102D22}" type="slidenum">
              <a:rPr lang="ko-KR" altLang="en-US" sz="1000" smtClean="0"/>
              <a:pPr/>
              <a:t>‹#›</a:t>
            </a:fld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718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14EB-364E-440C-9DA7-3900CB8F7E6E}" type="datetimeFigureOut">
              <a:rPr lang="ko-KR" altLang="en-US" smtClean="0"/>
              <a:t>2020. 2. 12.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88E7-29A2-45CF-B0BE-263C4E552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5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3CD14EB-364E-440C-9DA7-3900CB8F7E6E}" type="datetimeFigureOut">
              <a:rPr lang="ko-KR" altLang="en-US" smtClean="0"/>
              <a:pPr/>
              <a:t>2020. 2. 12.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A2D88E7-29A2-45CF-B0BE-263C4E552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E97E3C68-76AA-437D-ADB1-8F8D479B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07207"/>
              </p:ext>
            </p:extLst>
          </p:nvPr>
        </p:nvGraphicFramePr>
        <p:xfrm>
          <a:off x="323850" y="1843440"/>
          <a:ext cx="8532813" cy="4754209"/>
        </p:xfrm>
        <a:graphic>
          <a:graphicData uri="http://schemas.openxmlformats.org/drawingml/2006/table">
            <a:tbl>
              <a:tblPr/>
              <a:tblGrid>
                <a:gridCol w="9838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31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93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59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005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1017">
                <a:tc row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교육내용</a:t>
                      </a:r>
                      <a:endParaRPr kumimoji="1" lang="en-US" altLang="ko-KR" sz="1200" b="1" kern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주제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 학습내용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-30" baseline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 spc="-30" baseline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endParaRPr lang="ko-KR" altLang="en-US" sz="1000" b="0" i="0" u="none" strike="noStrike" kern="1200" spc="0" baseline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마이크로서비스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아키텍처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7H</a:t>
                      </a:r>
                      <a:endParaRPr lang="ko-KR" altLang="en-US" sz="1000" b="0" i="0" u="none" strike="noStrike" kern="1200" spc="0" baseline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마이크로서비스아키텍처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(MSA)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의 출현 배경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애자일기업과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MSA)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MSA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개념과 특성 마이크로서비스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아키텍처 문제 및 해결책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MSA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진화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MSA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새시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서비스 매시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그리고 이벤트 드리븐 아키텍처</a:t>
                      </a:r>
                      <a:endParaRPr lang="en-US" altLang="ko-KR" sz="1000" b="0" i="0" u="none" strike="noStrike" kern="1200" spc="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최근의 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MSA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구현 전략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: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외부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아우터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아키텍처와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내부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(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이너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)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아키텍처</a:t>
                      </a:r>
                      <a:endParaRPr lang="en-US" altLang="ko-KR" sz="1000" b="0" i="0" u="none" strike="noStrike" kern="1200" spc="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MSA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의 구축 라이프사이클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: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en-US" altLang="ko-KR" sz="1000" b="0" i="0" u="none" strike="noStrike" kern="1200" spc="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BizDevOps</a:t>
                      </a:r>
                      <a:endParaRPr lang="en-US" altLang="ko-KR" sz="1000" b="0" i="0" u="none" strike="noStrike" kern="1200" spc="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MSA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실 적용 사례 살펴보기 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96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0" baseline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마이크로서비스</a:t>
                      </a:r>
                      <a:r>
                        <a:rPr lang="ko-KR" altLang="en-US" sz="10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설계</a:t>
                      </a:r>
                      <a:endParaRPr lang="en-US" altLang="ko-KR" sz="1000" b="0" i="0" u="none" strike="noStrike" kern="1200" spc="0" baseline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7H</a:t>
                      </a:r>
                      <a:endParaRPr lang="ko-KR" altLang="en-US" sz="1000" b="0" i="0" u="none" strike="noStrike" kern="1200" spc="0" baseline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전략적 설계의 정의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서브도메인과 바운디드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컨텍스트를 통한 서비스 분해 전략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컨텍스트 매핑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유형과 연동 프로토콜별 특성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(RPC, REST, Pub/Sub)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이벤트스토밍 기법을 활용한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바운디드 컨텍스트와 마이크로서비스 식별</a:t>
                      </a:r>
                      <a:endParaRPr lang="en-US" altLang="ko-KR" sz="1000" b="0" i="0" u="none" strike="noStrike" kern="1200" spc="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드리븐 마이크로서비스 아키텍처의 도출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전술적 설계의 정의 및 도메인 모델링 이해</a:t>
                      </a: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도메인 모델링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(Entity, Value Objects)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헥사고날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어니언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아키텍처를 통한 서비스 구현 전략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="0" i="0" u="none" strike="noStrike" kern="120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64103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66EE0E30-BFC1-49C5-8109-98A20C1B6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94533"/>
              </p:ext>
            </p:extLst>
          </p:nvPr>
        </p:nvGraphicFramePr>
        <p:xfrm>
          <a:off x="323850" y="391516"/>
          <a:ext cx="8532812" cy="997608"/>
        </p:xfrm>
        <a:graphic>
          <a:graphicData uri="http://schemas.openxmlformats.org/drawingml/2006/table">
            <a:tbl>
              <a:tblPr/>
              <a:tblGrid>
                <a:gridCol w="98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02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2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69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97149">
                  <a:extLst>
                    <a:ext uri="{9D8B030D-6E8A-4147-A177-3AD203B41FA5}">
                      <a16:colId xmlns="" xmlns:a16="http://schemas.microsoft.com/office/drawing/2014/main" val="1039033686"/>
                    </a:ext>
                  </a:extLst>
                </a:gridCol>
              </a:tblGrid>
              <a:tr h="284324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과정명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u="none" strike="noStrike" kern="1200" cap="none" spc="-10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Microservice Modeling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Track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교육대상</a:t>
                      </a:r>
                      <a:endParaRPr kumimoji="1" lang="en-US" altLang="ko-KR" sz="10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u="none" strike="noStrike" kern="1200" cap="none" spc="-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0" u="none" strike="noStrike" kern="1200" cap="none" spc="-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Business,</a:t>
                      </a:r>
                      <a:r>
                        <a:rPr lang="ko-KR" altLang="en-US" sz="1050" b="0" u="none" strike="noStrike" kern="1200" cap="none" spc="-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0" u="none" strike="noStrike" kern="1200" cap="none" spc="-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Architect, Developer</a:t>
                      </a:r>
                      <a:endParaRPr lang="ko-KR" altLang="en-US" sz="1050" b="0" u="none" strike="noStrike" kern="1200" cap="none" spc="-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595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교육목표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MSA </a:t>
                      </a:r>
                      <a:r>
                        <a:rPr lang="ko-KR" altLang="en-US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아키텍처의 분석</a:t>
                      </a:r>
                      <a:r>
                        <a:rPr lang="en-US" altLang="ko-KR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설계</a:t>
                      </a:r>
                      <a:r>
                        <a:rPr lang="en-US" altLang="ko-KR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구현하기 앞서  이벤트 </a:t>
                      </a:r>
                      <a:r>
                        <a:rPr lang="ko-KR" altLang="en-US" sz="1000" b="0" kern="1200" spc="-15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스토밍</a:t>
                      </a:r>
                      <a:r>
                        <a:rPr lang="en-US" altLang="ko-KR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(Event Storming) </a:t>
                      </a:r>
                      <a:r>
                        <a:rPr lang="ko-KR" altLang="en-US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기법을 기반한 실질적 설계</a:t>
                      </a:r>
                      <a:r>
                        <a:rPr lang="en-US" altLang="ko-KR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구현</a:t>
                      </a:r>
                      <a:r>
                        <a:rPr lang="en-US" altLang="ko-KR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pc="-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운영 기법 학습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endParaRPr lang="ko-KR" alt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324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defTabSz="914400" rtl="0" eaLnBrk="1" fontAlgn="ctr" latinLnBrk="1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교육기간</a:t>
                      </a:r>
                      <a:endParaRPr kumimoji="1" lang="en-US" altLang="ko-KR" sz="10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marR="0" lvl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14</a:t>
                      </a:r>
                      <a:r>
                        <a:rPr lang="ko-KR" altLang="en-US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 </a:t>
                      </a:r>
                      <a:r>
                        <a:rPr lang="en-US" altLang="ko-KR" sz="1000" b="0" i="0" u="none" strike="noStrike" kern="1200" spc="-30" baseline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rial"/>
                        </a:rPr>
                        <a:t>실습</a:t>
                      </a: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rial"/>
                        </a:rPr>
                        <a:t> (40%), </a:t>
                      </a:r>
                      <a:r>
                        <a:rPr lang="en-US" altLang="ko-KR" sz="1000" b="0" i="0" u="none" strike="noStrike" kern="1200" spc="-30" baseline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rial"/>
                        </a:rPr>
                        <a:t>이론</a:t>
                      </a: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Arial"/>
                        </a:rPr>
                        <a:t> (60%)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선수지식</a:t>
                      </a: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수강 요건</a:t>
                      </a: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없음</a:t>
                      </a:r>
                      <a:endParaRPr lang="en-US" altLang="ko-KR" sz="1000" b="0" i="0" u="none" strike="noStrike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2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E97E3C68-76AA-437D-ADB1-8F8D479BB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30816"/>
              </p:ext>
            </p:extLst>
          </p:nvPr>
        </p:nvGraphicFramePr>
        <p:xfrm>
          <a:off x="398665" y="1573970"/>
          <a:ext cx="8532813" cy="5154313"/>
        </p:xfrm>
        <a:graphic>
          <a:graphicData uri="http://schemas.openxmlformats.org/drawingml/2006/table">
            <a:tbl>
              <a:tblPr/>
              <a:tblGrid>
                <a:gridCol w="9838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1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73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31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005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0309">
                <a:tc rowSpan="6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05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교육내용</a:t>
                      </a:r>
                      <a:endParaRPr kumimoji="1" lang="en-US" altLang="ko-KR" sz="105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05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05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주제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05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05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 학습내용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1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endParaRPr lang="en-US" altLang="ko-KR" sz="800" b="0" i="0" u="none" strike="noStrike" kern="1200" spc="-3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MSA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DevOps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그리고 </a:t>
                      </a:r>
                      <a:r>
                        <a:rPr lang="en-US" altLang="ko-KR" sz="800" b="0" kern="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Kubernetes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7H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마이크로서비스와 </a:t>
                      </a: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DevOps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의 적용사례 </a:t>
                      </a: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– 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아마존과 넷플릭스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컨테이너와 컨테이너 오케스트레이터의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등장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컨테이너 기반 애플리케이션 디자인 패턴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구글의 </a:t>
                      </a:r>
                      <a:r>
                        <a:rPr lang="en-US" altLang="ko-KR" sz="800" b="0" kern="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Kubernetes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를 기반한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MSA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와 </a:t>
                      </a: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DevOps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환경의 적용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시나리오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Kubernetes 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등장 배경 </a:t>
                      </a: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(Borg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),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Features,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Architecture </a:t>
                      </a:r>
                      <a:endParaRPr lang="en-US" altLang="ko-KR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Kubernetes Runtime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Mechanism</a:t>
                      </a: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Kubernetes Object Model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과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Declarative Configuration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개념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Kubernetes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설치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 Configuration, Infrastructure, Localhost vs On-premise vs Cloud Installation, Tools/Resources</a:t>
                      </a: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Public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Kubernetes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서비스</a:t>
                      </a:r>
                      <a:r>
                        <a:rPr lang="ko-KR" altLang="en-US" sz="800" b="1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(GCP / AWS / Azure)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계정 생성과 접속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샘플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MSA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애플리케이션의 디플로이 전과정 미리보기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7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90570" rtl="0" eaLnBrk="1" fontAlgn="ctr" latinLnBrk="0" hangingPunct="1">
                        <a:buFont typeface="Wingdings" charset="2"/>
                        <a:buNone/>
                        <a:tabLst/>
                      </a:pPr>
                      <a:r>
                        <a:rPr lang="en-US" altLang="ko-KR" sz="800" b="0" kern="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Kubernetes</a:t>
                      </a:r>
                      <a:r>
                        <a:rPr lang="ko-KR" altLang="en-US" sz="800" b="0" kern="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의 구조</a:t>
                      </a:r>
                      <a:r>
                        <a:rPr lang="en-US" altLang="ko-KR" sz="800" b="0" kern="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0" kern="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활용 시나리오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나눔고딕" panose="020D0604000000000000" pitchFamily="50" charset="-127"/>
                          <a:cs typeface="+mn-cs"/>
                        </a:rPr>
                        <a:t>의 전반적 이해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rbel" panose="020B0503020204020204" pitchFamily="34" charset="0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2124430"/>
                  </a:ext>
                </a:extLst>
              </a:tr>
              <a:tr h="9763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endParaRPr lang="en-US" altLang="ko-KR" sz="800" b="0" i="0" u="none" strike="noStrike" kern="1200" spc="-3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kern="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Kubernetes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서비스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설치와 운영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7H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Kubernetes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기본 명령과 </a:t>
                      </a: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Kubectl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를 통한 객체 다루기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Kubernetes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를 통한 애플리케이션 디플로이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인터넷으로의 서비스 노출과정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Azure VM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서비스에서의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Node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확인과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pod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디플로이 전략 확인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Pod, Deployment, </a:t>
                      </a: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ReplicaSet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 </a:t>
                      </a: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StatefulSet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 </a:t>
                      </a: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DaemonSet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등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객체 세부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Self healing, Auto Scaling, Zero-Down time Deployment</a:t>
                      </a:r>
                      <a:endParaRPr lang="en-US" altLang="ko-KR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Liveness &amp; Readiness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의 설정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트러블슈팅 방법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Volume, </a:t>
                      </a: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PersistenceVolume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PersistenceVolumeClaim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Yaml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Helm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이용한 멀티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티어 애플리케이션 프로비져닝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501000"/>
                  </a:ext>
                </a:extLst>
              </a:tr>
              <a:tr h="1044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endParaRPr lang="en-US" altLang="ko-KR" sz="800" b="0" i="0" u="none" strike="noStrike" kern="1200" spc="-3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쿠버네티스를 이용한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Micro </a:t>
                      </a: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Services and DevOps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7H</a:t>
                      </a:r>
                      <a:endParaRPr lang="ko-KR" altLang="en-US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MSA Application 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서비스 시나리오</a:t>
                      </a: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: 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샘플 애플리케이션</a:t>
                      </a: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애플리케이션 패키징을 위한 컨테이너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(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도커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)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의 이해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마이크로 서비스 섀시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(Chassis) : 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스프링 클라우드와 넷플릭스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OSS,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그리고 도커를 통한 서비스 패키징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Container </a:t>
                      </a:r>
                      <a:r>
                        <a:rPr lang="en-US" altLang="ko-KR" sz="800" b="1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Registry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이용한 도커 레지스트리에 서비스 퍼블리싱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애플리케이션 디플로이먼트 디스크립터의 설정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Liveness &amp; Readiness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설정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서비스 매시 </a:t>
                      </a: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Isio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의 개념과 쿠버네티스와 관계 이해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Istio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를 통한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Resilience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향상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: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서킷 브레이킹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레이트 리미팅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리트라이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풀이젝션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Istio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를 통한 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Smart Deploy: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동적 트래픽 라우팅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 AB Testing,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카나리 디플로이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새도우 디플로이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  <a:p>
                      <a:pPr marL="171450" marR="0" indent="-17145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Istio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를 통한 모니터링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: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 프로메테우스를 통한 모니터링 수집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예거</a:t>
                      </a:r>
                      <a:r>
                        <a:rPr lang="en-US" altLang="ko-KR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,</a:t>
                      </a:r>
                      <a:r>
                        <a:rPr lang="ko-KR" altLang="en-US" sz="8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"/>
                        </a:rPr>
                        <a:t> 키알리를 통한 분산 서비스 추적 프로파일링</a:t>
                      </a:r>
                      <a:endParaRPr lang="en-US" altLang="ko-KR" sz="8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546911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30E371BF-B2AD-4466-B590-E35379AA9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24151"/>
              </p:ext>
            </p:extLst>
          </p:nvPr>
        </p:nvGraphicFramePr>
        <p:xfrm>
          <a:off x="398665" y="341243"/>
          <a:ext cx="8532812" cy="997608"/>
        </p:xfrm>
        <a:graphic>
          <a:graphicData uri="http://schemas.openxmlformats.org/drawingml/2006/table">
            <a:tbl>
              <a:tblPr/>
              <a:tblGrid>
                <a:gridCol w="971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4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2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69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97149">
                  <a:extLst>
                    <a:ext uri="{9D8B030D-6E8A-4147-A177-3AD203B41FA5}">
                      <a16:colId xmlns="" xmlns:a16="http://schemas.microsoft.com/office/drawing/2014/main" val="1039033686"/>
                    </a:ext>
                  </a:extLst>
                </a:gridCol>
              </a:tblGrid>
              <a:tr h="284324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과정명</a:t>
                      </a:r>
                      <a:endParaRPr kumimoji="1" lang="en-US" altLang="ko-KR" sz="10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u="none" strike="noStrike" kern="1200" cap="none" spc="-1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Container </a:t>
                      </a:r>
                      <a:r>
                        <a:rPr lang="en-US" altLang="ko-KR" sz="1400" b="1" u="none" strike="noStrike" kern="1200" cap="none" spc="-10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Orchestration(Docker </a:t>
                      </a:r>
                      <a:r>
                        <a:rPr lang="en-US" altLang="ko-KR" sz="1400" b="1" u="none" strike="noStrike" kern="1200" cap="none" spc="-1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&amp; Kubernetes)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Track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교육대상</a:t>
                      </a:r>
                      <a:endParaRPr kumimoji="1" lang="en-US" altLang="ko-KR" sz="10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u="none" strike="noStrike" kern="1200" cap="none" spc="-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Architect,</a:t>
                      </a:r>
                      <a:r>
                        <a:rPr lang="en-US" altLang="ko-KR" sz="1050" b="0" u="none" strike="noStrike" kern="1200" cap="none" spc="-1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Developer, Operator</a:t>
                      </a:r>
                      <a:endParaRPr lang="ko-KR" altLang="en-US" sz="1050" b="0" u="none" strike="noStrike" kern="1200" cap="none" spc="-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1515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교육목표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Kubernetes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Docker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설치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애플리케이션 배포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무정지 재배포</a:t>
                      </a:r>
                      <a:r>
                        <a:rPr lang="en-US" altLang="ko-KR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운영자동화의 실습 및 학습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endParaRPr lang="ko-KR" alt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324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defTabSz="914400" rtl="0" eaLnBrk="1" fontAlgn="ctr" latinLnBrk="1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교육기간</a:t>
                      </a:r>
                      <a:endParaRPr kumimoji="1" lang="en-US" altLang="ko-KR" sz="10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indent="-171450" algn="l" defTabSz="990570" rtl="0" eaLnBrk="1" fontAlgn="ctr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21</a:t>
                      </a:r>
                      <a:r>
                        <a:rPr lang="ko-KR" altLang="en-US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 실습 </a:t>
                      </a: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(50%), </a:t>
                      </a:r>
                      <a:r>
                        <a:rPr lang="ko-KR" altLang="en-US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이론 </a:t>
                      </a:r>
                      <a:r>
                        <a:rPr lang="en-US" altLang="ko-KR" sz="1000" b="0" i="0" u="none" strike="noStrike" kern="1200" spc="-3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(50%)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선수지식</a:t>
                      </a: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수강 요건</a:t>
                      </a: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없음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29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09CA37E-A27D-415A-9B47-EC0F93359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9491"/>
              </p:ext>
            </p:extLst>
          </p:nvPr>
        </p:nvGraphicFramePr>
        <p:xfrm>
          <a:off x="323849" y="0"/>
          <a:ext cx="8532813" cy="997608"/>
        </p:xfrm>
        <a:graphic>
          <a:graphicData uri="http://schemas.openxmlformats.org/drawingml/2006/table">
            <a:tbl>
              <a:tblPr/>
              <a:tblGrid>
                <a:gridCol w="983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02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2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69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97150">
                  <a:extLst>
                    <a:ext uri="{9D8B030D-6E8A-4147-A177-3AD203B41FA5}">
                      <a16:colId xmlns="" xmlns:a16="http://schemas.microsoft.com/office/drawing/2014/main" val="1039033686"/>
                    </a:ext>
                  </a:extLst>
                </a:gridCol>
              </a:tblGrid>
              <a:tr h="249519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과정명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u="none" strike="noStrike" kern="1200" cap="none" spc="-1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Developing Cloud Native Application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Track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교육대상</a:t>
                      </a:r>
                      <a:endParaRPr lang="en-US" altLang="ko-KR" sz="1100" b="0" u="none" strike="noStrike" kern="1200" cap="none" spc="-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u="none" strike="noStrike" kern="1200" cap="none" spc="-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Developer, Architect</a:t>
                      </a:r>
                      <a:endParaRPr lang="ko-KR" altLang="en-US" sz="1050" b="0" u="none" strike="noStrike" kern="1200" cap="none" spc="-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312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교육목표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marR="0" lvl="0" indent="-17145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Cloud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플랫폼과 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Core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서비스를 이해하고 시스템을 구성하고 클라우드 애플리케이션을 개발 </a:t>
                      </a:r>
                      <a:r>
                        <a:rPr lang="en-US" altLang="ko-KR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· </a:t>
                      </a:r>
                      <a:r>
                        <a:rPr lang="ko-KR" altLang="en-US" sz="1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운영</a:t>
                      </a:r>
                      <a:endParaRPr lang="ko-KR" altLang="en-US" sz="10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endParaRPr lang="ko-KR" alt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687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defTabSz="914400" rtl="0" eaLnBrk="1" fontAlgn="ctr" latinLnBrk="1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교육기간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indent="-171450" algn="l" defTabSz="990570" rtl="0" eaLnBrk="1" fontAlgn="ctr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3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일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 14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시간 실습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(80%),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이론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(20%)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0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선수지식</a:t>
                      </a:r>
                      <a:r>
                        <a:rPr kumimoji="1" lang="en-US" altLang="ko-KR" sz="10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(</a:t>
                      </a:r>
                      <a:r>
                        <a:rPr kumimoji="1" lang="ko-KR" altLang="en-US" sz="10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수강 요건</a:t>
                      </a:r>
                      <a:r>
                        <a:rPr kumimoji="1" lang="en-US" altLang="ko-KR" sz="10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모델링</a:t>
                      </a:r>
                      <a:r>
                        <a:rPr lang="en-US" altLang="ko-KR" sz="1000" b="0" i="0" u="none" strike="noStrike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1000" b="0" i="0" u="none" strike="noStrike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쿠버네티스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F20F8D7-0BBA-43BB-B57D-B18E7255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8243"/>
              </p:ext>
            </p:extLst>
          </p:nvPr>
        </p:nvGraphicFramePr>
        <p:xfrm>
          <a:off x="323849" y="1152977"/>
          <a:ext cx="8532813" cy="5436453"/>
        </p:xfrm>
        <a:graphic>
          <a:graphicData uri="http://schemas.openxmlformats.org/drawingml/2006/table">
            <a:tbl>
              <a:tblPr/>
              <a:tblGrid>
                <a:gridCol w="582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2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3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237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6710">
                <a:tc rowSpan="5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교육내용</a:t>
                      </a:r>
                      <a:endParaRPr kumimoji="1" lang="en-US" altLang="ko-KR" sz="11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기간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주제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시간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주요 학습내용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6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1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일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개발 실습 개요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H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개발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대상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온라인 커머스 서비스 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개발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서비스 품질 목표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Resiliency, Scalability, Responsiveness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조직의 전환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Horizontal to Vertical, Matrix Organization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84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ko-KR" sz="1000" b="0" i="0" u="none" strike="noStrike" kern="1200" spc="-3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rbel" panose="020B0503020204020204" pitchFamily="34" charset="0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마이크로서비스의 분석과 설계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H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DDD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와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MSA Design Patterns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을 적용한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마이크로서비스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구현 전략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Cloud Native Application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의 특성과 구현원칙들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서비스 식별과 분해방법들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–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Core Domain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과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Supporting Domain,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Bounded Context,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Aggregate, Business Capability, Mini Service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분해된 서비스의 연동 방법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–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Context Mapping,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Request/Response or Event-driven MSA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Outer Architecture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구성요소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– API GW,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분산큐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(Kafka),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서비스 레지스트리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로드밸런서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서킷브레이커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사이드카 패턴 등 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5469116"/>
                  </a:ext>
                </a:extLst>
              </a:tr>
              <a:tr h="11405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단위 마이크로서비스의 구현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4H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DDD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와 이벤트 스토밍의 결과를 헥사고날 아키텍처로 매핑하는 방법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Spring Boot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와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Maven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을 이용한 단위 서비스 포장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JPA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이용한 도메인 모델과 어댑터 구현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(Entity, Value Objects)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Spring Data REST + JPA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통한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RESTful API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노출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(HATEOAS)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9020421"/>
                  </a:ext>
                </a:extLst>
              </a:tr>
              <a:tr h="1384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2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일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프론트엔드를 통한 마이크로 서비스 통합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4H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UI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기반한 서비스 통합 전략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Client-side Rendering, SPA,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MVVM, HATEOAS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MVVM Front-end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프레임워크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altLang="ko-KR" sz="9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VueJS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 React, Angular2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API Gateway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통한 진입점 단일화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전급 관리 및 인증 통합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OAuth2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와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JWT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통한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Stateless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한 토큰 기반 접근과  인증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Front-end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기반 통합의 한계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트랜잭션 이슈와 성능 문제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36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4F20F8D7-0BBA-43BB-B57D-B18E7255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17122"/>
              </p:ext>
            </p:extLst>
          </p:nvPr>
        </p:nvGraphicFramePr>
        <p:xfrm>
          <a:off x="323848" y="1452238"/>
          <a:ext cx="8532813" cy="4204512"/>
        </p:xfrm>
        <a:graphic>
          <a:graphicData uri="http://schemas.openxmlformats.org/drawingml/2006/table">
            <a:tbl>
              <a:tblPr/>
              <a:tblGrid>
                <a:gridCol w="582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2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3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237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6738">
                <a:tc rowSpan="4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교육내용</a:t>
                      </a:r>
                      <a:endParaRPr kumimoji="1" lang="en-US" altLang="ko-KR" sz="11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기간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주제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시간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1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주요 학습내용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5860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1" lang="en-US" altLang="ko-KR" sz="12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3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일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인터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-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마이크로서비스의 통합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1: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Request-Response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방식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2H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Request-Response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방식의 연동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(REST + Sync + Orchestration) 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트랜잭션 이슈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2PC or Shared-Database and schema per service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추적 이슈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분산 추척을 통한 오류 점검 방법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Istio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예거와 </a:t>
                      </a:r>
                      <a:r>
                        <a:rPr lang="en-US" altLang="ko-KR" sz="9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kiali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사용 방법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성능 이슈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장애전파 상황 그리고 </a:t>
                      </a:r>
                      <a:r>
                        <a:rPr lang="en-US" altLang="ko-KR" sz="9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Istio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의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Circuit Breaker, Rate Limiting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통한 회피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236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1" lang="en-US" altLang="ko-KR" sz="12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인터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-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마이크로서비스의 통합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2: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Event-driven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방식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3H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Event-driven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방식의 연동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(Pub/Sub + </a:t>
                      </a:r>
                      <a:r>
                        <a:rPr lang="en-US" altLang="ko-KR" sz="9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Async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+ Choreography)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EDA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에서의 분산 큐의 역할과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Kafka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의 장점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Kafka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의 설치와 클라이언트 도구를 통한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Pub/Sub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실습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이벤트의 퍼블리싱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–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어그리게이트 내의 엔티티에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JPA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어노테이션 주입 방법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Spring Cloud Streams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통한 이벤트 퍼블리시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이벤트의 서브스크립션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-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Spring Cloud Streams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와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Kafka client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통한 이벤트의 수신과 처리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Acknowledge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트랜잭션 이슈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Eventual Transaction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와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Saga, Compensation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실습 통한 성능의 장점 이해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Time-decoupling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과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Non-blocking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속성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2866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1" lang="en-US" altLang="ko-KR" sz="1200" b="1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데이터 프로젝션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2H</a:t>
                      </a:r>
                      <a:endParaRPr lang="ko-KR" altLang="en-US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Join SQL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를 회피하고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,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데이터를 취합하여 보여주는 전략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3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가지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by UI, by Composite-service, by CQRS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Composite-Service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구현방법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: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 동시 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REST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호출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or API GW (</a:t>
                      </a:r>
                      <a:r>
                        <a:rPr lang="en-US" altLang="ko-KR" sz="9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GraphQL</a:t>
                      </a: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)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 사용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CQRS </a:t>
                      </a:r>
                      <a:r>
                        <a:rPr lang="ko-KR" altLang="en-US" sz="9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ahoma" panose="020B0604030504040204" pitchFamily="34" charset="0"/>
                        </a:rPr>
                        <a:t>구현방법</a:t>
                      </a:r>
                      <a:endParaRPr lang="en-US" altLang="ko-KR" sz="9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02BAF032-D691-4A7C-ABDC-4894F4A1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97149"/>
              </p:ext>
            </p:extLst>
          </p:nvPr>
        </p:nvGraphicFramePr>
        <p:xfrm>
          <a:off x="323850" y="1844675"/>
          <a:ext cx="8532814" cy="2627658"/>
        </p:xfrm>
        <a:graphic>
          <a:graphicData uri="http://schemas.openxmlformats.org/drawingml/2006/table">
            <a:tbl>
              <a:tblPr/>
              <a:tblGrid>
                <a:gridCol w="9718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42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18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5106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4258">
                <a:tc row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교육내용</a:t>
                      </a:r>
                      <a:endParaRPr kumimoji="1" lang="en-US" altLang="ko-KR" sz="12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주제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1" lang="ko-KR" altLang="en-US" sz="1200" b="1" kern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주요 학습내용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40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endParaRPr lang="en-US" altLang="ko-KR" sz="1000" b="0" i="0" u="none" strike="noStrike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CI/CD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프로세스와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Azure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대응 서비스 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3H</a:t>
                      </a:r>
                      <a:endParaRPr lang="ko-KR" altLang="en-US" sz="1000" b="0" i="0" u="none" strike="noStrike" kern="1200" spc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 (Continuous Integration) / CD (Continuous Delivery) </a:t>
                      </a:r>
                      <a:r>
                        <a:rPr lang="ko-KR" altLang="en-US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개요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CI/CD </a:t>
                      </a: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Pipeline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r>
                        <a:rPr lang="en-US" altLang="ko-KR" sz="1000" b="0" i="0" u="none" strike="noStrike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Source Repository, Builder, Pipeline, Image Registry, Container Orchestrator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Azure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대응 서비스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Azure Repos </a:t>
                      </a:r>
                      <a:r>
                        <a:rPr lang="en-US" altLang="ko-KR" sz="10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Git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Azure Pipeline and Azure Container Registry,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Azure Kubernetes Service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5469116"/>
                  </a:ext>
                </a:extLst>
              </a:tr>
              <a:tr h="941641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kumimoji="1" lang="en-US" altLang="ko-KR" sz="12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ko-KR" sz="1000" b="0" i="0" u="none" strike="noStrike" kern="1200" spc="-3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CI/CD Pipeline with Azure Pipelines</a:t>
                      </a:r>
                      <a:endParaRPr lang="ko-KR" altLang="en-US" sz="10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4H</a:t>
                      </a:r>
                      <a:endParaRPr lang="ko-KR" altLang="en-US" sz="10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Maven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개념과 라이브러리 디펜던시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pom.xml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구조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이해</a:t>
                      </a: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GCB or Azure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Pipelines </a:t>
                      </a:r>
                      <a:r>
                        <a:rPr lang="en-US" altLang="ko-KR" sz="10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Yaml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파일 구조</a:t>
                      </a:r>
                      <a:endParaRPr lang="en-US" altLang="ko-KR" sz="10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소스코드의 변경을 통한 </a:t>
                      </a:r>
                      <a:r>
                        <a:rPr lang="en-US" altLang="ko-KR" sz="1000" b="0" i="0" u="none" strike="noStrike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Git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트리거를 통한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파이프라인 실행</a:t>
                      </a:r>
                      <a:endParaRPr lang="en-US" altLang="ko-KR" sz="10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0" indent="-171450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GCB or Azure </a:t>
                      </a:r>
                      <a:r>
                        <a:rPr lang="en-US" altLang="ko-KR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Pipelines</a:t>
                      </a:r>
                      <a:r>
                        <a:rPr lang="ko-KR" altLang="en-US" sz="1000" b="0" i="0" u="none" strike="noStrike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대시보드</a:t>
                      </a:r>
                      <a:endParaRPr lang="ko-KR" altLang="en-US" sz="1000" b="0" i="0" u="none" strike="noStrike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201214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710118AF-8A09-4A3B-A4BC-6778C2EC7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08993"/>
              </p:ext>
            </p:extLst>
          </p:nvPr>
        </p:nvGraphicFramePr>
        <p:xfrm>
          <a:off x="323849" y="765175"/>
          <a:ext cx="8532814" cy="997608"/>
        </p:xfrm>
        <a:graphic>
          <a:graphicData uri="http://schemas.openxmlformats.org/drawingml/2006/table">
            <a:tbl>
              <a:tblPr/>
              <a:tblGrid>
                <a:gridCol w="987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8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2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690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597150">
                  <a:extLst>
                    <a:ext uri="{9D8B030D-6E8A-4147-A177-3AD203B41FA5}">
                      <a16:colId xmlns="" xmlns:a16="http://schemas.microsoft.com/office/drawing/2014/main" val="1039033686"/>
                    </a:ext>
                  </a:extLst>
                </a:gridCol>
              </a:tblGrid>
              <a:tr h="284324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과정명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u="none" strike="noStrike" kern="1200" cap="none" spc="0" dirty="0" smtClean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DevOps with CI/CD</a:t>
                      </a:r>
                      <a:endParaRPr lang="en-US" altLang="ko-KR" sz="1400" b="1" u="none" strike="noStrike" kern="1200" cap="none" spc="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Track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kern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교육대상</a:t>
                      </a:r>
                      <a:endParaRPr lang="en-US" altLang="ko-KR" sz="1100" b="0" u="none" strike="noStrike" kern="1200" cap="none" spc="-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u="none" strike="noStrike" kern="1200" cap="none" spc="-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Operator,</a:t>
                      </a:r>
                      <a:r>
                        <a:rPr lang="en-US" altLang="ko-KR" sz="1050" b="0" u="none" strike="noStrike" kern="1200" cap="none" spc="-1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50" b="0" u="none" strike="noStrike" kern="1200" cap="none" spc="-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Developer, Architect</a:t>
                      </a:r>
                      <a:endParaRPr lang="ko-KR" altLang="en-US" sz="1050" b="0" u="none" strike="noStrike" kern="1200" cap="none" spc="-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22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교육목표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퍼블릭 클라우드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환경의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DevOps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환경중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CI/CD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기반으로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빌드하고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분석하고 배포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(deployment)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하는 방법을 학습한다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endParaRPr lang="ko-KR" altLang="en-US" sz="10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324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0" indent="0" algn="ctr" defTabSz="914400" rtl="0" eaLnBrk="1" fontAlgn="ctr" latinLnBrk="1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교육기간</a:t>
                      </a:r>
                      <a:endParaRPr kumimoji="1" lang="en-US" altLang="ko-KR" sz="1000" b="1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</a:defRPr>
                      </a:lvl9pPr>
                    </a:lstStyle>
                    <a:p>
                      <a:pPr marL="171450" indent="-171450" algn="l" defTabSz="990570" rtl="0" eaLnBrk="1" fontAlgn="ctr" latinLnBrk="0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b="0" i="0" u="none" strike="noStrike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14</a:t>
                      </a:r>
                      <a:r>
                        <a:rPr lang="ko-KR" altLang="en-US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시간 실습 </a:t>
                      </a:r>
                      <a:r>
                        <a:rPr lang="en-US" altLang="ko-KR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(60%), </a:t>
                      </a:r>
                      <a:r>
                        <a:rPr lang="ko-KR" altLang="en-US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이론 </a:t>
                      </a:r>
                      <a:r>
                        <a:rPr lang="en-US" altLang="ko-KR" sz="1000" b="0" i="0" u="none" strike="noStrike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(40%)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선수지식</a:t>
                      </a: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수강 요건</a:t>
                      </a:r>
                      <a:r>
                        <a:rPr kumimoji="1" lang="en-US" altLang="ko-KR" sz="10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spc="-3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쿠버네티스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74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D5C4FCF31F604BB6BAB8DC8A2A535E" ma:contentTypeVersion="10" ma:contentTypeDescription="새 문서를 만듭니다." ma:contentTypeScope="" ma:versionID="6bf32ba449eb7246aa132c3a03e56ac5">
  <xsd:schema xmlns:xsd="http://www.w3.org/2001/XMLSchema" xmlns:xs="http://www.w3.org/2001/XMLSchema" xmlns:p="http://schemas.microsoft.com/office/2006/metadata/properties" xmlns:ns2="8821a68d-575a-4731-ae36-fa4ea2e9843e" xmlns:ns3="a5cc4597-ac14-4875-86b3-7f59574cf122" targetNamespace="http://schemas.microsoft.com/office/2006/metadata/properties" ma:root="true" ma:fieldsID="a752547d8f98dbeea75f5637ba9561c1" ns2:_="" ns3:_="">
    <xsd:import namespace="8821a68d-575a-4731-ae36-fa4ea2e9843e"/>
    <xsd:import namespace="a5cc4597-ac14-4875-86b3-7f59574cf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1a68d-575a-4731-ae36-fa4ea2e98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c4597-ac14-4875-86b3-7f59574cf1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BF3C57-A2AD-4138-94A9-AC02A05D38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C4791-163F-4BFE-AF0B-650423970F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21a68d-575a-4731-ae36-fa4ea2e9843e"/>
    <ds:schemaRef ds:uri="a5cc4597-ac14-4875-86b3-7f59574cf1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0F35DB-68B8-47DA-A3C5-2D0C876BDEB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1143</Words>
  <Application>Microsoft Macintosh PowerPoint</Application>
  <PresentationFormat>화면 슬라이드 쇼(4:3)</PresentationFormat>
  <Paragraphs>181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맑은 고딕</vt:lpstr>
      <vt:lpstr>Corbel</vt:lpstr>
      <vt:lpstr>Tahoma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Enterprise3</dc:creator>
  <cp:lastModifiedBy>Microsoft Office 사용자</cp:lastModifiedBy>
  <cp:revision>29</cp:revision>
  <dcterms:created xsi:type="dcterms:W3CDTF">2019-10-22T06:27:16Z</dcterms:created>
  <dcterms:modified xsi:type="dcterms:W3CDTF">2020-02-12T07:09:17Z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0x010100E2D5C4FCF31F604BB6BAB8DC8A2A535E</vt:lpwstr>
  </property>
</Properties>
</file>