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94" r:id="rId2"/>
    <p:sldId id="308" r:id="rId3"/>
    <p:sldId id="330" r:id="rId4"/>
    <p:sldId id="346" r:id="rId5"/>
    <p:sldId id="353" r:id="rId6"/>
    <p:sldId id="354" r:id="rId7"/>
    <p:sldId id="331" r:id="rId8"/>
    <p:sldId id="347" r:id="rId9"/>
    <p:sldId id="349" r:id="rId10"/>
    <p:sldId id="350" r:id="rId11"/>
    <p:sldId id="332" r:id="rId12"/>
    <p:sldId id="348" r:id="rId13"/>
    <p:sldId id="351" r:id="rId14"/>
    <p:sldId id="352" r:id="rId15"/>
    <p:sldId id="355" r:id="rId16"/>
    <p:sldId id="335" r:id="rId17"/>
    <p:sldId id="338" r:id="rId18"/>
    <p:sldId id="339" r:id="rId19"/>
    <p:sldId id="341" r:id="rId20"/>
    <p:sldId id="342" r:id="rId21"/>
    <p:sldId id="344" r:id="rId22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8AB22BC-D1FF-4B25-834A-3FB5DDF71190}">
          <p14:sldIdLst>
            <p14:sldId id="294"/>
            <p14:sldId id="308"/>
          </p14:sldIdLst>
        </p14:section>
        <p14:section name="1일차 교육" id="{82D474CF-077F-4D67-A250-48A71313C5BA}">
          <p14:sldIdLst>
            <p14:sldId id="330"/>
            <p14:sldId id="346"/>
            <p14:sldId id="353"/>
            <p14:sldId id="354"/>
            <p14:sldId id="331"/>
            <p14:sldId id="347"/>
            <p14:sldId id="349"/>
            <p14:sldId id="350"/>
            <p14:sldId id="332"/>
            <p14:sldId id="348"/>
            <p14:sldId id="351"/>
            <p14:sldId id="352"/>
            <p14:sldId id="355"/>
          </p14:sldIdLst>
        </p14:section>
        <p14:section name="2일차 교육" id="{56D9CF7E-2C7C-41BB-8DA9-9D0C442C7F07}">
          <p14:sldIdLst>
            <p14:sldId id="335"/>
            <p14:sldId id="338"/>
            <p14:sldId id="339"/>
          </p14:sldIdLst>
        </p14:section>
        <p14:section name="3일차 교육" id="{AEC979F0-2E62-4FFF-9A54-1E5C1A6069EA}">
          <p14:sldIdLst>
            <p14:sldId id="341"/>
            <p14:sldId id="342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5656"/>
    <a:srgbClr val="F2F2F2"/>
    <a:srgbClr val="F2E8CF"/>
    <a:srgbClr val="C3D79B"/>
    <a:srgbClr val="FFFFFF"/>
    <a:srgbClr val="8C9A9E"/>
    <a:srgbClr val="2C3E50"/>
    <a:srgbClr val="B7E2E2"/>
    <a:srgbClr val="34495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15EC07-705B-4FEB-91C6-3E1432828EBE}" v="9" dt="2025-06-05T07:13:47.3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1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86721C2-D8EC-27F2-6E58-642F771D0A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686782-309B-5BF4-7B86-CAD10CDA6B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D02828DD-C9CE-4CE1-B52C-1667E4AF5291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698A34-26C5-8114-C59A-829CE99C5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22E33E-CFBD-7318-63F2-53BF248C84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8D1F25D-3639-4B03-B992-E35DC9D25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16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224" userDrawn="1">
          <p15:clr>
            <a:srgbClr val="F26B43"/>
          </p15:clr>
        </p15:guide>
        <p15:guide id="2" pos="2238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4035B-8345-45F0-B67B-D4B094C642D4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B817F-AE6F-4D7D-BAAD-74747086D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34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7397F7E-047B-9DA4-13A4-2C75110B2A6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7E2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BCD833-E61A-F710-3EF1-E34352939D6A}"/>
              </a:ext>
            </a:extLst>
          </p:cNvPr>
          <p:cNvSpPr/>
          <p:nvPr userDrawn="1"/>
        </p:nvSpPr>
        <p:spPr>
          <a:xfrm>
            <a:off x="0" y="-1333"/>
            <a:ext cx="12192000" cy="179294"/>
          </a:xfrm>
          <a:prstGeom prst="rect">
            <a:avLst/>
          </a:prstGeom>
          <a:solidFill>
            <a:srgbClr val="4856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DC00EE-2EFA-EB0E-9709-6E794A39158F}"/>
              </a:ext>
            </a:extLst>
          </p:cNvPr>
          <p:cNvSpPr/>
          <p:nvPr userDrawn="1"/>
        </p:nvSpPr>
        <p:spPr>
          <a:xfrm>
            <a:off x="0" y="6678706"/>
            <a:ext cx="12192000" cy="179294"/>
          </a:xfrm>
          <a:prstGeom prst="rect">
            <a:avLst/>
          </a:prstGeom>
          <a:solidFill>
            <a:srgbClr val="4856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67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 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BBC1D44-6DB6-E25B-0681-82484E367C4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7E2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A1C85B-E35F-D361-4F63-2F1D2701D99C}"/>
              </a:ext>
            </a:extLst>
          </p:cNvPr>
          <p:cNvSpPr/>
          <p:nvPr userDrawn="1"/>
        </p:nvSpPr>
        <p:spPr>
          <a:xfrm>
            <a:off x="0" y="2907102"/>
            <a:ext cx="12192000" cy="1043796"/>
          </a:xfrm>
          <a:prstGeom prst="rect">
            <a:avLst/>
          </a:prstGeom>
          <a:solidFill>
            <a:srgbClr val="4856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22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-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43E9A-B9EF-326E-1BBD-8D9759AA4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6" y="136525"/>
            <a:ext cx="766482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2800" b="1" dirty="0">
                <a:solidFill>
                  <a:srgbClr val="485656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83DFD2-13FA-EB1A-E268-72E8FADA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39F5-5D66-4A19-B7A0-E39221D67BA0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55A4D7-BE65-6807-EF9D-A891057F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5A55BE-5C0F-066A-067A-07FB6A84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9584-D326-4B46-B2F6-C8B34CC7C0F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DFE56DBE-475C-00E0-AB29-9D0541CE9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750"/>
            <a:ext cx="10515600" cy="5129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73564B-3AA9-73DF-520F-EC69B1E2B894}"/>
              </a:ext>
            </a:extLst>
          </p:cNvPr>
          <p:cNvSpPr/>
          <p:nvPr userDrawn="1"/>
        </p:nvSpPr>
        <p:spPr>
          <a:xfrm>
            <a:off x="-1680606" y="845820"/>
            <a:ext cx="448706" cy="454292"/>
          </a:xfrm>
          <a:prstGeom prst="rect">
            <a:avLst/>
          </a:prstGeom>
          <a:solidFill>
            <a:srgbClr val="48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2C999E-BD1E-C2DE-11E3-D485F91BA15E}"/>
              </a:ext>
            </a:extLst>
          </p:cNvPr>
          <p:cNvSpPr/>
          <p:nvPr userDrawn="1"/>
        </p:nvSpPr>
        <p:spPr>
          <a:xfrm>
            <a:off x="-1680606" y="1518920"/>
            <a:ext cx="448706" cy="454292"/>
          </a:xfrm>
          <a:prstGeom prst="rect">
            <a:avLst/>
          </a:prstGeom>
          <a:solidFill>
            <a:srgbClr val="B7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674229-ABF0-6C1B-4289-E5075A191CBD}"/>
              </a:ext>
            </a:extLst>
          </p:cNvPr>
          <p:cNvSpPr/>
          <p:nvPr userDrawn="1"/>
        </p:nvSpPr>
        <p:spPr>
          <a:xfrm>
            <a:off x="-1680606" y="2192020"/>
            <a:ext cx="448706" cy="454292"/>
          </a:xfrm>
          <a:prstGeom prst="rect">
            <a:avLst/>
          </a:prstGeom>
          <a:solidFill>
            <a:srgbClr val="8C9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01D788-0571-410C-E987-ECDFACF0EFBB}"/>
              </a:ext>
            </a:extLst>
          </p:cNvPr>
          <p:cNvSpPr/>
          <p:nvPr userDrawn="1"/>
        </p:nvSpPr>
        <p:spPr>
          <a:xfrm>
            <a:off x="-1680606" y="2889838"/>
            <a:ext cx="448706" cy="454292"/>
          </a:xfrm>
          <a:prstGeom prst="rect">
            <a:avLst/>
          </a:prstGeom>
          <a:solidFill>
            <a:srgbClr val="F2E8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62B770-F0D8-B4F1-6077-4D34636D0BE7}"/>
              </a:ext>
            </a:extLst>
          </p:cNvPr>
          <p:cNvSpPr/>
          <p:nvPr userDrawn="1"/>
        </p:nvSpPr>
        <p:spPr>
          <a:xfrm>
            <a:off x="-1680606" y="3658004"/>
            <a:ext cx="448706" cy="454292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F55C58-7530-061B-374F-842791CAD9E1}"/>
              </a:ext>
            </a:extLst>
          </p:cNvPr>
          <p:cNvSpPr/>
          <p:nvPr userDrawn="1"/>
        </p:nvSpPr>
        <p:spPr>
          <a:xfrm>
            <a:off x="11401425" y="0"/>
            <a:ext cx="546100" cy="747713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7B9624C7-95F8-9985-A206-F48CFD1AB3C6}"/>
              </a:ext>
            </a:extLst>
          </p:cNvPr>
          <p:cNvSpPr/>
          <p:nvPr userDrawn="1"/>
        </p:nvSpPr>
        <p:spPr>
          <a:xfrm flipH="1" flipV="1">
            <a:off x="11401425" y="747713"/>
            <a:ext cx="546100" cy="523875"/>
          </a:xfrm>
          <a:prstGeom prst="rt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23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-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43E9A-B9EF-326E-1BBD-8D9759AA4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6" y="136525"/>
            <a:ext cx="766482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2800" b="1" dirty="0">
                <a:solidFill>
                  <a:srgbClr val="485656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83DFD2-13FA-EB1A-E268-72E8FADA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39F5-5D66-4A19-B7A0-E39221D67BA0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55A4D7-BE65-6807-EF9D-A891057F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5A55BE-5C0F-066A-067A-07FB6A84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9584-D326-4B46-B2F6-C8B34CC7C0F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6FC324-61CB-8C72-FECB-9F708A4BBBE4}"/>
              </a:ext>
            </a:extLst>
          </p:cNvPr>
          <p:cNvSpPr/>
          <p:nvPr userDrawn="1"/>
        </p:nvSpPr>
        <p:spPr>
          <a:xfrm>
            <a:off x="-1680606" y="845820"/>
            <a:ext cx="448706" cy="454292"/>
          </a:xfrm>
          <a:prstGeom prst="rect">
            <a:avLst/>
          </a:prstGeom>
          <a:solidFill>
            <a:srgbClr val="48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F596DC-B78D-ED2A-4B33-05D94D38BD67}"/>
              </a:ext>
            </a:extLst>
          </p:cNvPr>
          <p:cNvSpPr/>
          <p:nvPr userDrawn="1"/>
        </p:nvSpPr>
        <p:spPr>
          <a:xfrm>
            <a:off x="-1680606" y="1518920"/>
            <a:ext cx="448706" cy="454292"/>
          </a:xfrm>
          <a:prstGeom prst="rect">
            <a:avLst/>
          </a:prstGeom>
          <a:solidFill>
            <a:srgbClr val="B7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877BED-F4C4-1D09-0692-22E45DF3FAAF}"/>
              </a:ext>
            </a:extLst>
          </p:cNvPr>
          <p:cNvSpPr/>
          <p:nvPr userDrawn="1"/>
        </p:nvSpPr>
        <p:spPr>
          <a:xfrm>
            <a:off x="-1680606" y="2192020"/>
            <a:ext cx="448706" cy="454292"/>
          </a:xfrm>
          <a:prstGeom prst="rect">
            <a:avLst/>
          </a:prstGeom>
          <a:solidFill>
            <a:srgbClr val="8C9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80ABF8-E7A7-82C3-897A-F95FB1C10B5E}"/>
              </a:ext>
            </a:extLst>
          </p:cNvPr>
          <p:cNvSpPr/>
          <p:nvPr userDrawn="1"/>
        </p:nvSpPr>
        <p:spPr>
          <a:xfrm>
            <a:off x="-1680606" y="2889838"/>
            <a:ext cx="448706" cy="454292"/>
          </a:xfrm>
          <a:prstGeom prst="rect">
            <a:avLst/>
          </a:prstGeom>
          <a:solidFill>
            <a:srgbClr val="F2E8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A81578-6B9F-72A6-6265-A821D202724B}"/>
              </a:ext>
            </a:extLst>
          </p:cNvPr>
          <p:cNvSpPr/>
          <p:nvPr userDrawn="1"/>
        </p:nvSpPr>
        <p:spPr>
          <a:xfrm>
            <a:off x="-1680606" y="3658004"/>
            <a:ext cx="448706" cy="454292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028F68-3E8F-F746-7793-0E50A587472B}"/>
              </a:ext>
            </a:extLst>
          </p:cNvPr>
          <p:cNvSpPr/>
          <p:nvPr userDrawn="1"/>
        </p:nvSpPr>
        <p:spPr>
          <a:xfrm>
            <a:off x="11401425" y="0"/>
            <a:ext cx="546100" cy="747713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7E2E6E6E-E815-1D12-2DDB-5B131BEF6553}"/>
              </a:ext>
            </a:extLst>
          </p:cNvPr>
          <p:cNvSpPr/>
          <p:nvPr userDrawn="1"/>
        </p:nvSpPr>
        <p:spPr>
          <a:xfrm flipH="1" flipV="1">
            <a:off x="11401425" y="747713"/>
            <a:ext cx="546100" cy="523875"/>
          </a:xfrm>
          <a:prstGeom prst="rt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6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0B50E-1419-B6BE-D86B-36DABCBB7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47750"/>
            <a:ext cx="10515600" cy="5129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28D04-47EA-964D-F14A-B2EC51329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39F5-5D66-4A19-B7A0-E39221D67BA0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738C2-9081-4BB9-F55C-46A1BACAB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0AA6F-A32A-44D2-F3EF-0461E1936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39584-D326-4B46-B2F6-C8B34CC7C0F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BD1FA3-B7E4-0D98-4A31-CA246D173B18}"/>
              </a:ext>
            </a:extLst>
          </p:cNvPr>
          <p:cNvSpPr/>
          <p:nvPr userDrawn="1"/>
        </p:nvSpPr>
        <p:spPr>
          <a:xfrm>
            <a:off x="0" y="0"/>
            <a:ext cx="12192000" cy="753035"/>
          </a:xfrm>
          <a:prstGeom prst="rect">
            <a:avLst/>
          </a:prstGeom>
          <a:solidFill>
            <a:srgbClr val="B7E2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15182A-8CF6-1504-2A77-36EC516DA8EE}"/>
              </a:ext>
            </a:extLst>
          </p:cNvPr>
          <p:cNvSpPr/>
          <p:nvPr userDrawn="1"/>
        </p:nvSpPr>
        <p:spPr>
          <a:xfrm>
            <a:off x="224117" y="54288"/>
            <a:ext cx="116542" cy="644457"/>
          </a:xfrm>
          <a:prstGeom prst="rect">
            <a:avLst/>
          </a:prstGeom>
          <a:solidFill>
            <a:srgbClr val="4856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89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3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B957F-BC04-6E40-5F6D-E5AB2BA82B19}"/>
              </a:ext>
            </a:extLst>
          </p:cNvPr>
          <p:cNvSpPr txBox="1"/>
          <p:nvPr/>
        </p:nvSpPr>
        <p:spPr>
          <a:xfrm>
            <a:off x="882764" y="5284394"/>
            <a:ext cx="10426509" cy="1301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>
                <a:solidFill>
                  <a:srgbClr val="485656"/>
                </a:solidFill>
                <a:latin typeface="+mj-lt"/>
              </a:rPr>
              <a:t>부제 </a:t>
            </a:r>
            <a:r>
              <a:rPr lang="en-US" altLang="ko-KR" sz="2800" b="1">
                <a:solidFill>
                  <a:srgbClr val="485656"/>
                </a:solidFill>
                <a:latin typeface="+mj-lt"/>
              </a:rPr>
              <a:t>: Next BSS NOVA Cross Skilling (from SWING to JAVA)</a:t>
            </a:r>
            <a:br>
              <a:rPr lang="en-US" altLang="ko-KR" sz="2800" b="1">
                <a:solidFill>
                  <a:srgbClr val="485656"/>
                </a:solidFill>
                <a:latin typeface="+mj-lt"/>
              </a:rPr>
            </a:br>
            <a:r>
              <a:rPr lang="en-US" altLang="ko-KR" sz="2800" b="1">
                <a:solidFill>
                  <a:srgbClr val="485656"/>
                </a:solidFill>
                <a:latin typeface="+mj-lt"/>
              </a:rPr>
              <a:t>        SpringBoot</a:t>
            </a:r>
            <a:r>
              <a:rPr lang="ko-KR" altLang="en-US" sz="2800" b="1">
                <a:solidFill>
                  <a:srgbClr val="485656"/>
                </a:solidFill>
                <a:latin typeface="+mj-lt"/>
              </a:rPr>
              <a:t> 개발 기본</a:t>
            </a:r>
            <a:r>
              <a:rPr lang="en-US" altLang="ko-KR" sz="2800" b="1">
                <a:solidFill>
                  <a:srgbClr val="485656"/>
                </a:solidFill>
                <a:latin typeface="+mj-lt"/>
              </a:rPr>
              <a:t>/</a:t>
            </a:r>
            <a:r>
              <a:rPr lang="ko-KR" altLang="en-US" sz="2800" b="1">
                <a:solidFill>
                  <a:srgbClr val="485656"/>
                </a:solidFill>
                <a:latin typeface="+mj-lt"/>
              </a:rPr>
              <a:t>심화 빠르게 </a:t>
            </a:r>
            <a:r>
              <a:rPr lang="ko-KR" altLang="en-US" sz="2800" b="1" err="1">
                <a:solidFill>
                  <a:srgbClr val="485656"/>
                </a:solidFill>
                <a:latin typeface="+mj-lt"/>
              </a:rPr>
              <a:t>찍먹하기</a:t>
            </a:r>
            <a:endParaRPr lang="ko-KR" altLang="en-US" sz="2800" b="1">
              <a:solidFill>
                <a:srgbClr val="485656"/>
              </a:solidFill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F60712-DAFD-A25A-06DE-24A44419A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497" y="744538"/>
            <a:ext cx="9353006" cy="435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45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BC73F-8DED-4C07-4599-48B652B518D2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III-2. PPT</a:t>
            </a:r>
            <a:r>
              <a:rPr lang="ko-KR" altLang="en-US" b="1" dirty="0">
                <a:solidFill>
                  <a:srgbClr val="485656"/>
                </a:solidFill>
              </a:rPr>
              <a:t> </a:t>
            </a:r>
            <a:r>
              <a:rPr lang="en-US" altLang="ko-KR" b="1" dirty="0">
                <a:solidFill>
                  <a:srgbClr val="485656"/>
                </a:solidFill>
              </a:rPr>
              <a:t>76</a:t>
            </a:r>
            <a:r>
              <a:rPr lang="ko-KR" altLang="en-US" b="1" dirty="0">
                <a:solidFill>
                  <a:srgbClr val="485656"/>
                </a:solidFill>
              </a:rPr>
              <a:t>페이지와 같이 각 기능이 구현된 </a:t>
            </a:r>
            <a:r>
              <a:rPr lang="en-US" altLang="ko-KR" b="1" dirty="0">
                <a:solidFill>
                  <a:srgbClr val="485656"/>
                </a:solidFill>
              </a:rPr>
              <a:t>Swagger UI</a:t>
            </a:r>
            <a:r>
              <a:rPr lang="ko-KR" altLang="en-US" b="1" dirty="0">
                <a:solidFill>
                  <a:srgbClr val="485656"/>
                </a:solidFill>
              </a:rPr>
              <a:t> 화면을 </a:t>
            </a:r>
            <a:r>
              <a:rPr lang="en-US" altLang="ko-KR" b="1" dirty="0">
                <a:solidFill>
                  <a:srgbClr val="485656"/>
                </a:solidFill>
              </a:rPr>
              <a:t>API </a:t>
            </a:r>
            <a:r>
              <a:rPr lang="ko-KR" altLang="en-US" b="1" dirty="0">
                <a:solidFill>
                  <a:srgbClr val="485656"/>
                </a:solidFill>
              </a:rPr>
              <a:t>호출 결과가 나오는 내용을 포함하여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스크린샷을 첨부하세요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E05272-BFD1-6C1C-383E-4893DEC9D94E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819803"/>
            <a:ext cx="8572202" cy="464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05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38D1A-6B40-B79E-9113-3C7E2E05F9D8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III-3. Postman API </a:t>
            </a:r>
            <a:r>
              <a:rPr lang="ko-KR" altLang="en-US" b="1" dirty="0">
                <a:solidFill>
                  <a:srgbClr val="485656"/>
                </a:solidFill>
              </a:rPr>
              <a:t>테스트 도구를 통해 </a:t>
            </a:r>
            <a:r>
              <a:rPr lang="en-US" altLang="ko-KR" b="1" dirty="0">
                <a:solidFill>
                  <a:srgbClr val="485656"/>
                </a:solidFill>
              </a:rPr>
              <a:t>PPT 76</a:t>
            </a:r>
            <a:r>
              <a:rPr lang="ko-KR" altLang="en-US" b="1" dirty="0">
                <a:solidFill>
                  <a:srgbClr val="485656"/>
                </a:solidFill>
              </a:rPr>
              <a:t>페이지에 </a:t>
            </a:r>
            <a:r>
              <a:rPr lang="en-US" altLang="ko-KR" b="1" dirty="0">
                <a:solidFill>
                  <a:srgbClr val="485656"/>
                </a:solidFill>
              </a:rPr>
              <a:t>Swagger UI</a:t>
            </a:r>
            <a:r>
              <a:rPr lang="ko-KR" altLang="en-US" b="1" dirty="0">
                <a:solidFill>
                  <a:srgbClr val="485656"/>
                </a:solidFill>
              </a:rPr>
              <a:t>로 테스트한 결과와 동일하게 테스트하고 그 결과를 스크린샷에 첨부하세요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B05962-89D0-0B28-5D50-54997B2BBB33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399" y="1968382"/>
            <a:ext cx="9026987" cy="488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47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38D1A-6B40-B79E-9113-3C7E2E05F9D8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III-3. Postman API </a:t>
            </a:r>
            <a:r>
              <a:rPr lang="ko-KR" altLang="en-US" b="1" dirty="0">
                <a:solidFill>
                  <a:srgbClr val="485656"/>
                </a:solidFill>
              </a:rPr>
              <a:t>테스트 도구를 통해 </a:t>
            </a:r>
            <a:r>
              <a:rPr lang="en-US" altLang="ko-KR" b="1" dirty="0">
                <a:solidFill>
                  <a:srgbClr val="485656"/>
                </a:solidFill>
              </a:rPr>
              <a:t>PPT 76</a:t>
            </a:r>
            <a:r>
              <a:rPr lang="ko-KR" altLang="en-US" b="1" dirty="0">
                <a:solidFill>
                  <a:srgbClr val="485656"/>
                </a:solidFill>
              </a:rPr>
              <a:t>페이지에 </a:t>
            </a:r>
            <a:r>
              <a:rPr lang="en-US" altLang="ko-KR" b="1" dirty="0">
                <a:solidFill>
                  <a:srgbClr val="485656"/>
                </a:solidFill>
              </a:rPr>
              <a:t>Swagger UI</a:t>
            </a:r>
            <a:r>
              <a:rPr lang="ko-KR" altLang="en-US" b="1" dirty="0">
                <a:solidFill>
                  <a:srgbClr val="485656"/>
                </a:solidFill>
              </a:rPr>
              <a:t>로 테스트한 결과와 동일하게 테스트하고 그 결과를 스크린샷에 첨부하세요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B05962-89D0-0B28-5D50-54997B2BBB33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82" y="1890220"/>
            <a:ext cx="9639300" cy="522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07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38D1A-6B40-B79E-9113-3C7E2E05F9D8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III-3. Postman API </a:t>
            </a:r>
            <a:r>
              <a:rPr lang="ko-KR" altLang="en-US" b="1" dirty="0">
                <a:solidFill>
                  <a:srgbClr val="485656"/>
                </a:solidFill>
              </a:rPr>
              <a:t>테스트 도구를 통해 </a:t>
            </a:r>
            <a:r>
              <a:rPr lang="en-US" altLang="ko-KR" b="1" dirty="0">
                <a:solidFill>
                  <a:srgbClr val="485656"/>
                </a:solidFill>
              </a:rPr>
              <a:t>PPT 76</a:t>
            </a:r>
            <a:r>
              <a:rPr lang="ko-KR" altLang="en-US" b="1" dirty="0">
                <a:solidFill>
                  <a:srgbClr val="485656"/>
                </a:solidFill>
              </a:rPr>
              <a:t>페이지에 </a:t>
            </a:r>
            <a:r>
              <a:rPr lang="en-US" altLang="ko-KR" b="1" dirty="0">
                <a:solidFill>
                  <a:srgbClr val="485656"/>
                </a:solidFill>
              </a:rPr>
              <a:t>Swagger UI</a:t>
            </a:r>
            <a:r>
              <a:rPr lang="ko-KR" altLang="en-US" b="1" dirty="0">
                <a:solidFill>
                  <a:srgbClr val="485656"/>
                </a:solidFill>
              </a:rPr>
              <a:t>로 테스트한 결과와 동일하게 테스트하고 그 결과를 스크린샷에 첨부하세요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B05962-89D0-0B28-5D50-54997B2BBB33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80" y="1918898"/>
            <a:ext cx="8389257" cy="45441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342" y="2847159"/>
            <a:ext cx="6966857" cy="377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32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38D1A-6B40-B79E-9113-3C7E2E05F9D8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III-3. Postman API </a:t>
            </a:r>
            <a:r>
              <a:rPr lang="ko-KR" altLang="en-US" b="1" dirty="0">
                <a:solidFill>
                  <a:srgbClr val="485656"/>
                </a:solidFill>
              </a:rPr>
              <a:t>테스트 도구를 통해 </a:t>
            </a:r>
            <a:r>
              <a:rPr lang="en-US" altLang="ko-KR" b="1" dirty="0">
                <a:solidFill>
                  <a:srgbClr val="485656"/>
                </a:solidFill>
              </a:rPr>
              <a:t>PPT 76</a:t>
            </a:r>
            <a:r>
              <a:rPr lang="ko-KR" altLang="en-US" b="1" dirty="0">
                <a:solidFill>
                  <a:srgbClr val="485656"/>
                </a:solidFill>
              </a:rPr>
              <a:t>페이지에 </a:t>
            </a:r>
            <a:r>
              <a:rPr lang="en-US" altLang="ko-KR" b="1" dirty="0">
                <a:solidFill>
                  <a:srgbClr val="485656"/>
                </a:solidFill>
              </a:rPr>
              <a:t>Swagger UI</a:t>
            </a:r>
            <a:r>
              <a:rPr lang="ko-KR" altLang="en-US" b="1" dirty="0">
                <a:solidFill>
                  <a:srgbClr val="485656"/>
                </a:solidFill>
              </a:rPr>
              <a:t>로 테스트한 결과와 동일하게 테스트하고 그 결과를 스크린샷에 첨부하세요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B05962-89D0-0B28-5D50-54997B2BBB33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790" y="1761104"/>
            <a:ext cx="8824686" cy="478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26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38D1A-6B40-B79E-9113-3C7E2E05F9D8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III-3. Postman API </a:t>
            </a:r>
            <a:r>
              <a:rPr lang="ko-KR" altLang="en-US" b="1" dirty="0">
                <a:solidFill>
                  <a:srgbClr val="485656"/>
                </a:solidFill>
              </a:rPr>
              <a:t>테스트 도구를 통해 </a:t>
            </a:r>
            <a:r>
              <a:rPr lang="en-US" altLang="ko-KR" b="1" dirty="0">
                <a:solidFill>
                  <a:srgbClr val="485656"/>
                </a:solidFill>
              </a:rPr>
              <a:t>PPT 76</a:t>
            </a:r>
            <a:r>
              <a:rPr lang="ko-KR" altLang="en-US" b="1" dirty="0">
                <a:solidFill>
                  <a:srgbClr val="485656"/>
                </a:solidFill>
              </a:rPr>
              <a:t>페이지에 </a:t>
            </a:r>
            <a:r>
              <a:rPr lang="en-US" altLang="ko-KR" b="1" dirty="0">
                <a:solidFill>
                  <a:srgbClr val="485656"/>
                </a:solidFill>
              </a:rPr>
              <a:t>Swagger UI</a:t>
            </a:r>
            <a:r>
              <a:rPr lang="ko-KR" altLang="en-US" b="1" dirty="0">
                <a:solidFill>
                  <a:srgbClr val="485656"/>
                </a:solidFill>
              </a:rPr>
              <a:t>로 테스트한 결과와 동일하게 테스트하고 그 결과를 스크린샷에 첨부하세요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B05962-89D0-0B28-5D50-54997B2BBB33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9405"/>
            <a:ext cx="7765143" cy="42061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782" y="1981199"/>
            <a:ext cx="5613679" cy="30407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828" y="3619045"/>
            <a:ext cx="5179926" cy="280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84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30BBB-302E-0DB6-F533-2DFE97B46794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Ⅳ-1. Git PPT</a:t>
            </a:r>
            <a:r>
              <a:rPr lang="ko-KR" altLang="en-US" b="1" dirty="0">
                <a:solidFill>
                  <a:srgbClr val="485656"/>
                </a:solidFill>
              </a:rPr>
              <a:t> </a:t>
            </a:r>
            <a:r>
              <a:rPr lang="en-US" altLang="ko-KR" b="1" dirty="0">
                <a:solidFill>
                  <a:srgbClr val="485656"/>
                </a:solidFill>
              </a:rPr>
              <a:t>99</a:t>
            </a:r>
            <a:r>
              <a:rPr lang="ko-KR" altLang="en-US" b="1" dirty="0">
                <a:solidFill>
                  <a:srgbClr val="485656"/>
                </a:solidFill>
              </a:rPr>
              <a:t>페이지의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 실습 최종 완료 후 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/>
            </a:r>
            <a:br>
              <a:rPr lang="en-US" altLang="ko-KR" b="1" dirty="0">
                <a:solidFill>
                  <a:srgbClr val="485656"/>
                </a:solidFill>
                <a:latin typeface="+mj-lt"/>
              </a:rPr>
            </a:b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Command 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창에서 현재 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local git 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의 상태를 확인하는 명령을 날리고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 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결과를 캡처해서 넣으세요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.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1CA255-1B24-D8DB-33F7-AD964EEE34D0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61104"/>
            <a:ext cx="10439400" cy="496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56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D611E-548D-D165-52A3-74510B207415}"/>
              </a:ext>
            </a:extLst>
          </p:cNvPr>
          <p:cNvSpPr txBox="1"/>
          <p:nvPr/>
        </p:nvSpPr>
        <p:spPr>
          <a:xfrm>
            <a:off x="359180" y="891314"/>
            <a:ext cx="1073790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V-1. PPT 139</a:t>
            </a:r>
            <a:r>
              <a:rPr lang="ko-KR" altLang="en-US" b="1" dirty="0">
                <a:solidFill>
                  <a:srgbClr val="485656"/>
                </a:solidFill>
              </a:rPr>
              <a:t>페이지의 실습 소스코드를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스크린샷을 첨부해주세요</a:t>
            </a:r>
            <a:r>
              <a:rPr lang="en-US" altLang="ko-KR" b="1" dirty="0">
                <a:solidFill>
                  <a:srgbClr val="485656"/>
                </a:solidFill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103DE4-8CBF-70BA-7129-7C9D7344867C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945720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76A7B0-2608-5139-E642-EE285A29CB93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V-2. PPT 192</a:t>
            </a:r>
            <a:r>
              <a:rPr lang="ko-KR" altLang="en-US" b="1" dirty="0">
                <a:solidFill>
                  <a:srgbClr val="485656"/>
                </a:solidFill>
              </a:rPr>
              <a:t>페이지의 배치 수행 결과 삽입된 데이터를 </a:t>
            </a:r>
            <a:r>
              <a:rPr lang="en-US" altLang="ko-KR" b="1" dirty="0">
                <a:solidFill>
                  <a:srgbClr val="485656"/>
                </a:solidFill>
              </a:rPr>
              <a:t>H2DB </a:t>
            </a:r>
            <a:r>
              <a:rPr lang="ko-KR" altLang="en-US" b="1" dirty="0">
                <a:solidFill>
                  <a:srgbClr val="485656"/>
                </a:solidFill>
              </a:rPr>
              <a:t>혹은 </a:t>
            </a:r>
            <a:r>
              <a:rPr lang="en-US" altLang="ko-KR" b="1" dirty="0" err="1">
                <a:solidFill>
                  <a:srgbClr val="485656"/>
                </a:solidFill>
              </a:rPr>
              <a:t>DBeaver</a:t>
            </a:r>
            <a:r>
              <a:rPr lang="ko-KR" altLang="en-US" b="1" dirty="0">
                <a:solidFill>
                  <a:srgbClr val="485656"/>
                </a:solidFill>
              </a:rPr>
              <a:t>를 통해 조회한 결과와 배치 수행 결과 콘솔 로그를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넣으세요</a:t>
            </a:r>
            <a:r>
              <a:rPr lang="en-US" altLang="ko-KR" b="1" dirty="0">
                <a:solidFill>
                  <a:srgbClr val="485656"/>
                </a:solidFill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AE9973-07E3-6ADF-1B40-86C13B064F12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215962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30BBB-302E-0DB6-F533-2DFE97B46794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Ⅵ-2. Application Hexagon PPT 254</a:t>
            </a:r>
            <a:r>
              <a:rPr lang="ko-KR" altLang="en-US" b="1" dirty="0">
                <a:solidFill>
                  <a:srgbClr val="485656"/>
                </a:solidFill>
              </a:rPr>
              <a:t>페이지의 실습 완료 후</a:t>
            </a:r>
            <a:r>
              <a:rPr lang="en-US" altLang="ko-KR" b="1" dirty="0">
                <a:solidFill>
                  <a:srgbClr val="485656"/>
                </a:solidFill>
              </a:rPr>
              <a:t/>
            </a:r>
            <a:br>
              <a:rPr lang="en-US" altLang="ko-KR" b="1" dirty="0">
                <a:solidFill>
                  <a:srgbClr val="485656"/>
                </a:solidFill>
              </a:rPr>
            </a:b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Usecase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Mock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Object 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테스트 결과 화면을 캡처해서 넣으세요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.</a:t>
            </a:r>
            <a:endParaRPr lang="ko-KR" altLang="en-US" b="1" dirty="0">
              <a:solidFill>
                <a:srgbClr val="485656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E23027-0EE5-6AF7-5B51-DE4954D59619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51513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5059FF-5CE7-96FF-E706-14C08CFA7F51}"/>
              </a:ext>
            </a:extLst>
          </p:cNvPr>
          <p:cNvSpPr/>
          <p:nvPr/>
        </p:nvSpPr>
        <p:spPr>
          <a:xfrm>
            <a:off x="1126836" y="1983509"/>
            <a:ext cx="9938327" cy="289098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8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>
                <a:solidFill>
                  <a:schemeClr val="tx1"/>
                </a:solidFill>
              </a:rPr>
              <a:t>교육 차수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: 1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차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 err="1">
                <a:solidFill>
                  <a:schemeClr val="tx1"/>
                </a:solidFill>
              </a:rPr>
              <a:t>사번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: 0602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>
                <a:solidFill>
                  <a:schemeClr val="tx1"/>
                </a:solidFill>
              </a:rPr>
              <a:t>성명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강현구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229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30BBB-302E-0DB6-F533-2DFE97B46794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Ⅵ-3. Adapters Hexagon PPT 270</a:t>
            </a:r>
            <a:r>
              <a:rPr lang="ko-KR" altLang="en-US" b="1" dirty="0">
                <a:solidFill>
                  <a:srgbClr val="485656"/>
                </a:solidFill>
              </a:rPr>
              <a:t>페이지의 실습 완료 후 </a:t>
            </a:r>
            <a:r>
              <a:rPr lang="en-US" altLang="ko-KR" b="1" dirty="0">
                <a:solidFill>
                  <a:srgbClr val="485656"/>
                </a:solidFill>
              </a:rPr>
              <a:t>Swagger </a:t>
            </a:r>
            <a:r>
              <a:rPr lang="ko-KR" altLang="en-US" b="1" dirty="0">
                <a:solidFill>
                  <a:srgbClr val="485656"/>
                </a:solidFill>
              </a:rPr>
              <a:t>상에서 </a:t>
            </a:r>
            <a:r>
              <a:rPr lang="en-US" altLang="ko-KR" b="1" dirty="0">
                <a:solidFill>
                  <a:srgbClr val="485656"/>
                </a:solidFill>
              </a:rPr>
              <a:t/>
            </a:r>
            <a:br>
              <a:rPr lang="en-US" altLang="ko-KR" b="1" dirty="0">
                <a:solidFill>
                  <a:srgbClr val="485656"/>
                </a:solidFill>
              </a:rPr>
            </a:br>
            <a:r>
              <a:rPr lang="en-US" altLang="ko-KR" sz="1800" b="1" dirty="0"/>
              <a:t>/</a:t>
            </a:r>
            <a:r>
              <a:rPr lang="en-US" altLang="ko-KR" sz="1800" b="1" dirty="0" err="1"/>
              <a:t>api</a:t>
            </a:r>
            <a:r>
              <a:rPr lang="en-US" altLang="ko-KR" sz="1800" b="1" dirty="0"/>
              <a:t>/v1/customer/problem-</a:t>
            </a:r>
            <a:r>
              <a:rPr lang="en-US" altLang="ko-KR" sz="1800" b="1" dirty="0" err="1"/>
              <a:t>mgmt</a:t>
            </a:r>
            <a:r>
              <a:rPr lang="en-US" altLang="ko-KR" sz="1800" b="1" dirty="0"/>
              <a:t>/customer-problem</a:t>
            </a:r>
            <a:r>
              <a:rPr lang="ko-KR" altLang="en-US" sz="1800" b="1" dirty="0">
                <a:solidFill>
                  <a:srgbClr val="485656"/>
                </a:solidFill>
                <a:latin typeface="+mj-lt"/>
              </a:rPr>
              <a:t> 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의 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GET 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호출 결과를 캡처해서 넣으세요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.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 </a:t>
            </a:r>
            <a:endParaRPr lang="en-US" altLang="ko-KR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0738A6-A3A3-7875-D49E-0E1C7AEECB70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058697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30BBB-302E-0DB6-F533-2DFE97B46794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Ⅵ-3. Adapters Hexagon PPT 278</a:t>
            </a:r>
            <a:r>
              <a:rPr lang="ko-KR" altLang="en-US" b="1" dirty="0">
                <a:solidFill>
                  <a:srgbClr val="485656"/>
                </a:solidFill>
              </a:rPr>
              <a:t>페이지의 실습 완료 후</a:t>
            </a:r>
            <a:r>
              <a:rPr lang="en-US" altLang="ko-KR" b="1" dirty="0">
                <a:solidFill>
                  <a:srgbClr val="485656"/>
                </a:solidFill>
              </a:rPr>
              <a:t/>
            </a:r>
            <a:br>
              <a:rPr lang="en-US" altLang="ko-KR" b="1" dirty="0">
                <a:solidFill>
                  <a:srgbClr val="485656"/>
                </a:solidFill>
              </a:rPr>
            </a:br>
            <a:r>
              <a:rPr lang="en-US" altLang="ko-KR" b="1" dirty="0">
                <a:solidFill>
                  <a:srgbClr val="485656"/>
                </a:solidFill>
              </a:rPr>
              <a:t>Cursor </a:t>
            </a:r>
            <a:r>
              <a:rPr lang="ko-KR" altLang="en-US" b="1" dirty="0">
                <a:solidFill>
                  <a:srgbClr val="485656"/>
                </a:solidFill>
              </a:rPr>
              <a:t>상에서의 </a:t>
            </a:r>
            <a:r>
              <a:rPr lang="en-US" altLang="ko-KR" b="1" dirty="0">
                <a:solidFill>
                  <a:srgbClr val="485656"/>
                </a:solidFill>
              </a:rPr>
              <a:t>Agent </a:t>
            </a:r>
            <a:r>
              <a:rPr lang="ko-KR" altLang="en-US" b="1" dirty="0">
                <a:solidFill>
                  <a:srgbClr val="485656"/>
                </a:solidFill>
              </a:rPr>
              <a:t>실행 결과를 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캡처해서 넣으세요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.</a:t>
            </a:r>
            <a:endParaRPr lang="ko-KR" altLang="en-US" b="1" dirty="0">
              <a:solidFill>
                <a:srgbClr val="485656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7C2527-D5BC-EF0C-4356-C972EA2F6A7E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52905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C4427-3ED1-18EF-D3AB-C17C08117D3A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III-1. PPT</a:t>
            </a:r>
            <a:r>
              <a:rPr lang="ko-KR" altLang="en-US" b="1" dirty="0">
                <a:solidFill>
                  <a:srgbClr val="485656"/>
                </a:solidFill>
              </a:rPr>
              <a:t> </a:t>
            </a:r>
            <a:r>
              <a:rPr lang="en-US" altLang="ko-KR" b="1" dirty="0">
                <a:solidFill>
                  <a:srgbClr val="485656"/>
                </a:solidFill>
              </a:rPr>
              <a:t>74</a:t>
            </a:r>
            <a:r>
              <a:rPr lang="ko-KR" altLang="en-US" b="1" dirty="0">
                <a:solidFill>
                  <a:srgbClr val="485656"/>
                </a:solidFill>
              </a:rPr>
              <a:t>페이지에 있는 웹</a:t>
            </a:r>
            <a:r>
              <a:rPr lang="en-US" altLang="ko-KR" b="1" dirty="0">
                <a:solidFill>
                  <a:srgbClr val="485656"/>
                </a:solidFill>
              </a:rPr>
              <a:t> </a:t>
            </a:r>
            <a:r>
              <a:rPr lang="ko-KR" altLang="en-US" b="1" dirty="0">
                <a:solidFill>
                  <a:srgbClr val="485656"/>
                </a:solidFill>
              </a:rPr>
              <a:t>브라우저 화면에서 고객문의를 신규로 등록하고 그 등록된 결과를 조회하는 화면을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스크린샷 첨부하여 넣으세요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E906EB-A2BB-7580-C0AC-8A6F900C7C82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23" y="1761104"/>
            <a:ext cx="9064220" cy="490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9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C4427-3ED1-18EF-D3AB-C17C08117D3A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III-1. PPT</a:t>
            </a:r>
            <a:r>
              <a:rPr lang="ko-KR" altLang="en-US" b="1" dirty="0">
                <a:solidFill>
                  <a:srgbClr val="485656"/>
                </a:solidFill>
              </a:rPr>
              <a:t> </a:t>
            </a:r>
            <a:r>
              <a:rPr lang="en-US" altLang="ko-KR" b="1" dirty="0">
                <a:solidFill>
                  <a:srgbClr val="485656"/>
                </a:solidFill>
              </a:rPr>
              <a:t>74</a:t>
            </a:r>
            <a:r>
              <a:rPr lang="ko-KR" altLang="en-US" b="1" dirty="0">
                <a:solidFill>
                  <a:srgbClr val="485656"/>
                </a:solidFill>
              </a:rPr>
              <a:t>페이지에 있는 웹</a:t>
            </a:r>
            <a:r>
              <a:rPr lang="en-US" altLang="ko-KR" b="1" dirty="0">
                <a:solidFill>
                  <a:srgbClr val="485656"/>
                </a:solidFill>
              </a:rPr>
              <a:t> </a:t>
            </a:r>
            <a:r>
              <a:rPr lang="ko-KR" altLang="en-US" b="1" dirty="0">
                <a:solidFill>
                  <a:srgbClr val="485656"/>
                </a:solidFill>
              </a:rPr>
              <a:t>브라우저 화면에서 고객문의를 신규로 등록하고 그 등록된 결과를 조회하는 화면을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스크린샷 첨부하여 넣으세요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E906EB-A2BB-7580-C0AC-8A6F900C7C82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499" y="2035762"/>
            <a:ext cx="9128587" cy="494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6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C4427-3ED1-18EF-D3AB-C17C08117D3A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III-1. PPT</a:t>
            </a:r>
            <a:r>
              <a:rPr lang="ko-KR" altLang="en-US" b="1" dirty="0">
                <a:solidFill>
                  <a:srgbClr val="485656"/>
                </a:solidFill>
              </a:rPr>
              <a:t> </a:t>
            </a:r>
            <a:r>
              <a:rPr lang="en-US" altLang="ko-KR" b="1" dirty="0">
                <a:solidFill>
                  <a:srgbClr val="485656"/>
                </a:solidFill>
              </a:rPr>
              <a:t>74</a:t>
            </a:r>
            <a:r>
              <a:rPr lang="ko-KR" altLang="en-US" b="1" dirty="0">
                <a:solidFill>
                  <a:srgbClr val="485656"/>
                </a:solidFill>
              </a:rPr>
              <a:t>페이지에 있는 웹</a:t>
            </a:r>
            <a:r>
              <a:rPr lang="en-US" altLang="ko-KR" b="1" dirty="0">
                <a:solidFill>
                  <a:srgbClr val="485656"/>
                </a:solidFill>
              </a:rPr>
              <a:t> </a:t>
            </a:r>
            <a:r>
              <a:rPr lang="ko-KR" altLang="en-US" b="1" dirty="0">
                <a:solidFill>
                  <a:srgbClr val="485656"/>
                </a:solidFill>
              </a:rPr>
              <a:t>브라우저 화면에서 고객문의를 신규로 등록하고 그 등록된 결과를 조회하는 화면을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스크린샷 첨부하여 넣으세요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E906EB-A2BB-7580-C0AC-8A6F900C7C82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9829" y="2107584"/>
            <a:ext cx="8040914" cy="43554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486" y="2272090"/>
            <a:ext cx="6676571" cy="36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C4427-3ED1-18EF-D3AB-C17C08117D3A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III-1. PPT</a:t>
            </a:r>
            <a:r>
              <a:rPr lang="ko-KR" altLang="en-US" b="1" dirty="0">
                <a:solidFill>
                  <a:srgbClr val="485656"/>
                </a:solidFill>
              </a:rPr>
              <a:t> </a:t>
            </a:r>
            <a:r>
              <a:rPr lang="en-US" altLang="ko-KR" b="1" dirty="0">
                <a:solidFill>
                  <a:srgbClr val="485656"/>
                </a:solidFill>
              </a:rPr>
              <a:t>74</a:t>
            </a:r>
            <a:r>
              <a:rPr lang="ko-KR" altLang="en-US" b="1" dirty="0">
                <a:solidFill>
                  <a:srgbClr val="485656"/>
                </a:solidFill>
              </a:rPr>
              <a:t>페이지에 있는 웹</a:t>
            </a:r>
            <a:r>
              <a:rPr lang="en-US" altLang="ko-KR" b="1" dirty="0">
                <a:solidFill>
                  <a:srgbClr val="485656"/>
                </a:solidFill>
              </a:rPr>
              <a:t> </a:t>
            </a:r>
            <a:r>
              <a:rPr lang="ko-KR" altLang="en-US" b="1" dirty="0">
                <a:solidFill>
                  <a:srgbClr val="485656"/>
                </a:solidFill>
              </a:rPr>
              <a:t>브라우저 화면에서 고객문의를 신규로 등록하고 그 등록된 결과를 조회하는 화면을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스크린샷 첨부하여 넣으세요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E906EB-A2BB-7580-C0AC-8A6F900C7C82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80" y="1802795"/>
            <a:ext cx="8044591" cy="43574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734" y="2838741"/>
            <a:ext cx="6691086" cy="362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6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BC73F-8DED-4C07-4599-48B652B518D2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III-2. PPT</a:t>
            </a:r>
            <a:r>
              <a:rPr lang="ko-KR" altLang="en-US" b="1" dirty="0">
                <a:solidFill>
                  <a:srgbClr val="485656"/>
                </a:solidFill>
              </a:rPr>
              <a:t> </a:t>
            </a:r>
            <a:r>
              <a:rPr lang="en-US" altLang="ko-KR" b="1" dirty="0">
                <a:solidFill>
                  <a:srgbClr val="485656"/>
                </a:solidFill>
              </a:rPr>
              <a:t>76</a:t>
            </a:r>
            <a:r>
              <a:rPr lang="ko-KR" altLang="en-US" b="1" dirty="0">
                <a:solidFill>
                  <a:srgbClr val="485656"/>
                </a:solidFill>
              </a:rPr>
              <a:t>페이지와 같이 각 기능이 구현된 </a:t>
            </a:r>
            <a:r>
              <a:rPr lang="en-US" altLang="ko-KR" b="1" dirty="0">
                <a:solidFill>
                  <a:srgbClr val="485656"/>
                </a:solidFill>
              </a:rPr>
              <a:t>Swagger UI</a:t>
            </a:r>
            <a:r>
              <a:rPr lang="ko-KR" altLang="en-US" b="1" dirty="0">
                <a:solidFill>
                  <a:srgbClr val="485656"/>
                </a:solidFill>
              </a:rPr>
              <a:t> 화면을 </a:t>
            </a:r>
            <a:r>
              <a:rPr lang="en-US" altLang="ko-KR" b="1" dirty="0">
                <a:solidFill>
                  <a:srgbClr val="485656"/>
                </a:solidFill>
              </a:rPr>
              <a:t>API </a:t>
            </a:r>
            <a:r>
              <a:rPr lang="ko-KR" altLang="en-US" b="1" dirty="0">
                <a:solidFill>
                  <a:srgbClr val="485656"/>
                </a:solidFill>
              </a:rPr>
              <a:t>호출 결과가 나오는 내용을 포함하여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스크린샷을 첨부하세요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E05272-BFD1-6C1C-383E-4893DEC9D94E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35762"/>
            <a:ext cx="8750300" cy="47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63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BC73F-8DED-4C07-4599-48B652B518D2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III-2. PPT</a:t>
            </a:r>
            <a:r>
              <a:rPr lang="ko-KR" altLang="en-US" b="1" dirty="0">
                <a:solidFill>
                  <a:srgbClr val="485656"/>
                </a:solidFill>
              </a:rPr>
              <a:t> </a:t>
            </a:r>
            <a:r>
              <a:rPr lang="en-US" altLang="ko-KR" b="1" dirty="0">
                <a:solidFill>
                  <a:srgbClr val="485656"/>
                </a:solidFill>
              </a:rPr>
              <a:t>76</a:t>
            </a:r>
            <a:r>
              <a:rPr lang="ko-KR" altLang="en-US" b="1" dirty="0">
                <a:solidFill>
                  <a:srgbClr val="485656"/>
                </a:solidFill>
              </a:rPr>
              <a:t>페이지와 같이 각 기능이 구현된 </a:t>
            </a:r>
            <a:r>
              <a:rPr lang="en-US" altLang="ko-KR" b="1" dirty="0">
                <a:solidFill>
                  <a:srgbClr val="485656"/>
                </a:solidFill>
              </a:rPr>
              <a:t>Swagger UI</a:t>
            </a:r>
            <a:r>
              <a:rPr lang="ko-KR" altLang="en-US" b="1" dirty="0">
                <a:solidFill>
                  <a:srgbClr val="485656"/>
                </a:solidFill>
              </a:rPr>
              <a:t> 화면을 </a:t>
            </a:r>
            <a:r>
              <a:rPr lang="en-US" altLang="ko-KR" b="1" dirty="0">
                <a:solidFill>
                  <a:srgbClr val="485656"/>
                </a:solidFill>
              </a:rPr>
              <a:t>API </a:t>
            </a:r>
            <a:r>
              <a:rPr lang="ko-KR" altLang="en-US" b="1" dirty="0">
                <a:solidFill>
                  <a:srgbClr val="485656"/>
                </a:solidFill>
              </a:rPr>
              <a:t>호출 결과가 나오는 내용을 포함하여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스크린샷을 첨부하세요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E05272-BFD1-6C1C-383E-4893DEC9D94E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106" y="1799004"/>
            <a:ext cx="8610600" cy="466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45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BC73F-8DED-4C07-4599-48B652B518D2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III-2. PPT</a:t>
            </a:r>
            <a:r>
              <a:rPr lang="ko-KR" altLang="en-US" b="1" dirty="0">
                <a:solidFill>
                  <a:srgbClr val="485656"/>
                </a:solidFill>
              </a:rPr>
              <a:t> </a:t>
            </a:r>
            <a:r>
              <a:rPr lang="en-US" altLang="ko-KR" b="1" dirty="0">
                <a:solidFill>
                  <a:srgbClr val="485656"/>
                </a:solidFill>
              </a:rPr>
              <a:t>76</a:t>
            </a:r>
            <a:r>
              <a:rPr lang="ko-KR" altLang="en-US" b="1" dirty="0">
                <a:solidFill>
                  <a:srgbClr val="485656"/>
                </a:solidFill>
              </a:rPr>
              <a:t>페이지와 같이 각 기능이 구현된 </a:t>
            </a:r>
            <a:r>
              <a:rPr lang="en-US" altLang="ko-KR" b="1" dirty="0">
                <a:solidFill>
                  <a:srgbClr val="485656"/>
                </a:solidFill>
              </a:rPr>
              <a:t>Swagger UI</a:t>
            </a:r>
            <a:r>
              <a:rPr lang="ko-KR" altLang="en-US" b="1" dirty="0">
                <a:solidFill>
                  <a:srgbClr val="485656"/>
                </a:solidFill>
              </a:rPr>
              <a:t> 화면을 </a:t>
            </a:r>
            <a:r>
              <a:rPr lang="en-US" altLang="ko-KR" b="1" dirty="0">
                <a:solidFill>
                  <a:srgbClr val="485656"/>
                </a:solidFill>
              </a:rPr>
              <a:t>API </a:t>
            </a:r>
            <a:r>
              <a:rPr lang="ko-KR" altLang="en-US" b="1" dirty="0">
                <a:solidFill>
                  <a:srgbClr val="485656"/>
                </a:solidFill>
              </a:rPr>
              <a:t>호출 결과가 나오는 내용을 포함하여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스크린샷을 첨부하세요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E05272-BFD1-6C1C-383E-4893DEC9D94E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407" y="2035762"/>
            <a:ext cx="9821262" cy="53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8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637</Words>
  <Application>Microsoft Office PowerPoint</Application>
  <PresentationFormat>와이드스크린</PresentationFormat>
  <Paragraphs>80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1일차 – 실습 과제 1</vt:lpstr>
      <vt:lpstr>1일차 – 실습 과제 1</vt:lpstr>
      <vt:lpstr>1일차 – 실습 과제 1</vt:lpstr>
      <vt:lpstr>1일차 – 실습 과제 1</vt:lpstr>
      <vt:lpstr>1일차 – 실습 과제 2</vt:lpstr>
      <vt:lpstr>1일차 – 실습 과제 2</vt:lpstr>
      <vt:lpstr>1일차 – 실습 과제 2</vt:lpstr>
      <vt:lpstr>1일차 – 실습 과제 2</vt:lpstr>
      <vt:lpstr>1일차 – 실습 과제 3</vt:lpstr>
      <vt:lpstr>1일차 – 실습 과제 3</vt:lpstr>
      <vt:lpstr>1일차 – 실습 과제 3</vt:lpstr>
      <vt:lpstr>1일차 – 실습 과제 3</vt:lpstr>
      <vt:lpstr>1일차 – 실습 과제 3</vt:lpstr>
      <vt:lpstr>2일차 – 실습 과제 1</vt:lpstr>
      <vt:lpstr>2일차 – 실습 과제 2</vt:lpstr>
      <vt:lpstr>2일차 – 실습 과제 3</vt:lpstr>
      <vt:lpstr>3일차 – 실습 과제 1</vt:lpstr>
      <vt:lpstr>3일차 – 실습 과제 2</vt:lpstr>
      <vt:lpstr>3일차 – 실습 과제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bumjin choi</dc:creator>
  <cp:lastModifiedBy>Windows 사용자</cp:lastModifiedBy>
  <cp:revision>31</cp:revision>
  <cp:lastPrinted>2025-03-31T06:05:03Z</cp:lastPrinted>
  <dcterms:created xsi:type="dcterms:W3CDTF">2023-06-16T05:29:53Z</dcterms:created>
  <dcterms:modified xsi:type="dcterms:W3CDTF">2025-06-10T02:33:53Z</dcterms:modified>
</cp:coreProperties>
</file>