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8"/>
  </p:handoutMasterIdLst>
  <p:sldIdLst>
    <p:sldId id="257" r:id="rId2"/>
    <p:sldId id="258" r:id="rId3"/>
    <p:sldId id="261" r:id="rId4"/>
    <p:sldId id="262" r:id="rId5"/>
    <p:sldId id="263" r:id="rId6"/>
    <p:sldId id="264" r:id="rId7"/>
    <p:sldId id="265" r:id="rId8"/>
    <p:sldId id="266" r:id="rId9"/>
    <p:sldId id="267" r:id="rId10"/>
    <p:sldId id="280" r:id="rId11"/>
    <p:sldId id="268" r:id="rId12"/>
    <p:sldId id="269" r:id="rId13"/>
    <p:sldId id="270" r:id="rId14"/>
    <p:sldId id="271" r:id="rId15"/>
    <p:sldId id="272" r:id="rId16"/>
    <p:sldId id="273" r:id="rId17"/>
    <p:sldId id="274" r:id="rId18"/>
    <p:sldId id="277" r:id="rId19"/>
    <p:sldId id="278" r:id="rId20"/>
    <p:sldId id="279" r:id="rId21"/>
    <p:sldId id="275" r:id="rId22"/>
    <p:sldId id="276" r:id="rId23"/>
    <p:sldId id="281" r:id="rId24"/>
    <p:sldId id="259" r:id="rId25"/>
    <p:sldId id="282" r:id="rId26"/>
    <p:sldId id="283" r:id="rId27"/>
    <p:sldId id="284" r:id="rId28"/>
    <p:sldId id="285" r:id="rId29"/>
    <p:sldId id="286" r:id="rId30"/>
    <p:sldId id="287" r:id="rId31"/>
    <p:sldId id="288" r:id="rId32"/>
    <p:sldId id="289" r:id="rId33"/>
    <p:sldId id="290" r:id="rId34"/>
    <p:sldId id="308" r:id="rId35"/>
    <p:sldId id="309" r:id="rId36"/>
    <p:sldId id="260" r:id="rId37"/>
    <p:sldId id="291" r:id="rId38"/>
    <p:sldId id="292" r:id="rId39"/>
    <p:sldId id="293" r:id="rId40"/>
    <p:sldId id="294" r:id="rId41"/>
    <p:sldId id="295" r:id="rId42"/>
    <p:sldId id="296" r:id="rId43"/>
    <p:sldId id="298" r:id="rId44"/>
    <p:sldId id="299" r:id="rId45"/>
    <p:sldId id="300" r:id="rId46"/>
    <p:sldId id="301" r:id="rId47"/>
    <p:sldId id="303" r:id="rId48"/>
    <p:sldId id="304" r:id="rId49"/>
    <p:sldId id="305" r:id="rId50"/>
    <p:sldId id="306" r:id="rId51"/>
    <p:sldId id="307" r:id="rId52"/>
    <p:sldId id="297" r:id="rId53"/>
    <p:sldId id="310" r:id="rId54"/>
    <p:sldId id="311" r:id="rId55"/>
    <p:sldId id="312" r:id="rId56"/>
    <p:sldId id="314" r:id="rId57"/>
  </p:sldIdLst>
  <p:sldSz cx="12192000" cy="6858000"/>
  <p:notesSz cx="9926638" cy="6797675"/>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A7D26-73E5-4A19-A59A-6D8D69EAC6C2}" v="27" dt="2021-11-19T12:31:36.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9" d="100"/>
          <a:sy n="79" d="100"/>
        </p:scale>
        <p:origin x="54"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Brodtkorb" userId="3e021a1b-fda0-46f6-83fa-fbe24f391d93" providerId="ADAL" clId="{C22F5F15-0398-42DD-889B-1F59BA0E4477}"/>
    <pc:docChg chg="modSld">
      <pc:chgData name="Andre Brodtkorb" userId="3e021a1b-fda0-46f6-83fa-fbe24f391d93" providerId="ADAL" clId="{C22F5F15-0398-42DD-889B-1F59BA0E4477}" dt="2021-11-19T09:53:12.488" v="5" actId="20577"/>
      <pc:docMkLst>
        <pc:docMk/>
      </pc:docMkLst>
      <pc:sldChg chg="modSp mod">
        <pc:chgData name="Andre Brodtkorb" userId="3e021a1b-fda0-46f6-83fa-fbe24f391d93" providerId="ADAL" clId="{C22F5F15-0398-42DD-889B-1F59BA0E4477}" dt="2021-11-19T09:53:12.488" v="5" actId="20577"/>
        <pc:sldMkLst>
          <pc:docMk/>
          <pc:sldMk cId="1852464212" sldId="260"/>
        </pc:sldMkLst>
        <pc:spChg chg="mod">
          <ac:chgData name="Andre Brodtkorb" userId="3e021a1b-fda0-46f6-83fa-fbe24f391d93" providerId="ADAL" clId="{C22F5F15-0398-42DD-889B-1F59BA0E4477}" dt="2021-11-19T09:53:12.488" v="5" actId="20577"/>
          <ac:spMkLst>
            <pc:docMk/>
            <pc:sldMk cId="1852464212" sldId="260"/>
            <ac:spMk id="3" creationId="{00000000-0000-0000-0000-000000000000}"/>
          </ac:spMkLst>
        </pc:spChg>
      </pc:sldChg>
    </pc:docChg>
  </pc:docChgLst>
  <pc:docChgLst>
    <pc:chgData name="Andre Brodtkorb" userId="3e021a1b-fda0-46f6-83fa-fbe24f391d93" providerId="ADAL" clId="{D0AA7D26-73E5-4A19-A59A-6D8D69EAC6C2}"/>
    <pc:docChg chg="undo custSel modSld">
      <pc:chgData name="Andre Brodtkorb" userId="3e021a1b-fda0-46f6-83fa-fbe24f391d93" providerId="ADAL" clId="{D0AA7D26-73E5-4A19-A59A-6D8D69EAC6C2}" dt="2021-11-19T12:31:36.779" v="130" actId="1076"/>
      <pc:docMkLst>
        <pc:docMk/>
      </pc:docMkLst>
      <pc:sldChg chg="modSp mod">
        <pc:chgData name="Andre Brodtkorb" userId="3e021a1b-fda0-46f6-83fa-fbe24f391d93" providerId="ADAL" clId="{D0AA7D26-73E5-4A19-A59A-6D8D69EAC6C2}" dt="2021-11-19T10:03:04.963" v="75" actId="20577"/>
        <pc:sldMkLst>
          <pc:docMk/>
          <pc:sldMk cId="1824439101" sldId="257"/>
        </pc:sldMkLst>
        <pc:spChg chg="mod">
          <ac:chgData name="Andre Brodtkorb" userId="3e021a1b-fda0-46f6-83fa-fbe24f391d93" providerId="ADAL" clId="{D0AA7D26-73E5-4A19-A59A-6D8D69EAC6C2}" dt="2021-11-19T10:02:52.700" v="1" actId="20577"/>
          <ac:spMkLst>
            <pc:docMk/>
            <pc:sldMk cId="1824439101" sldId="257"/>
            <ac:spMk id="2" creationId="{00000000-0000-0000-0000-000000000000}"/>
          </ac:spMkLst>
        </pc:spChg>
        <pc:spChg chg="mod">
          <ac:chgData name="Andre Brodtkorb" userId="3e021a1b-fda0-46f6-83fa-fbe24f391d93" providerId="ADAL" clId="{D0AA7D26-73E5-4A19-A59A-6D8D69EAC6C2}" dt="2021-11-19T10:03:04.963" v="75" actId="20577"/>
          <ac:spMkLst>
            <pc:docMk/>
            <pc:sldMk cId="1824439101" sldId="257"/>
            <ac:spMk id="3" creationId="{00000000-0000-0000-0000-000000000000}"/>
          </ac:spMkLst>
        </pc:spChg>
      </pc:sldChg>
      <pc:sldChg chg="modSp mod">
        <pc:chgData name="Andre Brodtkorb" userId="3e021a1b-fda0-46f6-83fa-fbe24f391d93" providerId="ADAL" clId="{D0AA7D26-73E5-4A19-A59A-6D8D69EAC6C2}" dt="2021-11-19T10:05:35.417" v="100" actId="20577"/>
        <pc:sldMkLst>
          <pc:docMk/>
          <pc:sldMk cId="3603043777" sldId="258"/>
        </pc:sldMkLst>
        <pc:spChg chg="mod">
          <ac:chgData name="Andre Brodtkorb" userId="3e021a1b-fda0-46f6-83fa-fbe24f391d93" providerId="ADAL" clId="{D0AA7D26-73E5-4A19-A59A-6D8D69EAC6C2}" dt="2021-11-19T10:05:35.417" v="100" actId="20577"/>
          <ac:spMkLst>
            <pc:docMk/>
            <pc:sldMk cId="3603043777" sldId="258"/>
            <ac:spMk id="2" creationId="{00000000-0000-0000-0000-000000000000}"/>
          </ac:spMkLst>
        </pc:spChg>
      </pc:sldChg>
      <pc:sldChg chg="modSp mod">
        <pc:chgData name="Andre Brodtkorb" userId="3e021a1b-fda0-46f6-83fa-fbe24f391d93" providerId="ADAL" clId="{D0AA7D26-73E5-4A19-A59A-6D8D69EAC6C2}" dt="2021-11-19T10:04:23.574" v="77" actId="20577"/>
        <pc:sldMkLst>
          <pc:docMk/>
          <pc:sldMk cId="1764797893" sldId="259"/>
        </pc:sldMkLst>
        <pc:spChg chg="mod">
          <ac:chgData name="Andre Brodtkorb" userId="3e021a1b-fda0-46f6-83fa-fbe24f391d93" providerId="ADAL" clId="{D0AA7D26-73E5-4A19-A59A-6D8D69EAC6C2}" dt="2021-11-19T10:04:23.574" v="77" actId="20577"/>
          <ac:spMkLst>
            <pc:docMk/>
            <pc:sldMk cId="1764797893" sldId="259"/>
            <ac:spMk id="2" creationId="{00000000-0000-0000-0000-000000000000}"/>
          </ac:spMkLst>
        </pc:spChg>
      </pc:sldChg>
      <pc:sldChg chg="modSp mod">
        <pc:chgData name="Andre Brodtkorb" userId="3e021a1b-fda0-46f6-83fa-fbe24f391d93" providerId="ADAL" clId="{D0AA7D26-73E5-4A19-A59A-6D8D69EAC6C2}" dt="2021-11-19T10:06:51.339" v="101" actId="6549"/>
        <pc:sldMkLst>
          <pc:docMk/>
          <pc:sldMk cId="1852464212" sldId="260"/>
        </pc:sldMkLst>
        <pc:spChg chg="mod">
          <ac:chgData name="Andre Brodtkorb" userId="3e021a1b-fda0-46f6-83fa-fbe24f391d93" providerId="ADAL" clId="{D0AA7D26-73E5-4A19-A59A-6D8D69EAC6C2}" dt="2021-11-19T10:06:51.339" v="101" actId="6549"/>
          <ac:spMkLst>
            <pc:docMk/>
            <pc:sldMk cId="1852464212" sldId="260"/>
            <ac:spMk id="2" creationId="{00000000-0000-0000-0000-000000000000}"/>
          </ac:spMkLst>
        </pc:spChg>
      </pc:sldChg>
      <pc:sldChg chg="addSp delSp modSp mod">
        <pc:chgData name="Andre Brodtkorb" userId="3e021a1b-fda0-46f6-83fa-fbe24f391d93" providerId="ADAL" clId="{D0AA7D26-73E5-4A19-A59A-6D8D69EAC6C2}" dt="2021-11-19T12:31:36.779" v="130" actId="1076"/>
        <pc:sldMkLst>
          <pc:docMk/>
          <pc:sldMk cId="2817323696" sldId="310"/>
        </pc:sldMkLst>
        <pc:spChg chg="mod">
          <ac:chgData name="Andre Brodtkorb" userId="3e021a1b-fda0-46f6-83fa-fbe24f391d93" providerId="ADAL" clId="{D0AA7D26-73E5-4A19-A59A-6D8D69EAC6C2}" dt="2021-11-19T12:31:27.559" v="125" actId="6549"/>
          <ac:spMkLst>
            <pc:docMk/>
            <pc:sldMk cId="2817323696" sldId="310"/>
            <ac:spMk id="3"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6"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17"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18"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19"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0"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1"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2"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3"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4"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5"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6" creationId="{00000000-0000-0000-0000-000000000000}"/>
          </ac:spMkLst>
        </pc:spChg>
        <pc:spChg chg="del">
          <ac:chgData name="Andre Brodtkorb" userId="3e021a1b-fda0-46f6-83fa-fbe24f391d93" providerId="ADAL" clId="{D0AA7D26-73E5-4A19-A59A-6D8D69EAC6C2}" dt="2021-11-19T12:30:25.574" v="103" actId="478"/>
          <ac:spMkLst>
            <pc:docMk/>
            <pc:sldMk cId="2817323696" sldId="310"/>
            <ac:spMk id="27" creationId="{00000000-0000-0000-0000-000000000000}"/>
          </ac:spMkLst>
        </pc:spChg>
        <pc:picChg chg="add del mod">
          <ac:chgData name="Andre Brodtkorb" userId="3e021a1b-fda0-46f6-83fa-fbe24f391d93" providerId="ADAL" clId="{D0AA7D26-73E5-4A19-A59A-6D8D69EAC6C2}" dt="2021-11-19T12:30:40.394" v="110" actId="478"/>
          <ac:picMkLst>
            <pc:docMk/>
            <pc:sldMk cId="2817323696" sldId="310"/>
            <ac:picMk id="1026" creationId="{AB0DA24A-7B82-421F-90E8-E902DCDE0D50}"/>
          </ac:picMkLst>
        </pc:picChg>
        <pc:picChg chg="add mod">
          <ac:chgData name="Andre Brodtkorb" userId="3e021a1b-fda0-46f6-83fa-fbe24f391d93" providerId="ADAL" clId="{D0AA7D26-73E5-4A19-A59A-6D8D69EAC6C2}" dt="2021-11-19T12:31:33.558" v="128" actId="1076"/>
          <ac:picMkLst>
            <pc:docMk/>
            <pc:sldMk cId="2817323696" sldId="310"/>
            <ac:picMk id="1028" creationId="{0133AEB2-F23E-459E-9763-77961E022E8D}"/>
          </ac:picMkLst>
        </pc:picChg>
        <pc:picChg chg="add mod">
          <ac:chgData name="Andre Brodtkorb" userId="3e021a1b-fda0-46f6-83fa-fbe24f391d93" providerId="ADAL" clId="{D0AA7D26-73E5-4A19-A59A-6D8D69EAC6C2}" dt="2021-11-19T12:31:32.754" v="127" actId="1076"/>
          <ac:picMkLst>
            <pc:docMk/>
            <pc:sldMk cId="2817323696" sldId="310"/>
            <ac:picMk id="1030" creationId="{96632958-5E29-42A6-8CF5-24720A5DAF7B}"/>
          </ac:picMkLst>
        </pc:picChg>
        <pc:picChg chg="add mod">
          <ac:chgData name="Andre Brodtkorb" userId="3e021a1b-fda0-46f6-83fa-fbe24f391d93" providerId="ADAL" clId="{D0AA7D26-73E5-4A19-A59A-6D8D69EAC6C2}" dt="2021-11-19T12:31:31.699" v="126" actId="1076"/>
          <ac:picMkLst>
            <pc:docMk/>
            <pc:sldMk cId="2817323696" sldId="310"/>
            <ac:picMk id="1032" creationId="{27BA72BB-521A-41BC-8123-955DC8FD48DA}"/>
          </ac:picMkLst>
        </pc:picChg>
        <pc:picChg chg="add mod">
          <ac:chgData name="Andre Brodtkorb" userId="3e021a1b-fda0-46f6-83fa-fbe24f391d93" providerId="ADAL" clId="{D0AA7D26-73E5-4A19-A59A-6D8D69EAC6C2}" dt="2021-11-19T12:31:35.638" v="129" actId="1076"/>
          <ac:picMkLst>
            <pc:docMk/>
            <pc:sldMk cId="2817323696" sldId="310"/>
            <ac:picMk id="1034" creationId="{8C0D0549-F889-4C5F-A59B-8E51BB3F37DF}"/>
          </ac:picMkLst>
        </pc:picChg>
        <pc:picChg chg="add mod">
          <ac:chgData name="Andre Brodtkorb" userId="3e021a1b-fda0-46f6-83fa-fbe24f391d93" providerId="ADAL" clId="{D0AA7D26-73E5-4A19-A59A-6D8D69EAC6C2}" dt="2021-11-19T12:31:36.779" v="130" actId="1076"/>
          <ac:picMkLst>
            <pc:docMk/>
            <pc:sldMk cId="2817323696" sldId="310"/>
            <ac:picMk id="1036" creationId="{70BFD541-FB31-4482-8016-472421FB9C17}"/>
          </ac:picMkLst>
        </pc:picChg>
        <pc:picChg chg="add mod">
          <ac:chgData name="Andre Brodtkorb" userId="3e021a1b-fda0-46f6-83fa-fbe24f391d93" providerId="ADAL" clId="{D0AA7D26-73E5-4A19-A59A-6D8D69EAC6C2}" dt="2021-11-19T12:31:24.398" v="124" actId="1076"/>
          <ac:picMkLst>
            <pc:docMk/>
            <pc:sldMk cId="2817323696" sldId="310"/>
            <ac:picMk id="1038" creationId="{AFD11520-BCF6-4572-B91F-FF89B1450756}"/>
          </ac:picMkLst>
        </pc:picChg>
        <pc:picChg chg="del">
          <ac:chgData name="Andre Brodtkorb" userId="3e021a1b-fda0-46f6-83fa-fbe24f391d93" providerId="ADAL" clId="{D0AA7D26-73E5-4A19-A59A-6D8D69EAC6C2}" dt="2021-11-19T12:30:25.574" v="103" actId="478"/>
          <ac:picMkLst>
            <pc:docMk/>
            <pc:sldMk cId="2817323696" sldId="310"/>
            <ac:picMk id="2050"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52" creationId="{00000000-0000-0000-0000-000000000000}"/>
          </ac:picMkLst>
        </pc:picChg>
        <pc:picChg chg="del">
          <ac:chgData name="Andre Brodtkorb" userId="3e021a1b-fda0-46f6-83fa-fbe24f391d93" providerId="ADAL" clId="{D0AA7D26-73E5-4A19-A59A-6D8D69EAC6C2}" dt="2021-11-19T12:30:28.418" v="104" actId="478"/>
          <ac:picMkLst>
            <pc:docMk/>
            <pc:sldMk cId="2817323696" sldId="310"/>
            <ac:picMk id="2054" creationId="{00000000-0000-0000-0000-000000000000}"/>
          </ac:picMkLst>
        </pc:picChg>
        <pc:picChg chg="del">
          <ac:chgData name="Andre Brodtkorb" userId="3e021a1b-fda0-46f6-83fa-fbe24f391d93" providerId="ADAL" clId="{D0AA7D26-73E5-4A19-A59A-6D8D69EAC6C2}" dt="2021-11-19T12:30:28.418" v="104" actId="478"/>
          <ac:picMkLst>
            <pc:docMk/>
            <pc:sldMk cId="2817323696" sldId="310"/>
            <ac:picMk id="2056" creationId="{00000000-0000-0000-0000-000000000000}"/>
          </ac:picMkLst>
        </pc:picChg>
        <pc:picChg chg="del">
          <ac:chgData name="Andre Brodtkorb" userId="3e021a1b-fda0-46f6-83fa-fbe24f391d93" providerId="ADAL" clId="{D0AA7D26-73E5-4A19-A59A-6D8D69EAC6C2}" dt="2021-11-19T12:30:28.418" v="104" actId="478"/>
          <ac:picMkLst>
            <pc:docMk/>
            <pc:sldMk cId="2817323696" sldId="310"/>
            <ac:picMk id="2058"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60"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62"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64"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66" creationId="{00000000-0000-0000-0000-000000000000}"/>
          </ac:picMkLst>
        </pc:picChg>
        <pc:picChg chg="del">
          <ac:chgData name="Andre Brodtkorb" userId="3e021a1b-fda0-46f6-83fa-fbe24f391d93" providerId="ADAL" clId="{D0AA7D26-73E5-4A19-A59A-6D8D69EAC6C2}" dt="2021-11-19T12:30:25.574" v="103" actId="478"/>
          <ac:picMkLst>
            <pc:docMk/>
            <pc:sldMk cId="2817323696" sldId="310"/>
            <ac:picMk id="206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EDE05289-578C-4C94-AABD-88960BE10707}" type="datetimeFigureOut">
              <a:rPr lang="nb-NO" smtClean="0"/>
              <a:t>19.11.2021</a:t>
            </a:fld>
            <a:endParaRPr lang="nb-NO"/>
          </a:p>
        </p:txBody>
      </p:sp>
      <p:sp>
        <p:nvSpPr>
          <p:cNvPr id="4" name="Plassholder for bunntekst 3"/>
          <p:cNvSpPr>
            <a:spLocks noGrp="1"/>
          </p:cNvSpPr>
          <p:nvPr>
            <p:ph type="ftr" sz="quarter" idx="2"/>
          </p:nvPr>
        </p:nvSpPr>
        <p:spPr>
          <a:xfrm>
            <a:off x="0" y="6457410"/>
            <a:ext cx="4302625" cy="340265"/>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5621696" y="6457410"/>
            <a:ext cx="4302625" cy="340265"/>
          </a:xfrm>
          <a:prstGeom prst="rect">
            <a:avLst/>
          </a:prstGeom>
        </p:spPr>
        <p:txBody>
          <a:bodyPr vert="horz" lIns="91440" tIns="45720" rIns="91440" bIns="45720" rtlCol="0" anchor="b"/>
          <a:lstStyle>
            <a:lvl1pPr algn="r">
              <a:defRPr sz="1200"/>
            </a:lvl1pPr>
          </a:lstStyle>
          <a:p>
            <a:fld id="{F414D390-6D98-435E-9E3E-01FE98C7BF71}" type="slidenum">
              <a:rPr lang="nb-NO" smtClean="0"/>
              <a:t>‹#›</a:t>
            </a:fld>
            <a:endParaRPr lang="nb-NO"/>
          </a:p>
        </p:txBody>
      </p:sp>
    </p:spTree>
    <p:extLst>
      <p:ext uri="{BB962C8B-B14F-4D97-AF65-F5344CB8AC3E}">
        <p14:creationId xmlns:p14="http://schemas.microsoft.com/office/powerpoint/2010/main" val="10023471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p:cNvSpPr>
            <a:spLocks noGrp="1"/>
          </p:cNvSpPr>
          <p:nvPr>
            <p:ph type="dt" sz="half" idx="10"/>
          </p:nvPr>
        </p:nvSpPr>
        <p:spPr/>
        <p:txBody>
          <a:bodyPr/>
          <a:lstStyle/>
          <a:p>
            <a:fld id="{DE6D2723-AA2D-4202-B97D-1986D3D8AFEB}" type="datetimeFigureOut">
              <a:rPr lang="nb-NO" smtClean="0"/>
              <a:t>19.11.2021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342769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DE6D2723-AA2D-4202-B97D-1986D3D8AFEB}" type="datetimeFigureOut">
              <a:rPr lang="nb-NO" smtClean="0"/>
              <a:t>19.11.2021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142512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DE6D2723-AA2D-4202-B97D-1986D3D8AFEB}" type="datetimeFigureOut">
              <a:rPr lang="nb-NO" smtClean="0"/>
              <a:t>19.11.2021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212274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DE6D2723-AA2D-4202-B97D-1986D3D8AFEB}" type="datetimeFigureOut">
              <a:rPr lang="nb-NO" smtClean="0"/>
              <a:t>19.11.2021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4296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DE6D2723-AA2D-4202-B97D-1986D3D8AFEB}" type="datetimeFigureOut">
              <a:rPr lang="nb-NO" smtClean="0"/>
              <a:t>19.11.2021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178984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DE6D2723-AA2D-4202-B97D-1986D3D8AFEB}" type="datetimeFigureOut">
              <a:rPr lang="nb-NO" smtClean="0"/>
              <a:t>19.11.2021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347981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DE6D2723-AA2D-4202-B97D-1986D3D8AFEB}" type="datetimeFigureOut">
              <a:rPr lang="nb-NO" smtClean="0"/>
              <a:t>19.11.2021</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50653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DE6D2723-AA2D-4202-B97D-1986D3D8AFEB}" type="datetimeFigureOut">
              <a:rPr lang="nb-NO" smtClean="0"/>
              <a:t>19.11.2021</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278589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DE6D2723-AA2D-4202-B97D-1986D3D8AFEB}" type="datetimeFigureOut">
              <a:rPr lang="nb-NO" smtClean="0"/>
              <a:t>19.11.2021</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290426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DE6D2723-AA2D-4202-B97D-1986D3D8AFEB}" type="datetimeFigureOut">
              <a:rPr lang="nb-NO" smtClean="0"/>
              <a:t>19.11.2021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413105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DE6D2723-AA2D-4202-B97D-1986D3D8AFEB}" type="datetimeFigureOut">
              <a:rPr lang="nb-NO" smtClean="0"/>
              <a:t>19.11.2021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EF36BAA9-E785-478D-AB40-5CC348DBE779}" type="slidenum">
              <a:rPr lang="nb-NO" smtClean="0"/>
              <a:t>‹#›</a:t>
            </a:fld>
            <a:endParaRPr lang="nb-NO"/>
          </a:p>
        </p:txBody>
      </p:sp>
    </p:spTree>
    <p:extLst>
      <p:ext uri="{BB962C8B-B14F-4D97-AF65-F5344CB8AC3E}">
        <p14:creationId xmlns:p14="http://schemas.microsoft.com/office/powerpoint/2010/main" val="18726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D2723-AA2D-4202-B97D-1986D3D8AFEB}" type="datetimeFigureOut">
              <a:rPr lang="nb-NO" smtClean="0"/>
              <a:t>19.11.2021</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BAA9-E785-478D-AB40-5CC348DBE779}" type="slidenum">
              <a:rPr lang="nb-NO" smtClean="0"/>
              <a:t>‹#›</a:t>
            </a:fld>
            <a:endParaRPr lang="nb-NO"/>
          </a:p>
        </p:txBody>
      </p:sp>
    </p:spTree>
    <p:extLst>
      <p:ext uri="{BB962C8B-B14F-4D97-AF65-F5344CB8AC3E}">
        <p14:creationId xmlns:p14="http://schemas.microsoft.com/office/powerpoint/2010/main" val="3461637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a:t>Algoritmer og datastrukturer</a:t>
            </a:r>
          </a:p>
        </p:txBody>
      </p:sp>
      <p:sp>
        <p:nvSpPr>
          <p:cNvPr id="3" name="Undertittel 2"/>
          <p:cNvSpPr>
            <a:spLocks noGrp="1"/>
          </p:cNvSpPr>
          <p:nvPr>
            <p:ph type="subTitle" idx="1"/>
          </p:nvPr>
        </p:nvSpPr>
        <p:spPr/>
        <p:txBody>
          <a:bodyPr/>
          <a:lstStyle/>
          <a:p>
            <a:r>
              <a:rPr lang="nb-NO" dirty="0" err="1"/>
              <a:t>Hjelpeslides</a:t>
            </a:r>
            <a:endParaRPr lang="nb-NO" dirty="0"/>
          </a:p>
          <a:p>
            <a:endParaRPr lang="nb-NO" dirty="0"/>
          </a:p>
          <a:p>
            <a:r>
              <a:rPr lang="nb-NO" dirty="0"/>
              <a:t>Husk at disse ikke nødvendigvis dekker 100% av pensum!</a:t>
            </a:r>
          </a:p>
        </p:txBody>
      </p:sp>
    </p:spTree>
    <p:extLst>
      <p:ext uri="{BB962C8B-B14F-4D97-AF65-F5344CB8AC3E}">
        <p14:creationId xmlns:p14="http://schemas.microsoft.com/office/powerpoint/2010/main" val="182443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Repetisjon av algoritmeanalyse</a:t>
            </a:r>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a:blip r:embed="rId2"/>
          <a:stretch>
            <a:fillRect/>
          </a:stretch>
        </p:blipFill>
        <p:spPr>
          <a:xfrm>
            <a:off x="2013013" y="1581944"/>
            <a:ext cx="7781925" cy="4838700"/>
          </a:xfrm>
          <a:prstGeom prst="rect">
            <a:avLst/>
          </a:prstGeom>
        </p:spPr>
      </p:pic>
    </p:spTree>
    <p:extLst>
      <p:ext uri="{BB962C8B-B14F-4D97-AF65-F5344CB8AC3E}">
        <p14:creationId xmlns:p14="http://schemas.microsoft.com/office/powerpoint/2010/main" val="39245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Binære trær – Turneringer!</a:t>
            </a:r>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a:blip r:embed="rId2"/>
          <a:stretch>
            <a:fillRect/>
          </a:stretch>
        </p:blipFill>
        <p:spPr>
          <a:xfrm>
            <a:off x="2214880" y="1982589"/>
            <a:ext cx="7762240" cy="2892822"/>
          </a:xfrm>
          <a:prstGeom prst="rect">
            <a:avLst/>
          </a:prstGeom>
        </p:spPr>
      </p:pic>
    </p:spTree>
    <p:extLst>
      <p:ext uri="{BB962C8B-B14F-4D97-AF65-F5344CB8AC3E}">
        <p14:creationId xmlns:p14="http://schemas.microsoft.com/office/powerpoint/2010/main" val="34981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Nest største tall</a:t>
            </a:r>
          </a:p>
        </p:txBody>
      </p:sp>
      <p:sp>
        <p:nvSpPr>
          <p:cNvPr id="3" name="Plassholder for innhold 2"/>
          <p:cNvSpPr>
            <a:spLocks noGrp="1"/>
          </p:cNvSpPr>
          <p:nvPr>
            <p:ph idx="1"/>
          </p:nvPr>
        </p:nvSpPr>
        <p:spPr/>
        <p:txBody>
          <a:bodyPr anchor="b"/>
          <a:lstStyle/>
          <a:p>
            <a:r>
              <a:rPr lang="nb-NO" dirty="0"/>
              <a:t>Ett av tallene 28 har vunnet over</a:t>
            </a:r>
          </a:p>
        </p:txBody>
      </p:sp>
      <p:grpSp>
        <p:nvGrpSpPr>
          <p:cNvPr id="9" name="Gruppe 8"/>
          <p:cNvGrpSpPr/>
          <p:nvPr/>
        </p:nvGrpSpPr>
        <p:grpSpPr>
          <a:xfrm>
            <a:off x="2214880" y="1982589"/>
            <a:ext cx="7762240" cy="2934851"/>
            <a:chOff x="2214880" y="1982589"/>
            <a:chExt cx="7762240" cy="2934851"/>
          </a:xfrm>
        </p:grpSpPr>
        <p:pic>
          <p:nvPicPr>
            <p:cNvPr id="4" name="Bilde 3"/>
            <p:cNvPicPr>
              <a:picLocks noChangeAspect="1"/>
            </p:cNvPicPr>
            <p:nvPr/>
          </p:nvPicPr>
          <p:blipFill>
            <a:blip r:embed="rId2"/>
            <a:stretch>
              <a:fillRect/>
            </a:stretch>
          </p:blipFill>
          <p:spPr>
            <a:xfrm>
              <a:off x="2214880" y="1982589"/>
              <a:ext cx="7762240" cy="2892822"/>
            </a:xfrm>
            <a:prstGeom prst="rect">
              <a:avLst/>
            </a:prstGeom>
          </p:spPr>
        </p:pic>
        <p:sp>
          <p:nvSpPr>
            <p:cNvPr id="5" name="Ellipse 4"/>
            <p:cNvSpPr/>
            <p:nvPr/>
          </p:nvSpPr>
          <p:spPr>
            <a:xfrm>
              <a:off x="7701280" y="2560320"/>
              <a:ext cx="579120" cy="579120"/>
            </a:xfrm>
            <a:prstGeom prst="ellipse">
              <a:avLst/>
            </a:prstGeom>
            <a:solidFill>
              <a:schemeClr val="accent4">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Ellipse 5"/>
            <p:cNvSpPr/>
            <p:nvPr/>
          </p:nvSpPr>
          <p:spPr>
            <a:xfrm>
              <a:off x="3037840" y="3139440"/>
              <a:ext cx="579120" cy="579120"/>
            </a:xfrm>
            <a:prstGeom prst="ellipse">
              <a:avLst/>
            </a:prstGeom>
            <a:solidFill>
              <a:schemeClr val="accent4">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Ellipse 6"/>
            <p:cNvSpPr/>
            <p:nvPr/>
          </p:nvSpPr>
          <p:spPr>
            <a:xfrm>
              <a:off x="4409440" y="3738880"/>
              <a:ext cx="579120" cy="579120"/>
            </a:xfrm>
            <a:prstGeom prst="ellipse">
              <a:avLst/>
            </a:prstGeom>
            <a:solidFill>
              <a:schemeClr val="accent4">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Ellipse 7"/>
            <p:cNvSpPr/>
            <p:nvPr/>
          </p:nvSpPr>
          <p:spPr>
            <a:xfrm>
              <a:off x="5090160" y="4338320"/>
              <a:ext cx="579120" cy="579120"/>
            </a:xfrm>
            <a:prstGeom prst="ellipse">
              <a:avLst/>
            </a:prstGeom>
            <a:solidFill>
              <a:schemeClr val="accent4">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159631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Fullt tre</a:t>
            </a:r>
          </a:p>
        </p:txBody>
      </p:sp>
      <p:sp>
        <p:nvSpPr>
          <p:cNvPr id="3" name="Plassholder for innhold 2"/>
          <p:cNvSpPr>
            <a:spLocks noGrp="1"/>
          </p:cNvSpPr>
          <p:nvPr>
            <p:ph idx="1"/>
          </p:nvPr>
        </p:nvSpPr>
        <p:spPr/>
        <p:txBody>
          <a:bodyPr/>
          <a:lstStyle/>
          <a:p>
            <a:r>
              <a:rPr lang="nb-NO" dirty="0"/>
              <a:t>Hver node har to eller ingen barn</a:t>
            </a:r>
          </a:p>
        </p:txBody>
      </p:sp>
      <p:pic>
        <p:nvPicPr>
          <p:cNvPr id="4" name="Bilde 3"/>
          <p:cNvPicPr>
            <a:picLocks noChangeAspect="1"/>
          </p:cNvPicPr>
          <p:nvPr/>
        </p:nvPicPr>
        <p:blipFill>
          <a:blip r:embed="rId2"/>
          <a:stretch>
            <a:fillRect/>
          </a:stretch>
        </p:blipFill>
        <p:spPr>
          <a:xfrm>
            <a:off x="3854300" y="2390933"/>
            <a:ext cx="4483400" cy="3220722"/>
          </a:xfrm>
          <a:prstGeom prst="rect">
            <a:avLst/>
          </a:prstGeom>
        </p:spPr>
      </p:pic>
    </p:spTree>
    <p:extLst>
      <p:ext uri="{BB962C8B-B14F-4D97-AF65-F5344CB8AC3E}">
        <p14:creationId xmlns:p14="http://schemas.microsoft.com/office/powerpoint/2010/main" val="331643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Komplett tre</a:t>
            </a:r>
          </a:p>
        </p:txBody>
      </p:sp>
      <p:sp>
        <p:nvSpPr>
          <p:cNvPr id="3" name="Plassholder for innhold 2"/>
          <p:cNvSpPr>
            <a:spLocks noGrp="1"/>
          </p:cNvSpPr>
          <p:nvPr>
            <p:ph idx="1"/>
          </p:nvPr>
        </p:nvSpPr>
        <p:spPr/>
        <p:txBody>
          <a:bodyPr/>
          <a:lstStyle/>
          <a:p>
            <a:r>
              <a:rPr lang="nb-NO" dirty="0"/>
              <a:t>Alt unntatt siste nivå er fullt</a:t>
            </a:r>
          </a:p>
          <a:p>
            <a:r>
              <a:rPr lang="nb-NO" dirty="0"/>
              <a:t>Siste nivå er fylt inn fra venstre</a:t>
            </a:r>
          </a:p>
        </p:txBody>
      </p:sp>
      <p:pic>
        <p:nvPicPr>
          <p:cNvPr id="4" name="Bilde 3"/>
          <p:cNvPicPr>
            <a:picLocks noChangeAspect="1"/>
          </p:cNvPicPr>
          <p:nvPr/>
        </p:nvPicPr>
        <p:blipFill>
          <a:blip r:embed="rId2"/>
          <a:stretch>
            <a:fillRect/>
          </a:stretch>
        </p:blipFill>
        <p:spPr>
          <a:xfrm>
            <a:off x="3972714" y="3139439"/>
            <a:ext cx="4246572" cy="2306322"/>
          </a:xfrm>
          <a:prstGeom prst="rect">
            <a:avLst/>
          </a:prstGeom>
        </p:spPr>
      </p:pic>
    </p:spTree>
    <p:extLst>
      <p:ext uri="{BB962C8B-B14F-4D97-AF65-F5344CB8AC3E}">
        <p14:creationId xmlns:p14="http://schemas.microsoft.com/office/powerpoint/2010/main" val="301988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Perfekt </a:t>
            </a:r>
            <a:r>
              <a:rPr lang="nb-NO" dirty="0" err="1"/>
              <a:t>binærtre</a:t>
            </a:r>
            <a:endParaRPr lang="nb-NO" dirty="0"/>
          </a:p>
        </p:txBody>
      </p:sp>
      <p:sp>
        <p:nvSpPr>
          <p:cNvPr id="3" name="Plassholder for innhold 2"/>
          <p:cNvSpPr>
            <a:spLocks noGrp="1"/>
          </p:cNvSpPr>
          <p:nvPr>
            <p:ph idx="1"/>
          </p:nvPr>
        </p:nvSpPr>
        <p:spPr/>
        <p:txBody>
          <a:bodyPr/>
          <a:lstStyle/>
          <a:p>
            <a:r>
              <a:rPr lang="nb-NO" dirty="0"/>
              <a:t>Alt til og med siste nivå er fullt</a:t>
            </a:r>
          </a:p>
        </p:txBody>
      </p:sp>
      <p:pic>
        <p:nvPicPr>
          <p:cNvPr id="4" name="Bilde 3"/>
          <p:cNvPicPr>
            <a:picLocks noChangeAspect="1"/>
          </p:cNvPicPr>
          <p:nvPr/>
        </p:nvPicPr>
        <p:blipFill>
          <a:blip r:embed="rId2"/>
          <a:stretch>
            <a:fillRect/>
          </a:stretch>
        </p:blipFill>
        <p:spPr>
          <a:xfrm>
            <a:off x="3627120" y="2721980"/>
            <a:ext cx="4937760" cy="2775480"/>
          </a:xfrm>
          <a:prstGeom prst="rect">
            <a:avLst/>
          </a:prstGeom>
        </p:spPr>
      </p:pic>
    </p:spTree>
    <p:extLst>
      <p:ext uri="{BB962C8B-B14F-4D97-AF65-F5344CB8AC3E}">
        <p14:creationId xmlns:p14="http://schemas.microsoft.com/office/powerpoint/2010/main" val="159912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Bubble</a:t>
            </a:r>
            <a:r>
              <a:rPr lang="nb-NO" dirty="0"/>
              <a:t> sort</a:t>
            </a:r>
          </a:p>
        </p:txBody>
      </p:sp>
      <p:sp>
        <p:nvSpPr>
          <p:cNvPr id="3" name="Plassholder for innhold 2"/>
          <p:cNvSpPr>
            <a:spLocks noGrp="1"/>
          </p:cNvSpPr>
          <p:nvPr>
            <p:ph idx="1"/>
          </p:nvPr>
        </p:nvSpPr>
        <p:spPr/>
        <p:txBody>
          <a:bodyPr/>
          <a:lstStyle/>
          <a:p>
            <a:r>
              <a:rPr lang="nb-NO" dirty="0"/>
              <a:t>Gå gjennom hver posisjon i tabellen og «boble» oppover</a:t>
            </a:r>
          </a:p>
          <a:p>
            <a:r>
              <a:rPr lang="nb-NO" dirty="0"/>
              <a:t>For hvert tallpar, bytt så største kommer til høyre</a:t>
            </a:r>
          </a:p>
          <a:p>
            <a:r>
              <a:rPr lang="nb-NO" dirty="0"/>
              <a:t>n*(n-1)/4 operasjoner (antall inversjoner!)</a:t>
            </a:r>
            <a:br>
              <a:rPr lang="nb-NO" dirty="0"/>
            </a:br>
            <a:endParaRPr lang="nb-NO" dirty="0"/>
          </a:p>
        </p:txBody>
      </p:sp>
      <p:sp>
        <p:nvSpPr>
          <p:cNvPr id="4" name="Rektangel 3"/>
          <p:cNvSpPr/>
          <p:nvPr/>
        </p:nvSpPr>
        <p:spPr>
          <a:xfrm>
            <a:off x="5257800" y="2021979"/>
            <a:ext cx="6096000" cy="4154984"/>
          </a:xfrm>
          <a:prstGeom prst="rect">
            <a:avLst/>
          </a:prstGeom>
        </p:spPr>
        <p:txBody>
          <a:bodyPr>
            <a:spAutoFit/>
          </a:bodyPr>
          <a:lstStyle/>
          <a:p>
            <a:pPr algn="r"/>
            <a:r>
              <a:rPr lang="nb-NO" sz="2400" dirty="0"/>
              <a:t>4: [4, 2, 3, 1]</a:t>
            </a:r>
          </a:p>
          <a:p>
            <a:pPr algn="r"/>
            <a:r>
              <a:rPr lang="nb-NO" sz="2400" dirty="0"/>
              <a:t>4: [2, 4, 3, 1]</a:t>
            </a:r>
          </a:p>
          <a:p>
            <a:pPr algn="r"/>
            <a:r>
              <a:rPr lang="nb-NO" sz="2400" dirty="0"/>
              <a:t>4: [2, 3, 4, 1]</a:t>
            </a:r>
          </a:p>
          <a:p>
            <a:pPr algn="r"/>
            <a:r>
              <a:rPr lang="nb-NO" sz="2400" dirty="0"/>
              <a:t>4: [2, 3, 1, 4]</a:t>
            </a:r>
          </a:p>
          <a:p>
            <a:pPr algn="r"/>
            <a:endParaRPr lang="nb-NO" sz="2400" dirty="0"/>
          </a:p>
          <a:p>
            <a:pPr algn="r"/>
            <a:r>
              <a:rPr lang="nb-NO" sz="2400" dirty="0"/>
              <a:t>3: [2, 3, 1, 4]</a:t>
            </a:r>
          </a:p>
          <a:p>
            <a:pPr algn="r"/>
            <a:r>
              <a:rPr lang="nb-NO" sz="2400" dirty="0"/>
              <a:t>3: [2, 3, 1, 4]</a:t>
            </a:r>
          </a:p>
          <a:p>
            <a:pPr algn="r"/>
            <a:r>
              <a:rPr lang="nb-NO" sz="2400" dirty="0"/>
              <a:t>3: [2, 1, 3, 4]</a:t>
            </a:r>
          </a:p>
          <a:p>
            <a:pPr algn="r"/>
            <a:endParaRPr lang="nb-NO" sz="2400" dirty="0"/>
          </a:p>
          <a:p>
            <a:pPr algn="r"/>
            <a:r>
              <a:rPr lang="nb-NO" sz="2400" dirty="0"/>
              <a:t>2: [2, 1, 3, 4]</a:t>
            </a:r>
          </a:p>
          <a:p>
            <a:pPr algn="r"/>
            <a:r>
              <a:rPr lang="nb-NO" sz="2400" dirty="0"/>
              <a:t>2: [1, 2, 3, 4]</a:t>
            </a:r>
          </a:p>
        </p:txBody>
      </p:sp>
      <p:sp>
        <p:nvSpPr>
          <p:cNvPr id="5" name="Avrundet rektangel 4"/>
          <p:cNvSpPr/>
          <p:nvPr/>
        </p:nvSpPr>
        <p:spPr>
          <a:xfrm>
            <a:off x="10027920" y="210312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Avrundet rektangel 5"/>
          <p:cNvSpPr/>
          <p:nvPr/>
        </p:nvSpPr>
        <p:spPr>
          <a:xfrm>
            <a:off x="10312400" y="246888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Avrundet rektangel 6"/>
          <p:cNvSpPr/>
          <p:nvPr/>
        </p:nvSpPr>
        <p:spPr>
          <a:xfrm>
            <a:off x="10617200" y="283464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Avrundet rektangel 7"/>
          <p:cNvSpPr/>
          <p:nvPr/>
        </p:nvSpPr>
        <p:spPr>
          <a:xfrm>
            <a:off x="10027920" y="393192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Avrundet rektangel 8"/>
          <p:cNvSpPr/>
          <p:nvPr/>
        </p:nvSpPr>
        <p:spPr>
          <a:xfrm>
            <a:off x="10322560" y="430784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Avrundet rektangel 11"/>
          <p:cNvSpPr/>
          <p:nvPr/>
        </p:nvSpPr>
        <p:spPr>
          <a:xfrm>
            <a:off x="10038080" y="5394960"/>
            <a:ext cx="61976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3" name="Bilde 12"/>
          <p:cNvPicPr>
            <a:picLocks noChangeAspect="1"/>
          </p:cNvPicPr>
          <p:nvPr/>
        </p:nvPicPr>
        <p:blipFill>
          <a:blip r:embed="rId2"/>
          <a:stretch>
            <a:fillRect/>
          </a:stretch>
        </p:blipFill>
        <p:spPr>
          <a:xfrm>
            <a:off x="744220" y="4307840"/>
            <a:ext cx="8305800" cy="2457450"/>
          </a:xfrm>
          <a:prstGeom prst="rect">
            <a:avLst/>
          </a:prstGeom>
        </p:spPr>
      </p:pic>
    </p:spTree>
    <p:extLst>
      <p:ext uri="{BB962C8B-B14F-4D97-AF65-F5344CB8AC3E}">
        <p14:creationId xmlns:p14="http://schemas.microsoft.com/office/powerpoint/2010/main" val="28323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Utvalgssortering</a:t>
            </a:r>
            <a:r>
              <a:rPr lang="en-US" dirty="0"/>
              <a:t> – selection sort</a:t>
            </a:r>
            <a:endParaRPr lang="nb-NO" dirty="0"/>
          </a:p>
        </p:txBody>
      </p:sp>
      <p:sp>
        <p:nvSpPr>
          <p:cNvPr id="3" name="Plassholder for innhold 2"/>
          <p:cNvSpPr>
            <a:spLocks noGrp="1"/>
          </p:cNvSpPr>
          <p:nvPr>
            <p:ph idx="1"/>
          </p:nvPr>
        </p:nvSpPr>
        <p:spPr/>
        <p:txBody>
          <a:bodyPr/>
          <a:lstStyle/>
          <a:p>
            <a:r>
              <a:rPr lang="en-US" dirty="0"/>
              <a:t>Finn </a:t>
            </a:r>
            <a:r>
              <a:rPr lang="en-US" dirty="0" err="1"/>
              <a:t>minste</a:t>
            </a:r>
            <a:r>
              <a:rPr lang="en-US" dirty="0"/>
              <a:t> tall </a:t>
            </a:r>
            <a:r>
              <a:rPr lang="en-US" dirty="0" err="1"/>
              <a:t>og</a:t>
            </a:r>
            <a:r>
              <a:rPr lang="en-US" dirty="0"/>
              <a:t> </a:t>
            </a:r>
            <a:r>
              <a:rPr lang="en-US" dirty="0" err="1"/>
              <a:t>bytt</a:t>
            </a:r>
            <a:r>
              <a:rPr lang="en-US" dirty="0"/>
              <a:t> med </a:t>
            </a:r>
            <a:r>
              <a:rPr lang="en-US" dirty="0" err="1"/>
              <a:t>posisjon</a:t>
            </a:r>
            <a:r>
              <a:rPr lang="en-US" dirty="0"/>
              <a:t> 1</a:t>
            </a:r>
          </a:p>
          <a:p>
            <a:r>
              <a:rPr lang="en-US" dirty="0" err="1"/>
              <a:t>Repeter</a:t>
            </a:r>
            <a:r>
              <a:rPr lang="en-US" dirty="0"/>
              <a:t> med </a:t>
            </a:r>
            <a:r>
              <a:rPr lang="en-US" dirty="0" err="1"/>
              <a:t>tabell</a:t>
            </a:r>
            <a:r>
              <a:rPr lang="en-US" dirty="0"/>
              <a:t> </a:t>
            </a:r>
            <a:r>
              <a:rPr lang="en-US" dirty="0" err="1"/>
              <a:t>størrelse</a:t>
            </a:r>
            <a:r>
              <a:rPr lang="en-US" dirty="0"/>
              <a:t> n-1</a:t>
            </a:r>
          </a:p>
          <a:p>
            <a:r>
              <a:rPr lang="en-US" dirty="0"/>
              <a:t>n*(n-1)/2 </a:t>
            </a:r>
            <a:r>
              <a:rPr lang="en-US" dirty="0" err="1"/>
              <a:t>operasjoner</a:t>
            </a:r>
            <a:endParaRPr lang="nb-NO" dirty="0"/>
          </a:p>
        </p:txBody>
      </p:sp>
      <p:sp>
        <p:nvSpPr>
          <p:cNvPr id="4" name="Rektangel 3"/>
          <p:cNvSpPr/>
          <p:nvPr/>
        </p:nvSpPr>
        <p:spPr>
          <a:xfrm>
            <a:off x="5039360" y="1910695"/>
            <a:ext cx="6096000" cy="4401205"/>
          </a:xfrm>
          <a:prstGeom prst="rect">
            <a:avLst/>
          </a:prstGeom>
        </p:spPr>
        <p:txBody>
          <a:bodyPr>
            <a:spAutoFit/>
          </a:bodyPr>
          <a:lstStyle/>
          <a:p>
            <a:pPr algn="r"/>
            <a:r>
              <a:rPr lang="nb-NO" sz="2800" dirty="0"/>
              <a:t>[6, 7, 1, 4, 8, 9, 2, 5, 3, 10]</a:t>
            </a:r>
          </a:p>
          <a:p>
            <a:pPr algn="r"/>
            <a:r>
              <a:rPr lang="nb-NO" sz="2800" dirty="0"/>
              <a:t>[1, 7, 6, 4, 8, 9, 2, 5, 3, 10]</a:t>
            </a:r>
          </a:p>
          <a:p>
            <a:pPr algn="r"/>
            <a:r>
              <a:rPr lang="nb-NO" sz="2800" dirty="0"/>
              <a:t>[1, 2, 6, 4, 8, 9, 7, 5, 3, 10]</a:t>
            </a:r>
          </a:p>
          <a:p>
            <a:pPr algn="r"/>
            <a:r>
              <a:rPr lang="nb-NO" sz="2800" dirty="0"/>
              <a:t>[1, 2, 3, 4, 8, 9, 7, 5, 6, 10]</a:t>
            </a:r>
          </a:p>
          <a:p>
            <a:pPr algn="r"/>
            <a:r>
              <a:rPr lang="nb-NO" sz="2800" dirty="0"/>
              <a:t>[1, 2, 3, 4, 8, 9, 7, 5, 6, 10]</a:t>
            </a:r>
          </a:p>
          <a:p>
            <a:pPr algn="r"/>
            <a:r>
              <a:rPr lang="nb-NO" sz="2800" dirty="0"/>
              <a:t>[1, 2, 3, 4, 5, 9, 7, 8, 6, 10]</a:t>
            </a:r>
          </a:p>
          <a:p>
            <a:pPr algn="r"/>
            <a:r>
              <a:rPr lang="nb-NO" sz="2800" dirty="0"/>
              <a:t>[1, 2, 3, 4, 5, 6, 7, 8, 9, 10]</a:t>
            </a:r>
          </a:p>
          <a:p>
            <a:pPr algn="r"/>
            <a:r>
              <a:rPr lang="nb-NO" sz="2800" dirty="0"/>
              <a:t>[1, 2, 3, 4, 5, 6, 7, 8, 9, 10]</a:t>
            </a:r>
          </a:p>
          <a:p>
            <a:pPr algn="r"/>
            <a:r>
              <a:rPr lang="nb-NO" sz="2800" dirty="0"/>
              <a:t>[1, 2, 3, 4, 5, 6, 7, 8, 9, 10]</a:t>
            </a:r>
          </a:p>
          <a:p>
            <a:pPr algn="r"/>
            <a:r>
              <a:rPr lang="nb-NO" sz="2800" dirty="0"/>
              <a:t>[1, 2, 3, 4, 5, 6, 7, 8, 9, 10]</a:t>
            </a:r>
          </a:p>
        </p:txBody>
      </p:sp>
      <p:sp>
        <p:nvSpPr>
          <p:cNvPr id="5" name="Avrundet rektangel 4"/>
          <p:cNvSpPr/>
          <p:nvPr/>
        </p:nvSpPr>
        <p:spPr>
          <a:xfrm>
            <a:off x="8087360" y="203200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Avrundet rektangel 5"/>
          <p:cNvSpPr/>
          <p:nvPr/>
        </p:nvSpPr>
        <p:spPr>
          <a:xfrm>
            <a:off x="9469120" y="246888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Avrundet rektangel 6"/>
          <p:cNvSpPr/>
          <p:nvPr/>
        </p:nvSpPr>
        <p:spPr>
          <a:xfrm>
            <a:off x="10170160" y="289560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Avrundet rektangel 7"/>
          <p:cNvSpPr/>
          <p:nvPr/>
        </p:nvSpPr>
        <p:spPr>
          <a:xfrm>
            <a:off x="8442960" y="332232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Avrundet rektangel 8"/>
          <p:cNvSpPr/>
          <p:nvPr/>
        </p:nvSpPr>
        <p:spPr>
          <a:xfrm>
            <a:off x="9824720" y="373888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Avrundet rektangel 9"/>
          <p:cNvSpPr/>
          <p:nvPr/>
        </p:nvSpPr>
        <p:spPr>
          <a:xfrm>
            <a:off x="10190480" y="417576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Avrundet rektangel 10"/>
          <p:cNvSpPr/>
          <p:nvPr/>
        </p:nvSpPr>
        <p:spPr>
          <a:xfrm>
            <a:off x="9479280" y="458216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Avrundet rektangel 11"/>
          <p:cNvSpPr/>
          <p:nvPr/>
        </p:nvSpPr>
        <p:spPr>
          <a:xfrm>
            <a:off x="9824720" y="502920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 name="Avrundet rektangel 12"/>
          <p:cNvSpPr/>
          <p:nvPr/>
        </p:nvSpPr>
        <p:spPr>
          <a:xfrm>
            <a:off x="10160000" y="5435600"/>
            <a:ext cx="254000" cy="2946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Avrundet rektangel 13"/>
          <p:cNvSpPr/>
          <p:nvPr/>
        </p:nvSpPr>
        <p:spPr>
          <a:xfrm>
            <a:off x="10546080" y="5872479"/>
            <a:ext cx="426720" cy="30448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5" name="Bilde 14"/>
          <p:cNvPicPr>
            <a:picLocks noChangeAspect="1"/>
          </p:cNvPicPr>
          <p:nvPr/>
        </p:nvPicPr>
        <p:blipFill>
          <a:blip r:embed="rId2"/>
          <a:stretch>
            <a:fillRect/>
          </a:stretch>
        </p:blipFill>
        <p:spPr>
          <a:xfrm>
            <a:off x="466725" y="4493419"/>
            <a:ext cx="6619875" cy="1257300"/>
          </a:xfrm>
          <a:prstGeom prst="rect">
            <a:avLst/>
          </a:prstGeom>
        </p:spPr>
      </p:pic>
    </p:spTree>
    <p:extLst>
      <p:ext uri="{BB962C8B-B14F-4D97-AF65-F5344CB8AC3E}">
        <p14:creationId xmlns:p14="http://schemas.microsoft.com/office/powerpoint/2010/main" val="139808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Insertion</a:t>
            </a:r>
            <a:r>
              <a:rPr lang="nb-NO" dirty="0"/>
              <a:t> sort (innsettingssortering)</a:t>
            </a:r>
          </a:p>
        </p:txBody>
      </p:sp>
      <p:sp>
        <p:nvSpPr>
          <p:cNvPr id="3" name="Plassholder for innhold 2"/>
          <p:cNvSpPr>
            <a:spLocks noGrp="1"/>
          </p:cNvSpPr>
          <p:nvPr>
            <p:ph idx="1"/>
          </p:nvPr>
        </p:nvSpPr>
        <p:spPr/>
        <p:txBody>
          <a:bodyPr/>
          <a:lstStyle/>
          <a:p>
            <a:r>
              <a:rPr lang="nb-NO" dirty="0"/>
              <a:t>Ta en verdi ut av tabellen på plass k</a:t>
            </a:r>
            <a:br>
              <a:rPr lang="nb-NO" dirty="0"/>
            </a:br>
            <a:r>
              <a:rPr lang="nb-NO" dirty="0"/>
              <a:t>Krav: alt før plass k er sortert</a:t>
            </a:r>
          </a:p>
          <a:p>
            <a:endParaRPr lang="nb-NO" dirty="0"/>
          </a:p>
          <a:p>
            <a:r>
              <a:rPr lang="nb-NO" dirty="0"/>
              <a:t>Bruk ordnet innsetting i</a:t>
            </a:r>
            <a:br>
              <a:rPr lang="nb-NO" dirty="0"/>
            </a:br>
            <a:r>
              <a:rPr lang="nb-NO" dirty="0"/>
              <a:t>intervallet [0, k-1]</a:t>
            </a:r>
          </a:p>
          <a:p>
            <a:endParaRPr lang="nb-NO" dirty="0"/>
          </a:p>
          <a:p>
            <a:r>
              <a:rPr lang="nb-NO" dirty="0"/>
              <a:t>n(n + 3)/4 − </a:t>
            </a:r>
            <a:r>
              <a:rPr lang="nb-NO" dirty="0" err="1"/>
              <a:t>H</a:t>
            </a:r>
            <a:r>
              <a:rPr lang="nb-NO" baseline="-25000" dirty="0" err="1"/>
              <a:t>n</a:t>
            </a:r>
            <a:r>
              <a:rPr lang="nb-NO" baseline="-25000" dirty="0"/>
              <a:t> </a:t>
            </a:r>
            <a:r>
              <a:rPr lang="nb-NO" dirty="0"/>
              <a:t>operasjoner i </a:t>
            </a:r>
            <a:br>
              <a:rPr lang="nb-NO" dirty="0"/>
            </a:br>
            <a:r>
              <a:rPr lang="nb-NO" dirty="0"/>
              <a:t>gjennomsnitt</a:t>
            </a:r>
            <a:br>
              <a:rPr lang="nb-NO" dirty="0"/>
            </a:br>
            <a:endParaRPr lang="nb-NO" dirty="0"/>
          </a:p>
        </p:txBody>
      </p:sp>
      <p:grpSp>
        <p:nvGrpSpPr>
          <p:cNvPr id="9" name="Gruppe 8"/>
          <p:cNvGrpSpPr/>
          <p:nvPr/>
        </p:nvGrpSpPr>
        <p:grpSpPr>
          <a:xfrm>
            <a:off x="6028051" y="1825625"/>
            <a:ext cx="6020439" cy="4067176"/>
            <a:chOff x="4357687" y="1825624"/>
            <a:chExt cx="7507923" cy="5072063"/>
          </a:xfrm>
        </p:grpSpPr>
        <p:pic>
          <p:nvPicPr>
            <p:cNvPr id="4" name="Bilde 3"/>
            <p:cNvPicPr>
              <a:picLocks noChangeAspect="1"/>
            </p:cNvPicPr>
            <p:nvPr/>
          </p:nvPicPr>
          <p:blipFill>
            <a:blip r:embed="rId2"/>
            <a:stretch>
              <a:fillRect/>
            </a:stretch>
          </p:blipFill>
          <p:spPr>
            <a:xfrm>
              <a:off x="5252720" y="1825624"/>
              <a:ext cx="6595427" cy="1033385"/>
            </a:xfrm>
            <a:prstGeom prst="rect">
              <a:avLst/>
            </a:prstGeom>
          </p:spPr>
        </p:pic>
        <p:pic>
          <p:nvPicPr>
            <p:cNvPr id="5" name="Bilde 4"/>
            <p:cNvPicPr>
              <a:picLocks noChangeAspect="1"/>
            </p:cNvPicPr>
            <p:nvPr/>
          </p:nvPicPr>
          <p:blipFill>
            <a:blip r:embed="rId3"/>
            <a:stretch>
              <a:fillRect/>
            </a:stretch>
          </p:blipFill>
          <p:spPr>
            <a:xfrm>
              <a:off x="4357687" y="2947352"/>
              <a:ext cx="7439025" cy="942975"/>
            </a:xfrm>
            <a:prstGeom prst="rect">
              <a:avLst/>
            </a:prstGeom>
          </p:spPr>
        </p:pic>
        <p:pic>
          <p:nvPicPr>
            <p:cNvPr id="6" name="Bilde 5"/>
            <p:cNvPicPr>
              <a:picLocks noChangeAspect="1"/>
            </p:cNvPicPr>
            <p:nvPr/>
          </p:nvPicPr>
          <p:blipFill>
            <a:blip r:embed="rId4"/>
            <a:stretch>
              <a:fillRect/>
            </a:stretch>
          </p:blipFill>
          <p:spPr>
            <a:xfrm>
              <a:off x="4410710" y="4030345"/>
              <a:ext cx="7353300" cy="971550"/>
            </a:xfrm>
            <a:prstGeom prst="rect">
              <a:avLst/>
            </a:prstGeom>
          </p:spPr>
        </p:pic>
        <p:pic>
          <p:nvPicPr>
            <p:cNvPr id="7" name="Bilde 6"/>
            <p:cNvPicPr>
              <a:picLocks noChangeAspect="1"/>
            </p:cNvPicPr>
            <p:nvPr/>
          </p:nvPicPr>
          <p:blipFill>
            <a:blip r:embed="rId5"/>
            <a:stretch>
              <a:fillRect/>
            </a:stretch>
          </p:blipFill>
          <p:spPr>
            <a:xfrm>
              <a:off x="4363085" y="5027294"/>
              <a:ext cx="7448550" cy="914400"/>
            </a:xfrm>
            <a:prstGeom prst="rect">
              <a:avLst/>
            </a:prstGeom>
          </p:spPr>
        </p:pic>
        <p:pic>
          <p:nvPicPr>
            <p:cNvPr id="8" name="Bilde 7"/>
            <p:cNvPicPr>
              <a:picLocks noChangeAspect="1"/>
            </p:cNvPicPr>
            <p:nvPr/>
          </p:nvPicPr>
          <p:blipFill>
            <a:blip r:embed="rId6"/>
            <a:stretch>
              <a:fillRect/>
            </a:stretch>
          </p:blipFill>
          <p:spPr>
            <a:xfrm>
              <a:off x="4512310" y="5954712"/>
              <a:ext cx="7353300" cy="942975"/>
            </a:xfrm>
            <a:prstGeom prst="rect">
              <a:avLst/>
            </a:prstGeom>
          </p:spPr>
        </p:pic>
      </p:grpSp>
    </p:spTree>
    <p:extLst>
      <p:ext uri="{BB962C8B-B14F-4D97-AF65-F5344CB8AC3E}">
        <p14:creationId xmlns:p14="http://schemas.microsoft.com/office/powerpoint/2010/main" val="65438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Quick</a:t>
            </a:r>
            <a:r>
              <a:rPr lang="nb-NO" dirty="0"/>
              <a:t> sort (kvikksortering)</a:t>
            </a:r>
          </a:p>
        </p:txBody>
      </p:sp>
      <p:sp>
        <p:nvSpPr>
          <p:cNvPr id="3" name="Plassholder for innhold 2"/>
          <p:cNvSpPr>
            <a:spLocks noGrp="1"/>
          </p:cNvSpPr>
          <p:nvPr>
            <p:ph idx="1"/>
          </p:nvPr>
        </p:nvSpPr>
        <p:spPr/>
        <p:txBody>
          <a:bodyPr/>
          <a:lstStyle/>
          <a:p>
            <a:r>
              <a:rPr lang="nb-NO" dirty="0"/>
              <a:t>Bygger på konseptet </a:t>
            </a:r>
            <a:r>
              <a:rPr lang="nb-NO" dirty="0" err="1"/>
              <a:t>partisjonering</a:t>
            </a:r>
            <a:r>
              <a:rPr lang="nb-NO" dirty="0"/>
              <a:t> med en «pivot»</a:t>
            </a:r>
          </a:p>
          <a:p>
            <a:r>
              <a:rPr lang="nb-NO" dirty="0"/>
              <a:t>Sorter tabellen slik at alle tall mindre enn pivot ligger til venstre</a:t>
            </a:r>
            <a:br>
              <a:rPr lang="nb-NO" dirty="0"/>
            </a:br>
            <a:r>
              <a:rPr lang="nb-NO" dirty="0"/>
              <a:t>og alle tall større ligger til høyre</a:t>
            </a:r>
          </a:p>
          <a:p>
            <a:r>
              <a:rPr lang="nb-NO" dirty="0"/>
              <a:t>Eksempel: Pivot = 10</a:t>
            </a:r>
          </a:p>
        </p:txBody>
      </p:sp>
      <p:pic>
        <p:nvPicPr>
          <p:cNvPr id="4" name="Bilde 3"/>
          <p:cNvPicPr>
            <a:picLocks noChangeAspect="1"/>
          </p:cNvPicPr>
          <p:nvPr/>
        </p:nvPicPr>
        <p:blipFill>
          <a:blip r:embed="rId2"/>
          <a:stretch>
            <a:fillRect/>
          </a:stretch>
        </p:blipFill>
        <p:spPr>
          <a:xfrm>
            <a:off x="1758504" y="5378450"/>
            <a:ext cx="8162925" cy="933450"/>
          </a:xfrm>
          <a:prstGeom prst="rect">
            <a:avLst/>
          </a:prstGeom>
        </p:spPr>
      </p:pic>
      <p:pic>
        <p:nvPicPr>
          <p:cNvPr id="5" name="Bilde 4"/>
          <p:cNvPicPr>
            <a:picLocks noChangeAspect="1"/>
          </p:cNvPicPr>
          <p:nvPr/>
        </p:nvPicPr>
        <p:blipFill>
          <a:blip r:embed="rId3"/>
          <a:stretch>
            <a:fillRect/>
          </a:stretch>
        </p:blipFill>
        <p:spPr>
          <a:xfrm>
            <a:off x="1715641" y="4321175"/>
            <a:ext cx="8248650" cy="1057275"/>
          </a:xfrm>
          <a:prstGeom prst="rect">
            <a:avLst/>
          </a:prstGeom>
        </p:spPr>
      </p:pic>
      <p:cxnSp>
        <p:nvCxnSpPr>
          <p:cNvPr id="7" name="Rett linje 6"/>
          <p:cNvCxnSpPr/>
          <p:nvPr/>
        </p:nvCxnSpPr>
        <p:spPr>
          <a:xfrm>
            <a:off x="5349240" y="5248656"/>
            <a:ext cx="0" cy="1063244"/>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857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Grunnleggende  tema</a:t>
            </a:r>
          </a:p>
        </p:txBody>
      </p:sp>
      <p:sp>
        <p:nvSpPr>
          <p:cNvPr id="3" name="Plassholder for innhold 2"/>
          <p:cNvSpPr>
            <a:spLocks noGrp="1"/>
          </p:cNvSpPr>
          <p:nvPr>
            <p:ph idx="1"/>
          </p:nvPr>
        </p:nvSpPr>
        <p:spPr/>
        <p:txBody>
          <a:bodyPr/>
          <a:lstStyle/>
          <a:p>
            <a:pPr fontAlgn="base"/>
            <a:r>
              <a:rPr lang="nb-NO" dirty="0"/>
              <a:t>Kapittel 1: Grunnleggende begreper og teknikker</a:t>
            </a:r>
          </a:p>
          <a:p>
            <a:pPr lvl="1" fontAlgn="base"/>
            <a:r>
              <a:rPr lang="nb-NO" dirty="0"/>
              <a:t>1.1 Algoritmer og </a:t>
            </a:r>
            <a:r>
              <a:rPr lang="nb-NO" dirty="0" err="1"/>
              <a:t>effektvivitet</a:t>
            </a:r>
            <a:r>
              <a:rPr lang="nb-NO" dirty="0"/>
              <a:t>: 1, 2, 3, 4 5, 6, 7, 8, 9, 10, 11, 12</a:t>
            </a:r>
          </a:p>
          <a:p>
            <a:pPr lvl="1" fontAlgn="base"/>
            <a:r>
              <a:rPr lang="nb-NO" dirty="0"/>
              <a:t>1.2 Nest største tall: 1, 2, 3, 4, 5, 6, 7, 8, 9, 10, 11, 13</a:t>
            </a:r>
          </a:p>
          <a:p>
            <a:pPr lvl="1" fontAlgn="base"/>
            <a:r>
              <a:rPr lang="nb-NO" dirty="0"/>
              <a:t>1.3 Ordnede tabeller: 1, 2, 4, 5, 6, 8, 9, 11</a:t>
            </a:r>
          </a:p>
          <a:p>
            <a:pPr lvl="1" fontAlgn="base"/>
            <a:r>
              <a:rPr lang="nb-NO" dirty="0"/>
              <a:t>1.4 Generiske algoritmer: 1, 2, 3, 4, 5, 6, 7, 8, 9</a:t>
            </a:r>
          </a:p>
          <a:p>
            <a:pPr lvl="1" fontAlgn="base"/>
            <a:r>
              <a:rPr lang="nb-NO" dirty="0"/>
              <a:t>1.5 Rekursjon: 1, 2, 3, 4, 5, 6, 7, 8, 9</a:t>
            </a:r>
          </a:p>
          <a:p>
            <a:pPr lvl="1" fontAlgn="base"/>
            <a:r>
              <a:rPr lang="nb-NO" dirty="0"/>
              <a:t>1.6 </a:t>
            </a:r>
            <a:r>
              <a:rPr lang="nb-NO" dirty="0" err="1"/>
              <a:t>Multidimensjonelle</a:t>
            </a:r>
            <a:r>
              <a:rPr lang="nb-NO" dirty="0"/>
              <a:t> tabeller: 1, 2, 3</a:t>
            </a:r>
          </a:p>
          <a:p>
            <a:pPr lvl="1" fontAlgn="base"/>
            <a:r>
              <a:rPr lang="nb-NO" dirty="0"/>
              <a:t>1.8: Algoritmeanalyse: 1, 2, 3, 4</a:t>
            </a:r>
          </a:p>
          <a:p>
            <a:pPr marL="0" indent="0">
              <a:buNone/>
            </a:pPr>
            <a:endParaRPr lang="nb-NO" dirty="0"/>
          </a:p>
        </p:txBody>
      </p:sp>
    </p:spTree>
    <p:extLst>
      <p:ext uri="{BB962C8B-B14F-4D97-AF65-F5344CB8AC3E}">
        <p14:creationId xmlns:p14="http://schemas.microsoft.com/office/powerpoint/2010/main" val="3603043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Merge</a:t>
            </a:r>
            <a:r>
              <a:rPr lang="nb-NO" dirty="0"/>
              <a:t> sort</a:t>
            </a:r>
          </a:p>
        </p:txBody>
      </p:sp>
      <p:sp>
        <p:nvSpPr>
          <p:cNvPr id="3" name="Plassholder for innhold 2"/>
          <p:cNvSpPr>
            <a:spLocks noGrp="1"/>
          </p:cNvSpPr>
          <p:nvPr>
            <p:ph idx="1"/>
          </p:nvPr>
        </p:nvSpPr>
        <p:spPr/>
        <p:txBody>
          <a:bodyPr/>
          <a:lstStyle/>
          <a:p>
            <a:r>
              <a:rPr lang="nb-NO" dirty="0"/>
              <a:t>Enkel idé: </a:t>
            </a:r>
          </a:p>
          <a:p>
            <a:endParaRPr lang="nb-NO" dirty="0"/>
          </a:p>
          <a:p>
            <a:r>
              <a:rPr lang="nb-NO" dirty="0"/>
              <a:t>Gitt to lister med sorterte tall, velg det minste fra de to listene til enhver tid</a:t>
            </a:r>
          </a:p>
        </p:txBody>
      </p:sp>
      <p:pic>
        <p:nvPicPr>
          <p:cNvPr id="4" name="Bilde 3"/>
          <p:cNvPicPr>
            <a:picLocks noChangeAspect="1"/>
          </p:cNvPicPr>
          <p:nvPr/>
        </p:nvPicPr>
        <p:blipFill>
          <a:blip r:embed="rId2"/>
          <a:stretch>
            <a:fillRect/>
          </a:stretch>
        </p:blipFill>
        <p:spPr>
          <a:xfrm>
            <a:off x="1757362" y="4078605"/>
            <a:ext cx="8677275" cy="1809750"/>
          </a:xfrm>
          <a:prstGeom prst="rect">
            <a:avLst/>
          </a:prstGeom>
        </p:spPr>
      </p:pic>
    </p:spTree>
    <p:extLst>
      <p:ext uri="{BB962C8B-B14F-4D97-AF65-F5344CB8AC3E}">
        <p14:creationId xmlns:p14="http://schemas.microsoft.com/office/powerpoint/2010/main" val="454667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Kvadratrotsøk</a:t>
            </a:r>
          </a:p>
        </p:txBody>
      </p:sp>
      <p:sp>
        <p:nvSpPr>
          <p:cNvPr id="3" name="Plassholder for innhold 2"/>
          <p:cNvSpPr>
            <a:spLocks noGrp="1"/>
          </p:cNvSpPr>
          <p:nvPr>
            <p:ph idx="1"/>
          </p:nvPr>
        </p:nvSpPr>
        <p:spPr/>
        <p:txBody>
          <a:bodyPr/>
          <a:lstStyle/>
          <a:p>
            <a:r>
              <a:rPr lang="nb-NO" dirty="0"/>
              <a:t>Som lineært søk (usortert søk), men øk i med kvadratroten av tabellens lengde istedenfor i</a:t>
            </a:r>
          </a:p>
          <a:p>
            <a:endParaRPr lang="nb-NO" dirty="0"/>
          </a:p>
          <a:p>
            <a:r>
              <a:rPr lang="nb-NO" dirty="0"/>
              <a:t>for (</a:t>
            </a:r>
            <a:r>
              <a:rPr lang="nb-NO" dirty="0" err="1"/>
              <a:t>int</a:t>
            </a:r>
            <a:r>
              <a:rPr lang="nb-NO" dirty="0"/>
              <a:t> i=0; i&lt;</a:t>
            </a:r>
            <a:r>
              <a:rPr lang="nb-NO" dirty="0" err="1"/>
              <a:t>a.length</a:t>
            </a:r>
            <a:r>
              <a:rPr lang="nb-NO" dirty="0"/>
              <a:t>; ++i) </a:t>
            </a:r>
          </a:p>
          <a:p>
            <a:r>
              <a:rPr lang="nb-NO" dirty="0"/>
              <a:t>for (</a:t>
            </a:r>
            <a:r>
              <a:rPr lang="nb-NO" dirty="0" err="1"/>
              <a:t>int</a:t>
            </a:r>
            <a:r>
              <a:rPr lang="nb-NO" dirty="0"/>
              <a:t> i=0; i&lt;</a:t>
            </a:r>
            <a:r>
              <a:rPr lang="nb-NO" dirty="0" err="1"/>
              <a:t>a.length</a:t>
            </a:r>
            <a:r>
              <a:rPr lang="nb-NO" dirty="0"/>
              <a:t>; i+=</a:t>
            </a:r>
            <a:r>
              <a:rPr lang="nb-NO" dirty="0" err="1"/>
              <a:t>sqrt</a:t>
            </a:r>
            <a:r>
              <a:rPr lang="nb-NO" dirty="0"/>
              <a:t>(</a:t>
            </a:r>
            <a:r>
              <a:rPr lang="nb-NO" dirty="0" err="1"/>
              <a:t>a.length</a:t>
            </a:r>
            <a:r>
              <a:rPr lang="nb-NO" dirty="0"/>
              <a:t>)) {</a:t>
            </a:r>
            <a:br>
              <a:rPr lang="nb-NO" dirty="0"/>
            </a:br>
            <a:r>
              <a:rPr lang="nb-NO" dirty="0"/>
              <a:t>	</a:t>
            </a:r>
            <a:r>
              <a:rPr lang="nb-NO" dirty="0" err="1"/>
              <a:t>if</a:t>
            </a:r>
            <a:r>
              <a:rPr lang="nb-NO" dirty="0"/>
              <a:t> (a[i] &gt; verdi) { … }</a:t>
            </a:r>
          </a:p>
          <a:p>
            <a:endParaRPr lang="nb-NO" dirty="0"/>
          </a:p>
        </p:txBody>
      </p:sp>
      <p:pic>
        <p:nvPicPr>
          <p:cNvPr id="4" name="Bilde 3"/>
          <p:cNvPicPr>
            <a:picLocks noChangeAspect="1"/>
          </p:cNvPicPr>
          <p:nvPr/>
        </p:nvPicPr>
        <p:blipFill>
          <a:blip r:embed="rId2"/>
          <a:stretch>
            <a:fillRect/>
          </a:stretch>
        </p:blipFill>
        <p:spPr>
          <a:xfrm>
            <a:off x="2946401" y="4952516"/>
            <a:ext cx="5913119" cy="889664"/>
          </a:xfrm>
          <a:prstGeom prst="rect">
            <a:avLst/>
          </a:prstGeom>
        </p:spPr>
      </p:pic>
      <p:sp>
        <p:nvSpPr>
          <p:cNvPr id="5" name="Oppoverbuet pil 4"/>
          <p:cNvSpPr/>
          <p:nvPr/>
        </p:nvSpPr>
        <p:spPr>
          <a:xfrm>
            <a:off x="3200400" y="5547360"/>
            <a:ext cx="1249680" cy="62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6" name="Oppoverbuet pil 5"/>
          <p:cNvSpPr/>
          <p:nvPr/>
        </p:nvSpPr>
        <p:spPr>
          <a:xfrm>
            <a:off x="4277360" y="5547360"/>
            <a:ext cx="1249680" cy="62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7" name="Oppoverbuet pil 6"/>
          <p:cNvSpPr/>
          <p:nvPr/>
        </p:nvSpPr>
        <p:spPr>
          <a:xfrm>
            <a:off x="5354320" y="5547360"/>
            <a:ext cx="1249680" cy="62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8" name="Oppoverbuet pil 7"/>
          <p:cNvSpPr/>
          <p:nvPr/>
        </p:nvSpPr>
        <p:spPr>
          <a:xfrm>
            <a:off x="6431280" y="5547360"/>
            <a:ext cx="1249680" cy="62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9" name="Oppoverbuet pil 8"/>
          <p:cNvSpPr/>
          <p:nvPr/>
        </p:nvSpPr>
        <p:spPr>
          <a:xfrm>
            <a:off x="7523480" y="5547360"/>
            <a:ext cx="1249680" cy="62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381519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Binærsøk</a:t>
            </a:r>
          </a:p>
        </p:txBody>
      </p:sp>
      <p:sp>
        <p:nvSpPr>
          <p:cNvPr id="3" name="Plassholder for innhold 2"/>
          <p:cNvSpPr>
            <a:spLocks noGrp="1"/>
          </p:cNvSpPr>
          <p:nvPr>
            <p:ph idx="1"/>
          </p:nvPr>
        </p:nvSpPr>
        <p:spPr/>
        <p:txBody>
          <a:bodyPr/>
          <a:lstStyle/>
          <a:p>
            <a:r>
              <a:rPr lang="nb-NO" dirty="0"/>
              <a:t>Søk etter 30:</a:t>
            </a:r>
          </a:p>
          <a:p>
            <a:pPr lvl="1"/>
            <a:r>
              <a:rPr lang="nb-NO" dirty="0"/>
              <a:t>Er a[m] lik 20?</a:t>
            </a:r>
            <a:br>
              <a:rPr lang="nb-NO" dirty="0"/>
            </a:br>
            <a:r>
              <a:rPr lang="nb-NO" dirty="0"/>
              <a:t>Søket er ferdig!</a:t>
            </a:r>
          </a:p>
          <a:p>
            <a:pPr lvl="1"/>
            <a:r>
              <a:rPr lang="nb-NO" dirty="0"/>
              <a:t>Er 30 større enn midt</a:t>
            </a:r>
            <a:br>
              <a:rPr lang="nb-NO" dirty="0"/>
            </a:br>
            <a:r>
              <a:rPr lang="nb-NO" dirty="0"/>
              <a:t>Søk i intervallet [m+1, h]</a:t>
            </a:r>
          </a:p>
          <a:p>
            <a:pPr lvl="1"/>
            <a:r>
              <a:rPr lang="nb-NO" dirty="0"/>
              <a:t>Ellers</a:t>
            </a:r>
            <a:br>
              <a:rPr lang="nb-NO" dirty="0"/>
            </a:br>
            <a:r>
              <a:rPr lang="nb-NO" dirty="0"/>
              <a:t>Søk i intervallet [l, m]</a:t>
            </a:r>
          </a:p>
          <a:p>
            <a:pPr lvl="1"/>
            <a:endParaRPr lang="nb-NO" dirty="0"/>
          </a:p>
          <a:p>
            <a:endParaRPr lang="nb-NO" dirty="0"/>
          </a:p>
        </p:txBody>
      </p:sp>
      <p:grpSp>
        <p:nvGrpSpPr>
          <p:cNvPr id="7" name="Gruppe 6"/>
          <p:cNvGrpSpPr/>
          <p:nvPr/>
        </p:nvGrpSpPr>
        <p:grpSpPr>
          <a:xfrm>
            <a:off x="5296535" y="2099945"/>
            <a:ext cx="6496050" cy="3189605"/>
            <a:chOff x="5296535" y="2099945"/>
            <a:chExt cx="6496050" cy="3189605"/>
          </a:xfrm>
        </p:grpSpPr>
        <p:pic>
          <p:nvPicPr>
            <p:cNvPr id="4" name="Bilde 3"/>
            <p:cNvPicPr>
              <a:picLocks noChangeAspect="1"/>
            </p:cNvPicPr>
            <p:nvPr/>
          </p:nvPicPr>
          <p:blipFill>
            <a:blip r:embed="rId2"/>
            <a:stretch>
              <a:fillRect/>
            </a:stretch>
          </p:blipFill>
          <p:spPr>
            <a:xfrm>
              <a:off x="5296535" y="2099945"/>
              <a:ext cx="6496050" cy="1009650"/>
            </a:xfrm>
            <a:prstGeom prst="rect">
              <a:avLst/>
            </a:prstGeom>
          </p:spPr>
        </p:pic>
        <p:pic>
          <p:nvPicPr>
            <p:cNvPr id="5" name="Bilde 4"/>
            <p:cNvPicPr>
              <a:picLocks noChangeAspect="1"/>
            </p:cNvPicPr>
            <p:nvPr/>
          </p:nvPicPr>
          <p:blipFill>
            <a:blip r:embed="rId3"/>
            <a:stretch>
              <a:fillRect/>
            </a:stretch>
          </p:blipFill>
          <p:spPr>
            <a:xfrm>
              <a:off x="5372735" y="3203257"/>
              <a:ext cx="6343650" cy="1000125"/>
            </a:xfrm>
            <a:prstGeom prst="rect">
              <a:avLst/>
            </a:prstGeom>
          </p:spPr>
        </p:pic>
        <p:pic>
          <p:nvPicPr>
            <p:cNvPr id="6" name="Bilde 5"/>
            <p:cNvPicPr>
              <a:picLocks noChangeAspect="1"/>
            </p:cNvPicPr>
            <p:nvPr/>
          </p:nvPicPr>
          <p:blipFill>
            <a:blip r:embed="rId4"/>
            <a:stretch>
              <a:fillRect/>
            </a:stretch>
          </p:blipFill>
          <p:spPr>
            <a:xfrm>
              <a:off x="5402897" y="4413250"/>
              <a:ext cx="6181725" cy="876300"/>
            </a:xfrm>
            <a:prstGeom prst="rect">
              <a:avLst/>
            </a:prstGeom>
          </p:spPr>
        </p:pic>
      </p:grpSp>
    </p:spTree>
    <p:extLst>
      <p:ext uri="{BB962C8B-B14F-4D97-AF65-F5344CB8AC3E}">
        <p14:creationId xmlns:p14="http://schemas.microsoft.com/office/powerpoint/2010/main" val="68582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Flerdimensjonelle</a:t>
            </a:r>
            <a:r>
              <a:rPr lang="nb-NO" dirty="0"/>
              <a:t> tabeller</a:t>
            </a:r>
          </a:p>
        </p:txBody>
      </p:sp>
      <p:sp>
        <p:nvSpPr>
          <p:cNvPr id="3" name="Plassholder for innhold 2"/>
          <p:cNvSpPr>
            <a:spLocks noGrp="1"/>
          </p:cNvSpPr>
          <p:nvPr>
            <p:ph idx="1"/>
          </p:nvPr>
        </p:nvSpPr>
        <p:spPr/>
        <p:txBody>
          <a:bodyPr>
            <a:normAutofit lnSpcReduction="10000"/>
          </a:bodyPr>
          <a:lstStyle/>
          <a:p>
            <a:r>
              <a:rPr lang="nb-NO" dirty="0"/>
              <a:t>To dimensjoner</a:t>
            </a:r>
          </a:p>
          <a:p>
            <a:endParaRPr lang="nb-NO" dirty="0"/>
          </a:p>
          <a:p>
            <a:endParaRPr lang="nb-NO" dirty="0"/>
          </a:p>
          <a:p>
            <a:endParaRPr lang="nb-NO" dirty="0"/>
          </a:p>
          <a:p>
            <a:endParaRPr lang="nb-NO" dirty="0"/>
          </a:p>
          <a:p>
            <a:endParaRPr lang="nb-NO" dirty="0"/>
          </a:p>
          <a:p>
            <a:endParaRPr lang="nb-NO" dirty="0"/>
          </a:p>
          <a:p>
            <a:r>
              <a:rPr lang="nb-NO" dirty="0"/>
              <a:t>a[j][i] gir oss rad j, kolonne i</a:t>
            </a:r>
          </a:p>
          <a:p>
            <a:r>
              <a:rPr lang="nb-NO" dirty="0"/>
              <a:t>Eksempel: a[3][2] = 12</a:t>
            </a:r>
          </a:p>
        </p:txBody>
      </p:sp>
      <p:pic>
        <p:nvPicPr>
          <p:cNvPr id="4" name="Bilde 3"/>
          <p:cNvPicPr>
            <a:picLocks noChangeAspect="1"/>
          </p:cNvPicPr>
          <p:nvPr/>
        </p:nvPicPr>
        <p:blipFill>
          <a:blip r:embed="rId2"/>
          <a:stretch>
            <a:fillRect/>
          </a:stretch>
        </p:blipFill>
        <p:spPr>
          <a:xfrm>
            <a:off x="4132707" y="1825625"/>
            <a:ext cx="3524250" cy="1666875"/>
          </a:xfrm>
          <a:prstGeom prst="rect">
            <a:avLst/>
          </a:prstGeom>
        </p:spPr>
      </p:pic>
      <p:pic>
        <p:nvPicPr>
          <p:cNvPr id="5" name="Bilde 4"/>
          <p:cNvPicPr>
            <a:picLocks noChangeAspect="1"/>
          </p:cNvPicPr>
          <p:nvPr/>
        </p:nvPicPr>
        <p:blipFill>
          <a:blip r:embed="rId3"/>
          <a:stretch>
            <a:fillRect/>
          </a:stretch>
        </p:blipFill>
        <p:spPr>
          <a:xfrm>
            <a:off x="2639568" y="3944540"/>
            <a:ext cx="6858000" cy="447675"/>
          </a:xfrm>
          <a:prstGeom prst="rect">
            <a:avLst/>
          </a:prstGeom>
        </p:spPr>
      </p:pic>
    </p:spTree>
    <p:extLst>
      <p:ext uri="{BB962C8B-B14F-4D97-AF65-F5344CB8AC3E}">
        <p14:creationId xmlns:p14="http://schemas.microsoft.com/office/powerpoint/2010/main" val="27036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Lineære datastrukturer</a:t>
            </a:r>
          </a:p>
        </p:txBody>
      </p:sp>
      <p:sp>
        <p:nvSpPr>
          <p:cNvPr id="3" name="Plassholder for innhold 2"/>
          <p:cNvSpPr>
            <a:spLocks noGrp="1"/>
          </p:cNvSpPr>
          <p:nvPr>
            <p:ph idx="1"/>
          </p:nvPr>
        </p:nvSpPr>
        <p:spPr/>
        <p:txBody>
          <a:bodyPr>
            <a:normAutofit lnSpcReduction="10000"/>
          </a:bodyPr>
          <a:lstStyle/>
          <a:p>
            <a:pPr fontAlgn="base"/>
            <a:r>
              <a:rPr lang="nb-NO" dirty="0"/>
              <a:t>Kapittel 3: Lineære datastrukturer</a:t>
            </a:r>
          </a:p>
          <a:p>
            <a:pPr lvl="1" fontAlgn="base"/>
            <a:r>
              <a:rPr lang="nb-NO" dirty="0"/>
              <a:t>3.1 En beholder 1</a:t>
            </a:r>
          </a:p>
          <a:p>
            <a:pPr lvl="1" fontAlgn="base"/>
            <a:r>
              <a:rPr lang="nb-NO" dirty="0"/>
              <a:t>3.2 Tabellbasert liste 1, 2, 3, 4, 5, 6, 7</a:t>
            </a:r>
          </a:p>
          <a:p>
            <a:pPr lvl="1" fontAlgn="base"/>
            <a:r>
              <a:rPr lang="nb-NO" dirty="0"/>
              <a:t>3.3 Lenket liste 1, 2, 3, 4, 5, 6</a:t>
            </a:r>
          </a:p>
          <a:p>
            <a:pPr fontAlgn="base"/>
            <a:r>
              <a:rPr lang="nb-NO" dirty="0"/>
              <a:t>Kapittel 4: Stakker og køer</a:t>
            </a:r>
          </a:p>
          <a:p>
            <a:pPr lvl="1" fontAlgn="base"/>
            <a:r>
              <a:rPr lang="nb-NO" dirty="0"/>
              <a:t>4.1 En stakk 1, 2, 3, 4</a:t>
            </a:r>
          </a:p>
          <a:p>
            <a:pPr lvl="1" fontAlgn="base"/>
            <a:r>
              <a:rPr lang="nb-NO" dirty="0"/>
              <a:t>4.2 En kø 1, 2, 4, 5</a:t>
            </a:r>
          </a:p>
          <a:p>
            <a:pPr lvl="1" fontAlgn="base"/>
            <a:r>
              <a:rPr lang="nb-NO" dirty="0"/>
              <a:t>4.3 </a:t>
            </a:r>
            <a:r>
              <a:rPr lang="nb-NO" dirty="0" err="1"/>
              <a:t>Toveiskø</a:t>
            </a:r>
            <a:r>
              <a:rPr lang="nb-NO" dirty="0"/>
              <a:t> 1, 2, 3, 4</a:t>
            </a:r>
          </a:p>
          <a:p>
            <a:pPr lvl="1" fontAlgn="base"/>
            <a:r>
              <a:rPr lang="nb-NO" dirty="0"/>
              <a:t>4.4 </a:t>
            </a:r>
            <a:r>
              <a:rPr lang="nb-NO" dirty="0" err="1"/>
              <a:t>Prioritetskø</a:t>
            </a:r>
            <a:r>
              <a:rPr lang="nb-NO" dirty="0"/>
              <a:t> 1, 2, 3, 4, 5</a:t>
            </a:r>
          </a:p>
          <a:p>
            <a:pPr fontAlgn="base"/>
            <a:r>
              <a:rPr lang="nb-NO" dirty="0"/>
              <a:t>Kapittel 6: </a:t>
            </a:r>
            <a:r>
              <a:rPr lang="nb-NO" dirty="0" err="1"/>
              <a:t>Hashing</a:t>
            </a:r>
            <a:r>
              <a:rPr lang="nb-NO" dirty="0"/>
              <a:t> og </a:t>
            </a:r>
            <a:r>
              <a:rPr lang="nb-NO" dirty="0" err="1"/>
              <a:t>hashingteknikker</a:t>
            </a:r>
            <a:endParaRPr lang="nb-NO" dirty="0"/>
          </a:p>
          <a:p>
            <a:pPr lvl="1" fontAlgn="base"/>
            <a:r>
              <a:rPr lang="nb-NO" dirty="0"/>
              <a:t>6.1 </a:t>
            </a:r>
            <a:r>
              <a:rPr lang="nb-NO" dirty="0" err="1"/>
              <a:t>Hashing</a:t>
            </a:r>
            <a:r>
              <a:rPr lang="nb-NO" dirty="0"/>
              <a:t> 1, 3, 4, 7</a:t>
            </a:r>
          </a:p>
          <a:p>
            <a:pPr fontAlgn="base"/>
            <a:endParaRPr lang="nb-NO" dirty="0"/>
          </a:p>
          <a:p>
            <a:endParaRPr lang="nb-NO" dirty="0"/>
          </a:p>
        </p:txBody>
      </p:sp>
    </p:spTree>
    <p:extLst>
      <p:ext uri="{BB962C8B-B14F-4D97-AF65-F5344CB8AC3E}">
        <p14:creationId xmlns:p14="http://schemas.microsoft.com/office/powerpoint/2010/main" val="176479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Lenket liste</a:t>
            </a:r>
          </a:p>
        </p:txBody>
      </p:sp>
      <p:sp>
        <p:nvSpPr>
          <p:cNvPr id="3" name="Plassholder for innhold 2"/>
          <p:cNvSpPr>
            <a:spLocks noGrp="1"/>
          </p:cNvSpPr>
          <p:nvPr>
            <p:ph idx="1"/>
          </p:nvPr>
        </p:nvSpPr>
        <p:spPr/>
        <p:txBody>
          <a:bodyPr/>
          <a:lstStyle/>
          <a:p>
            <a:endParaRPr lang="nb-NO" dirty="0"/>
          </a:p>
        </p:txBody>
      </p:sp>
      <p:pic>
        <p:nvPicPr>
          <p:cNvPr id="1026" name="Picture 2" descr="En enkeltlenket l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440" y="1926210"/>
            <a:ext cx="5223788" cy="6839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 dobbeltlenket sirkulÃ¦r lis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383" y="3931920"/>
            <a:ext cx="2732759" cy="2179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 dobeltlenket lis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28" y="3050514"/>
            <a:ext cx="6202581" cy="112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Legge inn på gitt posisjon i listen</a:t>
            </a:r>
          </a:p>
        </p:txBody>
      </p:sp>
      <p:sp>
        <p:nvSpPr>
          <p:cNvPr id="3" name="Plassholder for innhold 2"/>
          <p:cNvSpPr>
            <a:spLocks noGrp="1"/>
          </p:cNvSpPr>
          <p:nvPr>
            <p:ph idx="1"/>
          </p:nvPr>
        </p:nvSpPr>
        <p:spPr/>
        <p:txBody>
          <a:bodyPr/>
          <a:lstStyle/>
          <a:p>
            <a:endParaRPr lang="nb-NO"/>
          </a:p>
        </p:txBody>
      </p:sp>
      <p:pic>
        <p:nvPicPr>
          <p:cNvPr id="3074" name="Picture 2" descr="En enkeltlenket l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182" y="3192754"/>
            <a:ext cx="4298304" cy="12182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 enkeltlenket lis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16" y="3129700"/>
            <a:ext cx="4344280" cy="128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02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Fjerne fra listen</a:t>
            </a:r>
          </a:p>
        </p:txBody>
      </p:sp>
      <p:sp>
        <p:nvSpPr>
          <p:cNvPr id="3" name="Plassholder for innhold 2"/>
          <p:cNvSpPr>
            <a:spLocks noGrp="1"/>
          </p:cNvSpPr>
          <p:nvPr>
            <p:ph idx="1"/>
          </p:nvPr>
        </p:nvSpPr>
        <p:spPr/>
        <p:txBody>
          <a:bodyPr/>
          <a:lstStyle/>
          <a:p>
            <a:endParaRPr lang="nb-NO"/>
          </a:p>
        </p:txBody>
      </p:sp>
      <p:pic>
        <p:nvPicPr>
          <p:cNvPr id="4098" name="Picture 2" descr="En enkeltlenket l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371" y="3082565"/>
            <a:ext cx="5141268" cy="12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7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Stack</a:t>
            </a:r>
            <a:endParaRPr lang="nb-NO" dirty="0"/>
          </a:p>
        </p:txBody>
      </p:sp>
      <p:sp>
        <p:nvSpPr>
          <p:cNvPr id="3" name="Plassholder for innhold 2"/>
          <p:cNvSpPr>
            <a:spLocks noGrp="1"/>
          </p:cNvSpPr>
          <p:nvPr>
            <p:ph idx="1"/>
          </p:nvPr>
        </p:nvSpPr>
        <p:spPr/>
        <p:txBody>
          <a:bodyPr/>
          <a:lstStyle/>
          <a:p>
            <a:r>
              <a:rPr lang="en-US" dirty="0" err="1"/>
              <a:t>Stabbel</a:t>
            </a:r>
            <a:r>
              <a:rPr lang="en-US" dirty="0"/>
              <a:t> med </a:t>
            </a:r>
            <a:r>
              <a:rPr lang="en-US" dirty="0" err="1"/>
              <a:t>tallerkner</a:t>
            </a:r>
            <a:endParaRPr lang="nb-NO" dirty="0"/>
          </a:p>
        </p:txBody>
      </p:sp>
      <p:pic>
        <p:nvPicPr>
          <p:cNvPr id="1026" name="Picture 2" descr="En sta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935" y="2986881"/>
            <a:ext cx="28384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302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Circular Queue</a:t>
            </a:r>
            <a:endParaRPr lang="nb-NO" dirty="0"/>
          </a:p>
        </p:txBody>
      </p:sp>
      <p:sp>
        <p:nvSpPr>
          <p:cNvPr id="3" name="Plassholder for innhold 2"/>
          <p:cNvSpPr>
            <a:spLocks noGrp="1"/>
          </p:cNvSpPr>
          <p:nvPr>
            <p:ph idx="1"/>
          </p:nvPr>
        </p:nvSpPr>
        <p:spPr/>
        <p:txBody>
          <a:bodyPr/>
          <a:lstStyle/>
          <a:p>
            <a:endParaRPr lang="nb-NO" dirty="0"/>
          </a:p>
        </p:txBody>
      </p:sp>
      <p:pic>
        <p:nvPicPr>
          <p:cNvPr id="5122" name="Picture 2" descr="En sirkulÃ¦r k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627" y="2986881"/>
            <a:ext cx="23526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n sirkulÃ¦r k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311842"/>
            <a:ext cx="4810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Intervaller</a:t>
            </a:r>
          </a:p>
        </p:txBody>
      </p:sp>
      <p:grpSp>
        <p:nvGrpSpPr>
          <p:cNvPr id="7" name="Gruppe 6"/>
          <p:cNvGrpSpPr/>
          <p:nvPr/>
        </p:nvGrpSpPr>
        <p:grpSpPr>
          <a:xfrm>
            <a:off x="1396809" y="1703689"/>
            <a:ext cx="9032618" cy="1835272"/>
            <a:chOff x="3627862" y="3766470"/>
            <a:chExt cx="4936276" cy="1002966"/>
          </a:xfrm>
        </p:grpSpPr>
        <p:pic>
          <p:nvPicPr>
            <p:cNvPr id="4" name="Bilde 3"/>
            <p:cNvPicPr>
              <a:picLocks noChangeAspect="1"/>
            </p:cNvPicPr>
            <p:nvPr/>
          </p:nvPicPr>
          <p:blipFill>
            <a:blip r:embed="rId2"/>
            <a:stretch>
              <a:fillRect/>
            </a:stretch>
          </p:blipFill>
          <p:spPr>
            <a:xfrm>
              <a:off x="4705500" y="3766470"/>
              <a:ext cx="2781000" cy="271033"/>
            </a:xfrm>
            <a:prstGeom prst="rect">
              <a:avLst/>
            </a:prstGeom>
          </p:spPr>
        </p:pic>
        <p:pic>
          <p:nvPicPr>
            <p:cNvPr id="5" name="Bilde 4"/>
            <p:cNvPicPr>
              <a:picLocks noChangeAspect="1"/>
            </p:cNvPicPr>
            <p:nvPr/>
          </p:nvPicPr>
          <p:blipFill>
            <a:blip r:embed="rId3"/>
            <a:stretch>
              <a:fillRect/>
            </a:stretch>
          </p:blipFill>
          <p:spPr>
            <a:xfrm>
              <a:off x="3627862" y="3958019"/>
              <a:ext cx="4936276" cy="559367"/>
            </a:xfrm>
            <a:prstGeom prst="rect">
              <a:avLst/>
            </a:prstGeom>
          </p:spPr>
        </p:pic>
        <p:pic>
          <p:nvPicPr>
            <p:cNvPr id="6" name="Bilde 5"/>
            <p:cNvPicPr>
              <a:picLocks noChangeAspect="1"/>
            </p:cNvPicPr>
            <p:nvPr/>
          </p:nvPicPr>
          <p:blipFill>
            <a:blip r:embed="rId4"/>
            <a:stretch>
              <a:fillRect/>
            </a:stretch>
          </p:blipFill>
          <p:spPr>
            <a:xfrm>
              <a:off x="4199908" y="4515703"/>
              <a:ext cx="3499425" cy="253733"/>
            </a:xfrm>
            <a:prstGeom prst="rect">
              <a:avLst/>
            </a:prstGeom>
          </p:spPr>
        </p:pic>
      </p:grpSp>
      <p:grpSp>
        <p:nvGrpSpPr>
          <p:cNvPr id="8" name="Gruppe 7"/>
          <p:cNvGrpSpPr/>
          <p:nvPr/>
        </p:nvGrpSpPr>
        <p:grpSpPr>
          <a:xfrm>
            <a:off x="1788329" y="4330321"/>
            <a:ext cx="8249582" cy="1815948"/>
            <a:chOff x="3651037" y="3858178"/>
            <a:chExt cx="4889926" cy="1076401"/>
          </a:xfrm>
        </p:grpSpPr>
        <p:pic>
          <p:nvPicPr>
            <p:cNvPr id="9" name="Bilde 8"/>
            <p:cNvPicPr>
              <a:picLocks noChangeAspect="1"/>
            </p:cNvPicPr>
            <p:nvPr/>
          </p:nvPicPr>
          <p:blipFill>
            <a:blip r:embed="rId5"/>
            <a:stretch>
              <a:fillRect/>
            </a:stretch>
          </p:blipFill>
          <p:spPr>
            <a:xfrm>
              <a:off x="4937249" y="3858178"/>
              <a:ext cx="2317500" cy="224900"/>
            </a:xfrm>
            <a:prstGeom prst="rect">
              <a:avLst/>
            </a:prstGeom>
          </p:spPr>
        </p:pic>
        <p:pic>
          <p:nvPicPr>
            <p:cNvPr id="10" name="Bilde 9"/>
            <p:cNvPicPr>
              <a:picLocks noChangeAspect="1"/>
            </p:cNvPicPr>
            <p:nvPr/>
          </p:nvPicPr>
          <p:blipFill>
            <a:blip r:embed="rId6"/>
            <a:stretch>
              <a:fillRect/>
            </a:stretch>
          </p:blipFill>
          <p:spPr>
            <a:xfrm>
              <a:off x="3651037" y="4029212"/>
              <a:ext cx="4889926" cy="605500"/>
            </a:xfrm>
            <a:prstGeom prst="rect">
              <a:avLst/>
            </a:prstGeom>
          </p:spPr>
        </p:pic>
        <p:pic>
          <p:nvPicPr>
            <p:cNvPr id="11" name="Bilde 10"/>
            <p:cNvPicPr>
              <a:picLocks noChangeAspect="1"/>
            </p:cNvPicPr>
            <p:nvPr/>
          </p:nvPicPr>
          <p:blipFill>
            <a:blip r:embed="rId7"/>
            <a:stretch>
              <a:fillRect/>
            </a:stretch>
          </p:blipFill>
          <p:spPr>
            <a:xfrm>
              <a:off x="4353760" y="4634712"/>
              <a:ext cx="3267675" cy="299867"/>
            </a:xfrm>
            <a:prstGeom prst="rect">
              <a:avLst/>
            </a:prstGeom>
          </p:spPr>
        </p:pic>
      </p:grpSp>
    </p:spTree>
    <p:extLst>
      <p:ext uri="{BB962C8B-B14F-4D97-AF65-F5344CB8AC3E}">
        <p14:creationId xmlns:p14="http://schemas.microsoft.com/office/powerpoint/2010/main" val="3100801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Deque</a:t>
            </a:r>
            <a:r>
              <a:rPr lang="en-US" dirty="0"/>
              <a:t> – double ended queue</a:t>
            </a:r>
            <a:endParaRPr lang="nb-NO" dirty="0"/>
          </a:p>
        </p:txBody>
      </p:sp>
      <p:pic>
        <p:nvPicPr>
          <p:cNvPr id="10244" name="Picture 4" descr="Toveis pekerkje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486" y="4268166"/>
            <a:ext cx="7929354" cy="13301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n sirkulÃ¦r kÃ¸"/>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10765" y="2835660"/>
            <a:ext cx="4810796" cy="95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50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Unsorted Priority Queue</a:t>
            </a:r>
            <a:endParaRPr lang="nb-NO" dirty="0"/>
          </a:p>
        </p:txBody>
      </p:sp>
      <p:sp>
        <p:nvSpPr>
          <p:cNvPr id="3" name="Plassholder for innhold 2"/>
          <p:cNvSpPr>
            <a:spLocks noGrp="1"/>
          </p:cNvSpPr>
          <p:nvPr>
            <p:ph idx="1"/>
          </p:nvPr>
        </p:nvSpPr>
        <p:spPr>
          <a:xfrm>
            <a:off x="838200" y="2646871"/>
            <a:ext cx="10515600" cy="3779837"/>
          </a:xfrm>
        </p:spPr>
        <p:txBody>
          <a:bodyPr/>
          <a:lstStyle/>
          <a:p>
            <a:r>
              <a:rPr lang="en-US" dirty="0"/>
              <a:t>Legg inn 9</a:t>
            </a:r>
          </a:p>
          <a:p>
            <a:endParaRPr lang="en-US" dirty="0"/>
          </a:p>
          <a:p>
            <a:endParaRPr lang="en-US" dirty="0"/>
          </a:p>
          <a:p>
            <a:r>
              <a:rPr lang="en-US" dirty="0"/>
              <a:t>Finn </a:t>
            </a:r>
            <a:r>
              <a:rPr lang="en-US" dirty="0" err="1"/>
              <a:t>og</a:t>
            </a:r>
            <a:r>
              <a:rPr lang="en-US" dirty="0"/>
              <a:t> </a:t>
            </a:r>
            <a:r>
              <a:rPr lang="en-US" dirty="0" err="1"/>
              <a:t>fjern</a:t>
            </a:r>
            <a:r>
              <a:rPr lang="en-US" dirty="0"/>
              <a:t> </a:t>
            </a:r>
            <a:r>
              <a:rPr lang="en-US" dirty="0" err="1"/>
              <a:t>høyest</a:t>
            </a:r>
            <a:r>
              <a:rPr lang="en-US" dirty="0"/>
              <a:t> </a:t>
            </a:r>
            <a:r>
              <a:rPr lang="en-US" dirty="0" err="1"/>
              <a:t>prioritet</a:t>
            </a:r>
            <a:r>
              <a:rPr lang="en-US" dirty="0"/>
              <a:t> (3)</a:t>
            </a:r>
            <a:endParaRPr lang="nb-NO" dirty="0"/>
          </a:p>
        </p:txBody>
      </p:sp>
      <p:pic>
        <p:nvPicPr>
          <p:cNvPr id="12290" name="Picture 2" descr="En usortert prioritetsk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447" y="2075370"/>
            <a:ext cx="3514725" cy="57150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En usortert prioritetsk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447" y="3416204"/>
            <a:ext cx="3505200"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En usortert prioritetsk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922" y="4739720"/>
            <a:ext cx="351472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09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Sorted Priority Queue</a:t>
            </a:r>
            <a:endParaRPr lang="nb-NO" dirty="0"/>
          </a:p>
        </p:txBody>
      </p:sp>
      <p:sp>
        <p:nvSpPr>
          <p:cNvPr id="3" name="Plassholder for innhold 2"/>
          <p:cNvSpPr>
            <a:spLocks noGrp="1"/>
          </p:cNvSpPr>
          <p:nvPr>
            <p:ph idx="1"/>
          </p:nvPr>
        </p:nvSpPr>
        <p:spPr>
          <a:xfrm>
            <a:off x="838200" y="2646871"/>
            <a:ext cx="10515600" cy="3779837"/>
          </a:xfrm>
        </p:spPr>
        <p:txBody>
          <a:bodyPr/>
          <a:lstStyle/>
          <a:p>
            <a:r>
              <a:rPr lang="en-US" dirty="0"/>
              <a:t>Legg inn 9 </a:t>
            </a:r>
            <a:r>
              <a:rPr lang="en-US" dirty="0" err="1"/>
              <a:t>på</a:t>
            </a:r>
            <a:r>
              <a:rPr lang="en-US" dirty="0"/>
              <a:t> </a:t>
            </a:r>
            <a:r>
              <a:rPr lang="en-US" dirty="0" err="1"/>
              <a:t>riktig</a:t>
            </a:r>
            <a:r>
              <a:rPr lang="en-US" dirty="0"/>
              <a:t> </a:t>
            </a:r>
            <a:r>
              <a:rPr lang="en-US" dirty="0" err="1"/>
              <a:t>sortert</a:t>
            </a:r>
            <a:r>
              <a:rPr lang="en-US" dirty="0"/>
              <a:t> </a:t>
            </a:r>
            <a:r>
              <a:rPr lang="en-US" dirty="0" err="1"/>
              <a:t>plass</a:t>
            </a:r>
            <a:endParaRPr lang="en-US" dirty="0"/>
          </a:p>
          <a:p>
            <a:endParaRPr lang="en-US" dirty="0"/>
          </a:p>
          <a:p>
            <a:endParaRPr lang="en-US" dirty="0"/>
          </a:p>
          <a:p>
            <a:r>
              <a:rPr lang="en-US" dirty="0" err="1"/>
              <a:t>Fjern</a:t>
            </a:r>
            <a:r>
              <a:rPr lang="en-US" dirty="0"/>
              <a:t> </a:t>
            </a:r>
            <a:r>
              <a:rPr lang="en-US" dirty="0" err="1"/>
              <a:t>høyest</a:t>
            </a:r>
            <a:r>
              <a:rPr lang="en-US" dirty="0"/>
              <a:t> </a:t>
            </a:r>
            <a:r>
              <a:rPr lang="en-US" dirty="0" err="1"/>
              <a:t>prioritet</a:t>
            </a:r>
            <a:r>
              <a:rPr lang="en-US" dirty="0"/>
              <a:t> (3)</a:t>
            </a:r>
            <a:endParaRPr lang="nb-NO" dirty="0"/>
          </a:p>
        </p:txBody>
      </p:sp>
      <p:graphicFrame>
        <p:nvGraphicFramePr>
          <p:cNvPr id="5" name="Tabell 4"/>
          <p:cNvGraphicFramePr>
            <a:graphicFrameLocks noGrp="1"/>
          </p:cNvGraphicFramePr>
          <p:nvPr/>
        </p:nvGraphicFramePr>
        <p:xfrm>
          <a:off x="6885178" y="2099628"/>
          <a:ext cx="3486150" cy="370840"/>
        </p:xfrm>
        <a:graphic>
          <a:graphicData uri="http://schemas.openxmlformats.org/drawingml/2006/table">
            <a:tbl>
              <a:tblPr firstRow="1" bandRow="1">
                <a:tableStyleId>{5C22544A-7EE6-4342-B048-85BDC9FD1C3A}</a:tableStyleId>
              </a:tblPr>
              <a:tblGrid>
                <a:gridCol w="348615">
                  <a:extLst>
                    <a:ext uri="{9D8B030D-6E8A-4147-A177-3AD203B41FA5}">
                      <a16:colId xmlns:a16="http://schemas.microsoft.com/office/drawing/2014/main" val="3730659978"/>
                    </a:ext>
                  </a:extLst>
                </a:gridCol>
                <a:gridCol w="348615">
                  <a:extLst>
                    <a:ext uri="{9D8B030D-6E8A-4147-A177-3AD203B41FA5}">
                      <a16:colId xmlns:a16="http://schemas.microsoft.com/office/drawing/2014/main" val="1852173216"/>
                    </a:ext>
                  </a:extLst>
                </a:gridCol>
                <a:gridCol w="348615">
                  <a:extLst>
                    <a:ext uri="{9D8B030D-6E8A-4147-A177-3AD203B41FA5}">
                      <a16:colId xmlns:a16="http://schemas.microsoft.com/office/drawing/2014/main" val="1890192696"/>
                    </a:ext>
                  </a:extLst>
                </a:gridCol>
                <a:gridCol w="348615">
                  <a:extLst>
                    <a:ext uri="{9D8B030D-6E8A-4147-A177-3AD203B41FA5}">
                      <a16:colId xmlns:a16="http://schemas.microsoft.com/office/drawing/2014/main" val="1244721397"/>
                    </a:ext>
                  </a:extLst>
                </a:gridCol>
                <a:gridCol w="348615">
                  <a:extLst>
                    <a:ext uri="{9D8B030D-6E8A-4147-A177-3AD203B41FA5}">
                      <a16:colId xmlns:a16="http://schemas.microsoft.com/office/drawing/2014/main" val="1641540184"/>
                    </a:ext>
                  </a:extLst>
                </a:gridCol>
                <a:gridCol w="348615">
                  <a:extLst>
                    <a:ext uri="{9D8B030D-6E8A-4147-A177-3AD203B41FA5}">
                      <a16:colId xmlns:a16="http://schemas.microsoft.com/office/drawing/2014/main" val="3601125077"/>
                    </a:ext>
                  </a:extLst>
                </a:gridCol>
                <a:gridCol w="348615">
                  <a:extLst>
                    <a:ext uri="{9D8B030D-6E8A-4147-A177-3AD203B41FA5}">
                      <a16:colId xmlns:a16="http://schemas.microsoft.com/office/drawing/2014/main" val="3758646560"/>
                    </a:ext>
                  </a:extLst>
                </a:gridCol>
                <a:gridCol w="348615">
                  <a:extLst>
                    <a:ext uri="{9D8B030D-6E8A-4147-A177-3AD203B41FA5}">
                      <a16:colId xmlns:a16="http://schemas.microsoft.com/office/drawing/2014/main" val="2057186663"/>
                    </a:ext>
                  </a:extLst>
                </a:gridCol>
                <a:gridCol w="348615">
                  <a:extLst>
                    <a:ext uri="{9D8B030D-6E8A-4147-A177-3AD203B41FA5}">
                      <a16:colId xmlns:a16="http://schemas.microsoft.com/office/drawing/2014/main" val="2428217743"/>
                    </a:ext>
                  </a:extLst>
                </a:gridCol>
                <a:gridCol w="348615">
                  <a:extLst>
                    <a:ext uri="{9D8B030D-6E8A-4147-A177-3AD203B41FA5}">
                      <a16:colId xmlns:a16="http://schemas.microsoft.com/office/drawing/2014/main" val="2939357465"/>
                    </a:ext>
                  </a:extLst>
                </a:gridCol>
              </a:tblGrid>
              <a:tr h="370840">
                <a:tc>
                  <a:txBody>
                    <a:bodyPr/>
                    <a:lstStyle/>
                    <a:p>
                      <a:pPr algn="ctr"/>
                      <a:r>
                        <a:rPr lang="en-US" sz="1200" dirty="0">
                          <a:solidFill>
                            <a:schemeClr val="tx1"/>
                          </a:solidFill>
                          <a:latin typeface="+mj-lt"/>
                        </a:rPr>
                        <a:t>12</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11</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8</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7</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3</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860736"/>
                  </a:ext>
                </a:extLst>
              </a:tr>
            </a:tbl>
          </a:graphicData>
        </a:graphic>
      </p:graphicFrame>
      <p:graphicFrame>
        <p:nvGraphicFramePr>
          <p:cNvPr id="11" name="Tabell 10"/>
          <p:cNvGraphicFramePr>
            <a:graphicFrameLocks noGrp="1"/>
          </p:cNvGraphicFramePr>
          <p:nvPr/>
        </p:nvGraphicFramePr>
        <p:xfrm>
          <a:off x="6885178" y="3644964"/>
          <a:ext cx="3486150" cy="370840"/>
        </p:xfrm>
        <a:graphic>
          <a:graphicData uri="http://schemas.openxmlformats.org/drawingml/2006/table">
            <a:tbl>
              <a:tblPr firstRow="1" bandRow="1">
                <a:tableStyleId>{5C22544A-7EE6-4342-B048-85BDC9FD1C3A}</a:tableStyleId>
              </a:tblPr>
              <a:tblGrid>
                <a:gridCol w="348615">
                  <a:extLst>
                    <a:ext uri="{9D8B030D-6E8A-4147-A177-3AD203B41FA5}">
                      <a16:colId xmlns:a16="http://schemas.microsoft.com/office/drawing/2014/main" val="3730659978"/>
                    </a:ext>
                  </a:extLst>
                </a:gridCol>
                <a:gridCol w="348615">
                  <a:extLst>
                    <a:ext uri="{9D8B030D-6E8A-4147-A177-3AD203B41FA5}">
                      <a16:colId xmlns:a16="http://schemas.microsoft.com/office/drawing/2014/main" val="1852173216"/>
                    </a:ext>
                  </a:extLst>
                </a:gridCol>
                <a:gridCol w="348615">
                  <a:extLst>
                    <a:ext uri="{9D8B030D-6E8A-4147-A177-3AD203B41FA5}">
                      <a16:colId xmlns:a16="http://schemas.microsoft.com/office/drawing/2014/main" val="1890192696"/>
                    </a:ext>
                  </a:extLst>
                </a:gridCol>
                <a:gridCol w="348615">
                  <a:extLst>
                    <a:ext uri="{9D8B030D-6E8A-4147-A177-3AD203B41FA5}">
                      <a16:colId xmlns:a16="http://schemas.microsoft.com/office/drawing/2014/main" val="1244721397"/>
                    </a:ext>
                  </a:extLst>
                </a:gridCol>
                <a:gridCol w="348615">
                  <a:extLst>
                    <a:ext uri="{9D8B030D-6E8A-4147-A177-3AD203B41FA5}">
                      <a16:colId xmlns:a16="http://schemas.microsoft.com/office/drawing/2014/main" val="1641540184"/>
                    </a:ext>
                  </a:extLst>
                </a:gridCol>
                <a:gridCol w="348615">
                  <a:extLst>
                    <a:ext uri="{9D8B030D-6E8A-4147-A177-3AD203B41FA5}">
                      <a16:colId xmlns:a16="http://schemas.microsoft.com/office/drawing/2014/main" val="3601125077"/>
                    </a:ext>
                  </a:extLst>
                </a:gridCol>
                <a:gridCol w="348615">
                  <a:extLst>
                    <a:ext uri="{9D8B030D-6E8A-4147-A177-3AD203B41FA5}">
                      <a16:colId xmlns:a16="http://schemas.microsoft.com/office/drawing/2014/main" val="3758646560"/>
                    </a:ext>
                  </a:extLst>
                </a:gridCol>
                <a:gridCol w="348615">
                  <a:extLst>
                    <a:ext uri="{9D8B030D-6E8A-4147-A177-3AD203B41FA5}">
                      <a16:colId xmlns:a16="http://schemas.microsoft.com/office/drawing/2014/main" val="2057186663"/>
                    </a:ext>
                  </a:extLst>
                </a:gridCol>
                <a:gridCol w="348615">
                  <a:extLst>
                    <a:ext uri="{9D8B030D-6E8A-4147-A177-3AD203B41FA5}">
                      <a16:colId xmlns:a16="http://schemas.microsoft.com/office/drawing/2014/main" val="2428217743"/>
                    </a:ext>
                  </a:extLst>
                </a:gridCol>
                <a:gridCol w="348615">
                  <a:extLst>
                    <a:ext uri="{9D8B030D-6E8A-4147-A177-3AD203B41FA5}">
                      <a16:colId xmlns:a16="http://schemas.microsoft.com/office/drawing/2014/main" val="2939357465"/>
                    </a:ext>
                  </a:extLst>
                </a:gridCol>
              </a:tblGrid>
              <a:tr h="370840">
                <a:tc>
                  <a:txBody>
                    <a:bodyPr/>
                    <a:lstStyle/>
                    <a:p>
                      <a:pPr algn="ctr"/>
                      <a:r>
                        <a:rPr lang="en-US" sz="1200" dirty="0">
                          <a:solidFill>
                            <a:schemeClr val="tx1"/>
                          </a:solidFill>
                          <a:latin typeface="+mj-lt"/>
                        </a:rPr>
                        <a:t>12</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11</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9</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8</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7</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3</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860736"/>
                  </a:ext>
                </a:extLst>
              </a:tr>
            </a:tbl>
          </a:graphicData>
        </a:graphic>
      </p:graphicFrame>
      <p:graphicFrame>
        <p:nvGraphicFramePr>
          <p:cNvPr id="12" name="Tabell 11"/>
          <p:cNvGraphicFramePr>
            <a:graphicFrameLocks noGrp="1"/>
          </p:cNvGraphicFramePr>
          <p:nvPr/>
        </p:nvGraphicFramePr>
        <p:xfrm>
          <a:off x="6885178" y="5190300"/>
          <a:ext cx="3486150" cy="370840"/>
        </p:xfrm>
        <a:graphic>
          <a:graphicData uri="http://schemas.openxmlformats.org/drawingml/2006/table">
            <a:tbl>
              <a:tblPr firstRow="1" bandRow="1">
                <a:tableStyleId>{5C22544A-7EE6-4342-B048-85BDC9FD1C3A}</a:tableStyleId>
              </a:tblPr>
              <a:tblGrid>
                <a:gridCol w="348615">
                  <a:extLst>
                    <a:ext uri="{9D8B030D-6E8A-4147-A177-3AD203B41FA5}">
                      <a16:colId xmlns:a16="http://schemas.microsoft.com/office/drawing/2014/main" val="3730659978"/>
                    </a:ext>
                  </a:extLst>
                </a:gridCol>
                <a:gridCol w="348615">
                  <a:extLst>
                    <a:ext uri="{9D8B030D-6E8A-4147-A177-3AD203B41FA5}">
                      <a16:colId xmlns:a16="http://schemas.microsoft.com/office/drawing/2014/main" val="1852173216"/>
                    </a:ext>
                  </a:extLst>
                </a:gridCol>
                <a:gridCol w="348615">
                  <a:extLst>
                    <a:ext uri="{9D8B030D-6E8A-4147-A177-3AD203B41FA5}">
                      <a16:colId xmlns:a16="http://schemas.microsoft.com/office/drawing/2014/main" val="1890192696"/>
                    </a:ext>
                  </a:extLst>
                </a:gridCol>
                <a:gridCol w="348615">
                  <a:extLst>
                    <a:ext uri="{9D8B030D-6E8A-4147-A177-3AD203B41FA5}">
                      <a16:colId xmlns:a16="http://schemas.microsoft.com/office/drawing/2014/main" val="1244721397"/>
                    </a:ext>
                  </a:extLst>
                </a:gridCol>
                <a:gridCol w="348615">
                  <a:extLst>
                    <a:ext uri="{9D8B030D-6E8A-4147-A177-3AD203B41FA5}">
                      <a16:colId xmlns:a16="http://schemas.microsoft.com/office/drawing/2014/main" val="1641540184"/>
                    </a:ext>
                  </a:extLst>
                </a:gridCol>
                <a:gridCol w="348615">
                  <a:extLst>
                    <a:ext uri="{9D8B030D-6E8A-4147-A177-3AD203B41FA5}">
                      <a16:colId xmlns:a16="http://schemas.microsoft.com/office/drawing/2014/main" val="3601125077"/>
                    </a:ext>
                  </a:extLst>
                </a:gridCol>
                <a:gridCol w="348615">
                  <a:extLst>
                    <a:ext uri="{9D8B030D-6E8A-4147-A177-3AD203B41FA5}">
                      <a16:colId xmlns:a16="http://schemas.microsoft.com/office/drawing/2014/main" val="3758646560"/>
                    </a:ext>
                  </a:extLst>
                </a:gridCol>
                <a:gridCol w="348615">
                  <a:extLst>
                    <a:ext uri="{9D8B030D-6E8A-4147-A177-3AD203B41FA5}">
                      <a16:colId xmlns:a16="http://schemas.microsoft.com/office/drawing/2014/main" val="2057186663"/>
                    </a:ext>
                  </a:extLst>
                </a:gridCol>
                <a:gridCol w="348615">
                  <a:extLst>
                    <a:ext uri="{9D8B030D-6E8A-4147-A177-3AD203B41FA5}">
                      <a16:colId xmlns:a16="http://schemas.microsoft.com/office/drawing/2014/main" val="2428217743"/>
                    </a:ext>
                  </a:extLst>
                </a:gridCol>
                <a:gridCol w="348615">
                  <a:extLst>
                    <a:ext uri="{9D8B030D-6E8A-4147-A177-3AD203B41FA5}">
                      <a16:colId xmlns:a16="http://schemas.microsoft.com/office/drawing/2014/main" val="2939357465"/>
                    </a:ext>
                  </a:extLst>
                </a:gridCol>
              </a:tblGrid>
              <a:tr h="370840">
                <a:tc>
                  <a:txBody>
                    <a:bodyPr/>
                    <a:lstStyle/>
                    <a:p>
                      <a:pPr algn="ctr"/>
                      <a:r>
                        <a:rPr lang="en-US" sz="1200" dirty="0">
                          <a:solidFill>
                            <a:schemeClr val="tx1"/>
                          </a:solidFill>
                          <a:latin typeface="+mj-lt"/>
                        </a:rPr>
                        <a:t>12</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11</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9</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8</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mj-lt"/>
                        </a:rPr>
                        <a:t>7</a:t>
                      </a: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nb-NO" sz="12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860736"/>
                  </a:ext>
                </a:extLst>
              </a:tr>
            </a:tbl>
          </a:graphicData>
        </a:graphic>
      </p:graphicFrame>
    </p:spTree>
    <p:extLst>
      <p:ext uri="{BB962C8B-B14F-4D97-AF65-F5344CB8AC3E}">
        <p14:creationId xmlns:p14="http://schemas.microsoft.com/office/powerpoint/2010/main" val="91031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nb-NO"/>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a:blip r:embed="rId2"/>
          <a:stretch>
            <a:fillRect/>
          </a:stretch>
        </p:blipFill>
        <p:spPr>
          <a:xfrm>
            <a:off x="2878645" y="1690688"/>
            <a:ext cx="6105525" cy="2133600"/>
          </a:xfrm>
          <a:prstGeom prst="rect">
            <a:avLst/>
          </a:prstGeom>
        </p:spPr>
      </p:pic>
      <p:pic>
        <p:nvPicPr>
          <p:cNvPr id="5" name="Bilde 4"/>
          <p:cNvPicPr>
            <a:picLocks noChangeAspect="1"/>
          </p:cNvPicPr>
          <p:nvPr/>
        </p:nvPicPr>
        <p:blipFill>
          <a:blip r:embed="rId3"/>
          <a:stretch>
            <a:fillRect/>
          </a:stretch>
        </p:blipFill>
        <p:spPr>
          <a:xfrm>
            <a:off x="3164394" y="4411457"/>
            <a:ext cx="5534025" cy="2028825"/>
          </a:xfrm>
          <a:prstGeom prst="rect">
            <a:avLst/>
          </a:prstGeom>
        </p:spPr>
      </p:pic>
    </p:spTree>
    <p:extLst>
      <p:ext uri="{BB962C8B-B14F-4D97-AF65-F5344CB8AC3E}">
        <p14:creationId xmlns:p14="http://schemas.microsoft.com/office/powerpoint/2010/main" val="30324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Hash</a:t>
            </a:r>
            <a:r>
              <a:rPr lang="nb-NO" dirty="0"/>
              <a:t> tabell – Lukket </a:t>
            </a:r>
            <a:r>
              <a:rPr lang="nb-NO" dirty="0" err="1"/>
              <a:t>addressering</a:t>
            </a:r>
            <a:endParaRPr lang="nb-NO" dirty="0"/>
          </a:p>
        </p:txBody>
      </p:sp>
      <p:sp>
        <p:nvSpPr>
          <p:cNvPr id="3" name="Content Placeholder 2"/>
          <p:cNvSpPr>
            <a:spLocks noGrp="1"/>
          </p:cNvSpPr>
          <p:nvPr>
            <p:ph idx="1"/>
          </p:nvPr>
        </p:nvSpPr>
        <p:spPr/>
        <p:txBody>
          <a:bodyPr/>
          <a:lstStyle/>
          <a:p>
            <a:endParaRPr lang="nb-NO"/>
          </a:p>
        </p:txBody>
      </p:sp>
      <p:pic>
        <p:nvPicPr>
          <p:cNvPr id="4" name="Picture 3"/>
          <p:cNvPicPr>
            <a:picLocks noChangeAspect="1"/>
          </p:cNvPicPr>
          <p:nvPr/>
        </p:nvPicPr>
        <p:blipFill>
          <a:blip r:embed="rId2"/>
          <a:stretch>
            <a:fillRect/>
          </a:stretch>
        </p:blipFill>
        <p:spPr>
          <a:xfrm>
            <a:off x="1766587" y="2263492"/>
            <a:ext cx="8601075" cy="752475"/>
          </a:xfrm>
          <a:prstGeom prst="rect">
            <a:avLst/>
          </a:prstGeom>
        </p:spPr>
      </p:pic>
      <p:pic>
        <p:nvPicPr>
          <p:cNvPr id="5" name="Picture 4"/>
          <p:cNvPicPr>
            <a:picLocks noChangeAspect="1"/>
          </p:cNvPicPr>
          <p:nvPr/>
        </p:nvPicPr>
        <p:blipFill>
          <a:blip r:embed="rId3"/>
          <a:stretch>
            <a:fillRect/>
          </a:stretch>
        </p:blipFill>
        <p:spPr>
          <a:xfrm>
            <a:off x="1628776" y="3171282"/>
            <a:ext cx="9039225" cy="3533775"/>
          </a:xfrm>
          <a:prstGeom prst="rect">
            <a:avLst/>
          </a:prstGeom>
        </p:spPr>
      </p:pic>
    </p:spTree>
    <p:extLst>
      <p:ext uri="{BB962C8B-B14F-4D97-AF65-F5344CB8AC3E}">
        <p14:creationId xmlns:p14="http://schemas.microsoft.com/office/powerpoint/2010/main" val="144487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Hashtabell</a:t>
            </a:r>
            <a:r>
              <a:rPr lang="nb-NO" dirty="0"/>
              <a:t> – Åpen </a:t>
            </a:r>
            <a:r>
              <a:rPr lang="nb-NO" dirty="0" err="1"/>
              <a:t>addressering</a:t>
            </a:r>
            <a:endParaRPr lang="nb-NO" dirty="0"/>
          </a:p>
        </p:txBody>
      </p:sp>
      <p:sp>
        <p:nvSpPr>
          <p:cNvPr id="3" name="Plassholder for innhold 2"/>
          <p:cNvSpPr>
            <a:spLocks noGrp="1"/>
          </p:cNvSpPr>
          <p:nvPr>
            <p:ph idx="1"/>
          </p:nvPr>
        </p:nvSpPr>
        <p:spPr/>
        <p:txBody>
          <a:bodyPr/>
          <a:lstStyle/>
          <a:p>
            <a:r>
              <a:rPr lang="nb-NO" dirty="0" err="1"/>
              <a:t>Hashverdi</a:t>
            </a:r>
            <a:r>
              <a:rPr lang="nb-NO" dirty="0"/>
              <a:t> til «Bodil»  er 5 =&gt; men vi søker </a:t>
            </a:r>
            <a:r>
              <a:rPr lang="nb-NO" dirty="0" err="1"/>
              <a:t>linært</a:t>
            </a:r>
            <a:r>
              <a:rPr lang="nb-NO" dirty="0"/>
              <a:t> til vi finner en ledig plass (9)</a:t>
            </a:r>
          </a:p>
          <a:p>
            <a:r>
              <a:rPr lang="nb-NO" dirty="0"/>
              <a:t>Kan også søke med «kvadratisk søk», </a:t>
            </a:r>
            <a:r>
              <a:rPr lang="nb-NO" dirty="0" err="1"/>
              <a:t>dvs</a:t>
            </a:r>
            <a:r>
              <a:rPr lang="nb-NO" dirty="0"/>
              <a:t> 5, 5+1, 5+4, 5+9, … </a:t>
            </a:r>
          </a:p>
        </p:txBody>
      </p:sp>
      <p:pic>
        <p:nvPicPr>
          <p:cNvPr id="4" name="Bilde 3"/>
          <p:cNvPicPr>
            <a:picLocks noChangeAspect="1"/>
          </p:cNvPicPr>
          <p:nvPr/>
        </p:nvPicPr>
        <p:blipFill>
          <a:blip r:embed="rId2"/>
          <a:stretch>
            <a:fillRect/>
          </a:stretch>
        </p:blipFill>
        <p:spPr>
          <a:xfrm>
            <a:off x="1704975" y="3590851"/>
            <a:ext cx="8782050" cy="828675"/>
          </a:xfrm>
          <a:prstGeom prst="rect">
            <a:avLst/>
          </a:prstGeom>
        </p:spPr>
      </p:pic>
      <p:pic>
        <p:nvPicPr>
          <p:cNvPr id="5" name="Bilde 4"/>
          <p:cNvPicPr>
            <a:picLocks noChangeAspect="1"/>
          </p:cNvPicPr>
          <p:nvPr/>
        </p:nvPicPr>
        <p:blipFill>
          <a:blip r:embed="rId3"/>
          <a:stretch>
            <a:fillRect/>
          </a:stretch>
        </p:blipFill>
        <p:spPr>
          <a:xfrm>
            <a:off x="1704975" y="4857750"/>
            <a:ext cx="8782050" cy="800100"/>
          </a:xfrm>
          <a:prstGeom prst="rect">
            <a:avLst/>
          </a:prstGeom>
        </p:spPr>
      </p:pic>
    </p:spTree>
    <p:extLst>
      <p:ext uri="{BB962C8B-B14F-4D97-AF65-F5344CB8AC3E}">
        <p14:creationId xmlns:p14="http://schemas.microsoft.com/office/powerpoint/2010/main" val="1904427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Binære trær og grafer</a:t>
            </a:r>
          </a:p>
        </p:txBody>
      </p:sp>
      <p:sp>
        <p:nvSpPr>
          <p:cNvPr id="3" name="Plassholder for innhold 2"/>
          <p:cNvSpPr>
            <a:spLocks noGrp="1"/>
          </p:cNvSpPr>
          <p:nvPr>
            <p:ph idx="1"/>
          </p:nvPr>
        </p:nvSpPr>
        <p:spPr/>
        <p:txBody>
          <a:bodyPr/>
          <a:lstStyle/>
          <a:p>
            <a:pPr fontAlgn="base"/>
            <a:r>
              <a:rPr lang="nb-NO" dirty="0"/>
              <a:t>Kapittel 5: Binære trær</a:t>
            </a:r>
          </a:p>
          <a:p>
            <a:pPr lvl="1" fontAlgn="base"/>
            <a:r>
              <a:rPr lang="nb-NO" dirty="0"/>
              <a:t>5.1 Generelle binære trær 1, 3, 4, 5, 6, 7, 10, 11, 12, 14</a:t>
            </a:r>
          </a:p>
          <a:p>
            <a:pPr lvl="1" fontAlgn="base"/>
            <a:r>
              <a:rPr lang="nb-NO" dirty="0"/>
              <a:t>5.2 Binære søketrær 1, 2, 3, 5, 6, 7, 8, 9, 14</a:t>
            </a:r>
          </a:p>
          <a:p>
            <a:pPr lvl="1" fontAlgn="base"/>
            <a:r>
              <a:rPr lang="nb-NO" dirty="0"/>
              <a:t>5.3 Minimums og makstrær 1, 2, 3, 4, 6</a:t>
            </a:r>
          </a:p>
          <a:p>
            <a:pPr lvl="1" fontAlgn="base"/>
            <a:r>
              <a:rPr lang="nb-NO" dirty="0"/>
              <a:t>5.4 </a:t>
            </a:r>
            <a:r>
              <a:rPr lang="nb-NO" dirty="0" err="1"/>
              <a:t>Huffmantrær</a:t>
            </a:r>
            <a:r>
              <a:rPr lang="nb-NO" dirty="0"/>
              <a:t> 1, 2, 3, 4, 5, 6, 7</a:t>
            </a:r>
          </a:p>
          <a:p>
            <a:pPr fontAlgn="base"/>
            <a:r>
              <a:rPr lang="nb-NO" dirty="0"/>
              <a:t>Kapittel 9: Balanserte binærtrær</a:t>
            </a:r>
          </a:p>
          <a:p>
            <a:pPr lvl="1"/>
            <a:r>
              <a:rPr lang="nb-NO" dirty="0"/>
              <a:t>9.2 Rød-svart og 2-3-4 trær 1, 2, 4, 5</a:t>
            </a:r>
          </a:p>
          <a:p>
            <a:pPr fontAlgn="base"/>
            <a:r>
              <a:rPr lang="nb-NO" dirty="0"/>
              <a:t>Kapittel 11: Grafer</a:t>
            </a:r>
          </a:p>
          <a:p>
            <a:pPr lvl="1" fontAlgn="base"/>
            <a:r>
              <a:rPr lang="nb-NO" dirty="0"/>
              <a:t>11.1 Datastrukturer for grafer 6</a:t>
            </a:r>
          </a:p>
          <a:p>
            <a:pPr lvl="1" fontAlgn="base"/>
            <a:r>
              <a:rPr lang="nb-NO" dirty="0"/>
              <a:t>11.2 Korteste vei i graf 1</a:t>
            </a:r>
          </a:p>
          <a:p>
            <a:pPr lvl="1"/>
            <a:endParaRPr lang="nb-NO" dirty="0"/>
          </a:p>
        </p:txBody>
      </p:sp>
    </p:spTree>
    <p:extLst>
      <p:ext uri="{BB962C8B-B14F-4D97-AF65-F5344CB8AC3E}">
        <p14:creationId xmlns:p14="http://schemas.microsoft.com/office/powerpoint/2010/main" val="1852464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Binærtre</a:t>
            </a:r>
            <a:endParaRPr lang="nb-NO" dirty="0"/>
          </a:p>
        </p:txBody>
      </p:sp>
      <p:sp>
        <p:nvSpPr>
          <p:cNvPr id="3" name="Plassholder for innhold 2"/>
          <p:cNvSpPr>
            <a:spLocks noGrp="1"/>
          </p:cNvSpPr>
          <p:nvPr>
            <p:ph idx="1"/>
          </p:nvPr>
        </p:nvSpPr>
        <p:spPr/>
        <p:txBody>
          <a:bodyPr>
            <a:normAutofit fontScale="92500" lnSpcReduction="20000"/>
          </a:bodyPr>
          <a:lstStyle/>
          <a:p>
            <a:r>
              <a:rPr lang="nb-NO" dirty="0"/>
              <a:t>Level – nivå</a:t>
            </a:r>
          </a:p>
          <a:p>
            <a:r>
              <a:rPr lang="nb-NO" dirty="0"/>
              <a:t>Slektskap</a:t>
            </a:r>
          </a:p>
          <a:p>
            <a:r>
              <a:rPr lang="nb-NO" dirty="0" err="1"/>
              <a:t>Rotnode</a:t>
            </a:r>
            <a:endParaRPr lang="nb-NO" dirty="0"/>
          </a:p>
          <a:p>
            <a:r>
              <a:rPr lang="nb-NO" dirty="0" err="1"/>
              <a:t>Subtrær</a:t>
            </a:r>
            <a:r>
              <a:rPr lang="nb-NO" dirty="0"/>
              <a:t>, gren</a:t>
            </a:r>
          </a:p>
          <a:p>
            <a:r>
              <a:rPr lang="nb-NO" dirty="0"/>
              <a:t>Bladnoder, indre noder</a:t>
            </a:r>
          </a:p>
          <a:p>
            <a:r>
              <a:rPr lang="nb-NO" dirty="0"/>
              <a:t>Vei / </a:t>
            </a:r>
            <a:r>
              <a:rPr lang="nb-NO" dirty="0" err="1"/>
              <a:t>path</a:t>
            </a:r>
            <a:r>
              <a:rPr lang="nb-NO" dirty="0"/>
              <a:t> i treet</a:t>
            </a:r>
          </a:p>
          <a:p>
            <a:r>
              <a:rPr lang="nb-NO" dirty="0"/>
              <a:t>Avstand – lengde av vei</a:t>
            </a:r>
          </a:p>
          <a:p>
            <a:r>
              <a:rPr lang="nb-NO" dirty="0"/>
              <a:t>Høyde av tre – lengde av lengste vei</a:t>
            </a:r>
          </a:p>
          <a:p>
            <a:r>
              <a:rPr lang="nb-NO" dirty="0"/>
              <a:t>Dybde av node</a:t>
            </a:r>
          </a:p>
          <a:p>
            <a:r>
              <a:rPr lang="nb-NO" dirty="0"/>
              <a:t>«Ned i treet» =&gt; bort fra </a:t>
            </a:r>
            <a:r>
              <a:rPr lang="nb-NO" dirty="0" err="1"/>
              <a:t>rotnoden</a:t>
            </a:r>
            <a:endParaRPr lang="nb-NO" dirty="0"/>
          </a:p>
          <a:p>
            <a:endParaRPr lang="nb-NO" dirty="0"/>
          </a:p>
        </p:txBody>
      </p:sp>
      <p:pic>
        <p:nvPicPr>
          <p:cNvPr id="1026" name="Picture 2" descr="Et binÃ¦rt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271" y="2322576"/>
            <a:ext cx="5315157" cy="189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62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Forskjellige binærtrær</a:t>
            </a:r>
          </a:p>
        </p:txBody>
      </p:sp>
      <p:sp>
        <p:nvSpPr>
          <p:cNvPr id="3" name="Plassholder for innhold 2"/>
          <p:cNvSpPr>
            <a:spLocks noGrp="1"/>
          </p:cNvSpPr>
          <p:nvPr>
            <p:ph idx="1"/>
          </p:nvPr>
        </p:nvSpPr>
        <p:spPr/>
        <p:txBody>
          <a:bodyPr/>
          <a:lstStyle/>
          <a:p>
            <a:r>
              <a:rPr lang="nb-NO" dirty="0" err="1"/>
              <a:t>Catalan</a:t>
            </a:r>
            <a:r>
              <a:rPr lang="nb-NO" dirty="0"/>
              <a:t>-tallet C(n)</a:t>
            </a:r>
          </a:p>
          <a:p>
            <a:pPr lvl="1"/>
            <a:r>
              <a:rPr lang="nb-NO" dirty="0"/>
              <a:t>1, 1, 2, 5, 14, 42, 132, 429, 1430, 4862</a:t>
            </a:r>
          </a:p>
        </p:txBody>
      </p:sp>
      <p:pic>
        <p:nvPicPr>
          <p:cNvPr id="3074" name="Picture 2" descr="BinÃ¦re trÃ¦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198" y="3016216"/>
            <a:ext cx="5897753" cy="19701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talan-t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555" y="5166360"/>
            <a:ext cx="4720762" cy="101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47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Nummerering av noder</a:t>
            </a:r>
          </a:p>
        </p:txBody>
      </p:sp>
      <p:sp>
        <p:nvSpPr>
          <p:cNvPr id="3" name="Plassholder for innhold 2"/>
          <p:cNvSpPr>
            <a:spLocks noGrp="1"/>
          </p:cNvSpPr>
          <p:nvPr>
            <p:ph idx="1"/>
          </p:nvPr>
        </p:nvSpPr>
        <p:spPr/>
        <p:txBody>
          <a:bodyPr/>
          <a:lstStyle/>
          <a:p>
            <a:endParaRPr lang="nb-NO"/>
          </a:p>
        </p:txBody>
      </p:sp>
      <p:pic>
        <p:nvPicPr>
          <p:cNvPr id="5122" name="Picture 2" descr="Et perfekt binÃ¦rt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35" y="3018472"/>
            <a:ext cx="269557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t generelt binÃ¦rt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905" y="3001168"/>
            <a:ext cx="24765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14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1825625"/>
            <a:ext cx="10515600" cy="4856000"/>
          </a:xfrm>
        </p:spPr>
        <p:txBody>
          <a:bodyPr anchor="b"/>
          <a:lstStyle/>
          <a:p>
            <a:r>
              <a:rPr lang="nb-NO" dirty="0"/>
              <a:t>Konstant tid – utføres uavhengig av datastørrelse</a:t>
            </a:r>
          </a:p>
          <a:p>
            <a:r>
              <a:rPr lang="nb-NO" dirty="0"/>
              <a:t>Tre operasjoner (to </a:t>
            </a:r>
            <a:r>
              <a:rPr lang="nb-NO" dirty="0" err="1"/>
              <a:t>assignment</a:t>
            </a:r>
            <a:r>
              <a:rPr lang="nb-NO" dirty="0"/>
              <a:t>, en indeksering)</a:t>
            </a:r>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2724912" y="2011680"/>
            <a:ext cx="2679192" cy="62179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55675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Traversering – bredde først – </a:t>
            </a:r>
            <a:r>
              <a:rPr lang="nb-NO" dirty="0" err="1"/>
              <a:t>breadth</a:t>
            </a:r>
            <a:r>
              <a:rPr lang="nb-NO" dirty="0"/>
              <a:t> first</a:t>
            </a:r>
          </a:p>
        </p:txBody>
      </p:sp>
      <p:sp>
        <p:nvSpPr>
          <p:cNvPr id="3" name="Plassholder for innhold 2"/>
          <p:cNvSpPr>
            <a:spLocks noGrp="1"/>
          </p:cNvSpPr>
          <p:nvPr>
            <p:ph idx="1"/>
          </p:nvPr>
        </p:nvSpPr>
        <p:spPr>
          <a:xfrm>
            <a:off x="838200" y="4937760"/>
            <a:ext cx="10515600" cy="1239202"/>
          </a:xfrm>
        </p:spPr>
        <p:txBody>
          <a:bodyPr/>
          <a:lstStyle/>
          <a:p>
            <a:r>
              <a:rPr lang="nb-NO" dirty="0"/>
              <a:t>Implementeres med kø</a:t>
            </a:r>
          </a:p>
        </p:txBody>
      </p:sp>
      <p:pic>
        <p:nvPicPr>
          <p:cNvPr id="8194" name="Picture 2" descr="Et binÃ¦rt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36699"/>
            <a:ext cx="2343150" cy="1876425"/>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5312816" y="4187951"/>
            <a:ext cx="4818948" cy="369332"/>
          </a:xfrm>
          <a:prstGeom prst="rect">
            <a:avLst/>
          </a:prstGeom>
        </p:spPr>
        <p:txBody>
          <a:bodyPr wrap="none">
            <a:spAutoFit/>
          </a:bodyPr>
          <a:lstStyle/>
          <a:p>
            <a:r>
              <a:rPr lang="pt-BR" b="0" i="1" dirty="0">
                <a:solidFill>
                  <a:srgbClr val="000000"/>
                </a:solidFill>
                <a:effectLst/>
                <a:latin typeface="verdana" panose="020B0604030504040204" pitchFamily="34" charset="0"/>
              </a:rPr>
              <a:t>E, I, B, G, A, H, K, L, O, D, N, M, C, J</a:t>
            </a:r>
            <a:r>
              <a:rPr lang="pt-BR" dirty="0">
                <a:solidFill>
                  <a:srgbClr val="000000"/>
                </a:solidFill>
                <a:latin typeface="verdana" panose="020B0604030504040204" pitchFamily="34" charset="0"/>
              </a:rPr>
              <a:t>,</a:t>
            </a:r>
            <a:r>
              <a:rPr lang="pt-BR" b="0" i="0" dirty="0">
                <a:solidFill>
                  <a:srgbClr val="000000"/>
                </a:solidFill>
                <a:effectLst/>
                <a:latin typeface="verdana" panose="020B0604030504040204" pitchFamily="34" charset="0"/>
              </a:rPr>
              <a:t> </a:t>
            </a:r>
            <a:r>
              <a:rPr lang="pt-BR" b="0" i="1" dirty="0">
                <a:solidFill>
                  <a:srgbClr val="000000"/>
                </a:solidFill>
                <a:effectLst/>
                <a:latin typeface="verdana" panose="020B0604030504040204" pitchFamily="34" charset="0"/>
              </a:rPr>
              <a:t>F</a:t>
            </a:r>
            <a:endParaRPr lang="nb-NO" dirty="0"/>
          </a:p>
        </p:txBody>
      </p:sp>
      <p:pic>
        <p:nvPicPr>
          <p:cNvPr id="6" name="Bilde 5"/>
          <p:cNvPicPr>
            <a:picLocks noChangeAspect="1"/>
          </p:cNvPicPr>
          <p:nvPr/>
        </p:nvPicPr>
        <p:blipFill>
          <a:blip r:embed="rId3"/>
          <a:stretch>
            <a:fillRect/>
          </a:stretch>
        </p:blipFill>
        <p:spPr>
          <a:xfrm>
            <a:off x="5312816" y="1800762"/>
            <a:ext cx="4403026" cy="2249776"/>
          </a:xfrm>
          <a:prstGeom prst="rect">
            <a:avLst/>
          </a:prstGeom>
        </p:spPr>
      </p:pic>
    </p:spTree>
    <p:extLst>
      <p:ext uri="{BB962C8B-B14F-4D97-AF65-F5344CB8AC3E}">
        <p14:creationId xmlns:p14="http://schemas.microsoft.com/office/powerpoint/2010/main" val="1962964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Traversering – dybde først – </a:t>
            </a:r>
            <a:r>
              <a:rPr lang="nb-NO" dirty="0" err="1"/>
              <a:t>depth</a:t>
            </a:r>
            <a:r>
              <a:rPr lang="nb-NO" dirty="0"/>
              <a:t> first </a:t>
            </a:r>
          </a:p>
        </p:txBody>
      </p:sp>
      <p:sp>
        <p:nvSpPr>
          <p:cNvPr id="3" name="Plassholder for innhold 2"/>
          <p:cNvSpPr>
            <a:spLocks noGrp="1"/>
          </p:cNvSpPr>
          <p:nvPr>
            <p:ph idx="1"/>
          </p:nvPr>
        </p:nvSpPr>
        <p:spPr/>
        <p:txBody>
          <a:bodyPr/>
          <a:lstStyle/>
          <a:p>
            <a:r>
              <a:rPr lang="nb-NO" dirty="0" err="1"/>
              <a:t>Preorder</a:t>
            </a:r>
            <a:r>
              <a:rPr lang="nb-NO" dirty="0"/>
              <a:t> (venstre, gul),</a:t>
            </a:r>
          </a:p>
          <a:p>
            <a:pPr lvl="1"/>
            <a:r>
              <a:rPr lang="pt-BR" i="1" dirty="0"/>
              <a:t>E, I, G, A, L, O, M, C, B, H, D, K, N, J, F</a:t>
            </a:r>
            <a:r>
              <a:rPr lang="nb-NO" dirty="0"/>
              <a:t> </a:t>
            </a:r>
          </a:p>
          <a:p>
            <a:r>
              <a:rPr lang="nb-NO" dirty="0" err="1"/>
              <a:t>Inorder</a:t>
            </a:r>
            <a:r>
              <a:rPr lang="nb-NO" dirty="0"/>
              <a:t> (bunnen, blå), </a:t>
            </a:r>
          </a:p>
          <a:p>
            <a:pPr lvl="1"/>
            <a:r>
              <a:rPr lang="pt-BR" i="1" dirty="0"/>
              <a:t>G, I, L, A, M, O, C, E, H, D, B, J, N, F, K</a:t>
            </a:r>
            <a:endParaRPr lang="nb-NO" dirty="0"/>
          </a:p>
          <a:p>
            <a:r>
              <a:rPr lang="nb-NO" dirty="0" err="1"/>
              <a:t>Postorder</a:t>
            </a:r>
            <a:r>
              <a:rPr lang="nb-NO" dirty="0"/>
              <a:t> (høyre, grønn)</a:t>
            </a:r>
          </a:p>
          <a:p>
            <a:pPr lvl="1"/>
            <a:r>
              <a:rPr lang="pt-BR" i="1" dirty="0"/>
              <a:t>G, L, M, C, O, A, I, D, H, J, F, N, K, B, E</a:t>
            </a:r>
            <a:endParaRPr lang="nb-NO" dirty="0"/>
          </a:p>
          <a:p>
            <a:pPr marL="0" indent="0">
              <a:buNone/>
            </a:pPr>
            <a:endParaRPr lang="nb-NO" dirty="0"/>
          </a:p>
          <a:p>
            <a:r>
              <a:rPr lang="nb-NO" dirty="0"/>
              <a:t>Implementeres med </a:t>
            </a:r>
            <a:r>
              <a:rPr lang="nb-NO" dirty="0" err="1"/>
              <a:t>stack</a:t>
            </a:r>
            <a:r>
              <a:rPr lang="nb-NO" dirty="0"/>
              <a:t> eller rekursjon</a:t>
            </a:r>
          </a:p>
        </p:txBody>
      </p:sp>
      <p:pic>
        <p:nvPicPr>
          <p:cNvPr id="9218" name="Picture 2" descr="Et binÃ¦rtre med konturk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223" y="2589276"/>
            <a:ext cx="42481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62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Binære søketrær</a:t>
            </a:r>
          </a:p>
        </p:txBody>
      </p:sp>
      <p:sp>
        <p:nvSpPr>
          <p:cNvPr id="3" name="Plassholder for innhold 2"/>
          <p:cNvSpPr>
            <a:spLocks noGrp="1"/>
          </p:cNvSpPr>
          <p:nvPr>
            <p:ph idx="1"/>
          </p:nvPr>
        </p:nvSpPr>
        <p:spPr>
          <a:xfrm>
            <a:off x="838200" y="1825624"/>
            <a:ext cx="10515600" cy="4803775"/>
          </a:xfrm>
        </p:spPr>
        <p:txBody>
          <a:bodyPr>
            <a:normAutofit lnSpcReduction="10000"/>
          </a:bodyPr>
          <a:lstStyle/>
          <a:p>
            <a:r>
              <a:rPr lang="nb-NO" dirty="0"/>
              <a:t>Stigende </a:t>
            </a:r>
            <a:r>
              <a:rPr lang="nb-NO" dirty="0" err="1"/>
              <a:t>inorder</a:t>
            </a:r>
            <a:r>
              <a:rPr lang="nb-NO" dirty="0"/>
              <a:t> sortering</a:t>
            </a:r>
          </a:p>
          <a:p>
            <a:endParaRPr lang="nb-NO" dirty="0"/>
          </a:p>
          <a:p>
            <a:endParaRPr lang="nb-NO" dirty="0"/>
          </a:p>
          <a:p>
            <a:endParaRPr lang="nb-NO" dirty="0"/>
          </a:p>
          <a:p>
            <a:endParaRPr lang="nb-NO" dirty="0"/>
          </a:p>
          <a:p>
            <a:endParaRPr lang="nb-NO" dirty="0"/>
          </a:p>
          <a:p>
            <a:endParaRPr lang="nb-NO" dirty="0"/>
          </a:p>
          <a:p>
            <a:endParaRPr lang="nb-NO" dirty="0"/>
          </a:p>
          <a:p>
            <a:r>
              <a:rPr lang="nb-NO" dirty="0"/>
              <a:t>Alle venstre </a:t>
            </a:r>
            <a:r>
              <a:rPr lang="nb-NO" dirty="0" err="1"/>
              <a:t>subtrær</a:t>
            </a:r>
            <a:r>
              <a:rPr lang="nb-NO" dirty="0"/>
              <a:t> er </a:t>
            </a:r>
            <a:r>
              <a:rPr lang="nb-NO" b="1" dirty="0"/>
              <a:t>mindre enn </a:t>
            </a:r>
            <a:r>
              <a:rPr lang="nb-NO" dirty="0"/>
              <a:t>foreldrenode</a:t>
            </a:r>
          </a:p>
          <a:p>
            <a:r>
              <a:rPr lang="nb-NO" dirty="0"/>
              <a:t>Alle høyre </a:t>
            </a:r>
            <a:r>
              <a:rPr lang="nb-NO" dirty="0" err="1"/>
              <a:t>subtrær</a:t>
            </a:r>
            <a:r>
              <a:rPr lang="nb-NO" dirty="0"/>
              <a:t> er </a:t>
            </a:r>
            <a:r>
              <a:rPr lang="nb-NO" b="1" dirty="0"/>
              <a:t>større eller lik </a:t>
            </a:r>
            <a:r>
              <a:rPr lang="nb-NO" dirty="0"/>
              <a:t>foreldrenode</a:t>
            </a:r>
          </a:p>
        </p:txBody>
      </p:sp>
      <p:pic>
        <p:nvPicPr>
          <p:cNvPr id="1026" name="Picture 2" descr="BinÃ¦re sÃ¸ketrÃ¦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703" y="2986881"/>
            <a:ext cx="494347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222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Minimumstrær</a:t>
            </a:r>
          </a:p>
        </p:txBody>
      </p:sp>
      <p:sp>
        <p:nvSpPr>
          <p:cNvPr id="3" name="Plassholder for innhold 2"/>
          <p:cNvSpPr>
            <a:spLocks noGrp="1"/>
          </p:cNvSpPr>
          <p:nvPr>
            <p:ph idx="1"/>
          </p:nvPr>
        </p:nvSpPr>
        <p:spPr/>
        <p:txBody>
          <a:bodyPr/>
          <a:lstStyle/>
          <a:p>
            <a:r>
              <a:rPr lang="nb-NO" dirty="0"/>
              <a:t>Sortert stigende/synkende etter nivå</a:t>
            </a:r>
          </a:p>
        </p:txBody>
      </p:sp>
      <p:pic>
        <p:nvPicPr>
          <p:cNvPr id="8194" name="Picture 2" descr="Et minimumst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903" y="3439096"/>
            <a:ext cx="2466975" cy="21050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t maksimumst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503" y="3612832"/>
            <a:ext cx="249555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899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Minheap</a:t>
            </a:r>
            <a:r>
              <a:rPr lang="nb-NO" dirty="0"/>
              <a:t> - </a:t>
            </a:r>
            <a:r>
              <a:rPr lang="nb-NO" dirty="0" err="1"/>
              <a:t>minimumsheap</a:t>
            </a:r>
            <a:endParaRPr lang="nb-NO" dirty="0"/>
          </a:p>
        </p:txBody>
      </p:sp>
      <p:sp>
        <p:nvSpPr>
          <p:cNvPr id="3" name="Plassholder for innhold 2"/>
          <p:cNvSpPr>
            <a:spLocks noGrp="1"/>
          </p:cNvSpPr>
          <p:nvPr>
            <p:ph idx="1"/>
          </p:nvPr>
        </p:nvSpPr>
        <p:spPr/>
        <p:txBody>
          <a:bodyPr/>
          <a:lstStyle/>
          <a:p>
            <a:r>
              <a:rPr lang="nb-NO" dirty="0"/>
              <a:t>Komplett </a:t>
            </a:r>
            <a:r>
              <a:rPr lang="nb-NO" dirty="0" err="1"/>
              <a:t>binærtre</a:t>
            </a:r>
            <a:endParaRPr lang="nb-NO" dirty="0"/>
          </a:p>
          <a:p>
            <a:r>
              <a:rPr lang="nb-NO" dirty="0" err="1"/>
              <a:t>Minimumstre</a:t>
            </a:r>
            <a:endParaRPr lang="nb-NO" dirty="0"/>
          </a:p>
        </p:txBody>
      </p:sp>
      <p:pic>
        <p:nvPicPr>
          <p:cNvPr id="9218" name="Picture 2" descr="En minimumshe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84" y="3012848"/>
            <a:ext cx="4801108" cy="300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32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Legge inn noder</a:t>
            </a:r>
          </a:p>
        </p:txBody>
      </p:sp>
      <p:sp>
        <p:nvSpPr>
          <p:cNvPr id="3" name="Plassholder for innhold 2"/>
          <p:cNvSpPr>
            <a:spLocks noGrp="1"/>
          </p:cNvSpPr>
          <p:nvPr>
            <p:ph idx="1"/>
          </p:nvPr>
        </p:nvSpPr>
        <p:spPr/>
        <p:txBody>
          <a:bodyPr/>
          <a:lstStyle/>
          <a:p>
            <a:r>
              <a:rPr lang="nb-NO" dirty="0"/>
              <a:t>Legg inn i bunnen av treet</a:t>
            </a:r>
          </a:p>
          <a:p>
            <a:r>
              <a:rPr lang="nb-NO" dirty="0"/>
              <a:t>Bytt med forelder så lenge forelder er større</a:t>
            </a:r>
          </a:p>
        </p:txBody>
      </p:sp>
      <p:pic>
        <p:nvPicPr>
          <p:cNvPr id="11266" name="Picture 2" descr="Verdi 10 pÃ¥ rett sortert plass i gren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250" y="4279681"/>
            <a:ext cx="25431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Verdi 6 pÃ¥ rett sortert plass i gren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944" y="4279681"/>
            <a:ext cx="25336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Verdi 12 pÃ¥ rett sortert plass i gren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6081" y="4279681"/>
            <a:ext cx="267652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n minimumshe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38" y="4279681"/>
            <a:ext cx="249555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p:cNvSpPr/>
          <p:nvPr/>
        </p:nvSpPr>
        <p:spPr>
          <a:xfrm>
            <a:off x="5106572" y="4586068"/>
            <a:ext cx="422031" cy="422031"/>
          </a:xfrm>
          <a:prstGeom prst="ellipse">
            <a:avLst/>
          </a:prstGeom>
          <a:no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Ellipse 8"/>
          <p:cNvSpPr/>
          <p:nvPr/>
        </p:nvSpPr>
        <p:spPr>
          <a:xfrm>
            <a:off x="8271803" y="5008099"/>
            <a:ext cx="422031" cy="422031"/>
          </a:xfrm>
          <a:prstGeom prst="ellipse">
            <a:avLst/>
          </a:prstGeom>
          <a:no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Ellipse 9"/>
          <p:cNvSpPr/>
          <p:nvPr/>
        </p:nvSpPr>
        <p:spPr>
          <a:xfrm>
            <a:off x="11268222" y="5458265"/>
            <a:ext cx="422031" cy="422031"/>
          </a:xfrm>
          <a:prstGeom prst="ellipse">
            <a:avLst/>
          </a:prstGeom>
          <a:no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71775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Fjerne noder</a:t>
            </a:r>
          </a:p>
        </p:txBody>
      </p:sp>
      <p:sp>
        <p:nvSpPr>
          <p:cNvPr id="3" name="Plassholder for innhold 2"/>
          <p:cNvSpPr>
            <a:spLocks noGrp="1"/>
          </p:cNvSpPr>
          <p:nvPr>
            <p:ph idx="1"/>
          </p:nvPr>
        </p:nvSpPr>
        <p:spPr/>
        <p:txBody>
          <a:bodyPr/>
          <a:lstStyle/>
          <a:p>
            <a:r>
              <a:rPr lang="nb-NO" dirty="0"/>
              <a:t>Ta ut </a:t>
            </a:r>
            <a:r>
              <a:rPr lang="nb-NO" dirty="0" err="1"/>
              <a:t>rotnoden</a:t>
            </a:r>
            <a:endParaRPr lang="nb-NO" dirty="0"/>
          </a:p>
          <a:p>
            <a:r>
              <a:rPr lang="nb-NO" dirty="0" err="1"/>
              <a:t>Sift</a:t>
            </a:r>
            <a:r>
              <a:rPr lang="nb-NO" dirty="0"/>
              <a:t> </a:t>
            </a:r>
            <a:r>
              <a:rPr lang="nb-NO" dirty="0" err="1"/>
              <a:t>down</a:t>
            </a:r>
            <a:r>
              <a:rPr lang="nb-NO" dirty="0"/>
              <a:t> – bytt med minste verdi nedover i treet</a:t>
            </a:r>
          </a:p>
        </p:txBody>
      </p:sp>
      <p:pic>
        <p:nvPicPr>
          <p:cNvPr id="12290" name="Picture 2" descr="Minste verdi (3) er tatt 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095" y="3439376"/>
            <a:ext cx="25431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Verdi 12 pÃ¥ rett sortert plass i minimumsgren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79" y="3439376"/>
            <a:ext cx="25050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690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Bygge </a:t>
            </a:r>
            <a:r>
              <a:rPr lang="nb-NO" dirty="0" err="1"/>
              <a:t>Huffmantrær</a:t>
            </a:r>
            <a:endParaRPr lang="nb-NO" dirty="0"/>
          </a:p>
        </p:txBody>
      </p:sp>
      <p:sp>
        <p:nvSpPr>
          <p:cNvPr id="3" name="Content Placeholder 2"/>
          <p:cNvSpPr>
            <a:spLocks noGrp="1"/>
          </p:cNvSpPr>
          <p:nvPr>
            <p:ph idx="1"/>
          </p:nvPr>
        </p:nvSpPr>
        <p:spPr>
          <a:xfrm>
            <a:off x="838200" y="1505243"/>
            <a:ext cx="10515600" cy="4671720"/>
          </a:xfrm>
        </p:spPr>
        <p:txBody>
          <a:bodyPr/>
          <a:lstStyle/>
          <a:p>
            <a:r>
              <a:rPr lang="nb-NO" dirty="0"/>
              <a:t>Velg noder med minst verdi og slå sammen</a:t>
            </a:r>
          </a:p>
          <a:p>
            <a:r>
              <a:rPr lang="nb-NO" dirty="0"/>
              <a:t>Repeter til hele treet er fullt</a:t>
            </a:r>
          </a:p>
        </p:txBody>
      </p:sp>
      <p:pic>
        <p:nvPicPr>
          <p:cNvPr id="2050" name="Picture 2" descr="Noder i en k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009" y="2702063"/>
            <a:ext cx="2676525"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uffmans algorit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86" y="2702063"/>
            <a:ext cx="51625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uffmans algorit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271" y="4687178"/>
            <a:ext cx="5286375"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Avrundet rektangel 3"/>
          <p:cNvSpPr/>
          <p:nvPr/>
        </p:nvSpPr>
        <p:spPr>
          <a:xfrm>
            <a:off x="1561514" y="2532183"/>
            <a:ext cx="3052689" cy="18428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Avrundet rektangel 7"/>
          <p:cNvSpPr/>
          <p:nvPr/>
        </p:nvSpPr>
        <p:spPr>
          <a:xfrm>
            <a:off x="4824698" y="2532183"/>
            <a:ext cx="2546773" cy="18428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Avrundet rektangel 8"/>
          <p:cNvSpPr/>
          <p:nvPr/>
        </p:nvSpPr>
        <p:spPr>
          <a:xfrm>
            <a:off x="7616475" y="2532183"/>
            <a:ext cx="2546773" cy="18428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Avrundet rektangel 9"/>
          <p:cNvSpPr/>
          <p:nvPr/>
        </p:nvSpPr>
        <p:spPr>
          <a:xfrm>
            <a:off x="3087858" y="4521264"/>
            <a:ext cx="2679896" cy="2280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Avrundet rektangel 10"/>
          <p:cNvSpPr/>
          <p:nvPr/>
        </p:nvSpPr>
        <p:spPr>
          <a:xfrm>
            <a:off x="6031523" y="4521264"/>
            <a:ext cx="2679896" cy="2280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74200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Bygge </a:t>
            </a:r>
            <a:r>
              <a:rPr lang="nb-NO" dirty="0" err="1"/>
              <a:t>Huffmantrær</a:t>
            </a:r>
            <a:endParaRPr lang="nb-NO" dirty="0"/>
          </a:p>
        </p:txBody>
      </p:sp>
      <p:sp>
        <p:nvSpPr>
          <p:cNvPr id="3" name="Content Placeholder 2"/>
          <p:cNvSpPr>
            <a:spLocks noGrp="1"/>
          </p:cNvSpPr>
          <p:nvPr>
            <p:ph idx="1"/>
          </p:nvPr>
        </p:nvSpPr>
        <p:spPr/>
        <p:txBody>
          <a:bodyPr/>
          <a:lstStyle/>
          <a:p>
            <a:endParaRPr lang="nb-NO" dirty="0"/>
          </a:p>
        </p:txBody>
      </p:sp>
      <p:pic>
        <p:nvPicPr>
          <p:cNvPr id="4098" name="Picture 2" descr="Huffmans algorit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387" y="2528721"/>
            <a:ext cx="4914900" cy="2952751"/>
          </a:xfrm>
          <a:prstGeom prst="rect">
            <a:avLst/>
          </a:prstGeom>
          <a:noFill/>
          <a:extLst>
            <a:ext uri="{909E8E84-426E-40DD-AFC4-6F175D3DCCD1}">
              <a14:hiddenFill xmlns:a14="http://schemas.microsoft.com/office/drawing/2010/main">
                <a:solidFill>
                  <a:srgbClr val="FFFFFF"/>
                </a:solidFill>
              </a14:hiddenFill>
            </a:ext>
          </a:extLst>
        </p:spPr>
      </p:pic>
      <p:sp>
        <p:nvSpPr>
          <p:cNvPr id="6" name="Avrundet rektangel 5"/>
          <p:cNvSpPr/>
          <p:nvPr/>
        </p:nvSpPr>
        <p:spPr>
          <a:xfrm>
            <a:off x="3970387" y="2528720"/>
            <a:ext cx="2444481" cy="30702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Avrundet rektangel 6"/>
          <p:cNvSpPr/>
          <p:nvPr/>
        </p:nvSpPr>
        <p:spPr>
          <a:xfrm>
            <a:off x="6544773" y="2528719"/>
            <a:ext cx="2542955" cy="30702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2412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Bygge </a:t>
            </a:r>
            <a:r>
              <a:rPr lang="nb-NO" dirty="0" err="1"/>
              <a:t>Huffmantrær</a:t>
            </a:r>
            <a:endParaRPr lang="nb-NO" dirty="0"/>
          </a:p>
        </p:txBody>
      </p:sp>
      <p:sp>
        <p:nvSpPr>
          <p:cNvPr id="3" name="Content Placeholder 2"/>
          <p:cNvSpPr>
            <a:spLocks noGrp="1"/>
          </p:cNvSpPr>
          <p:nvPr>
            <p:ph idx="1"/>
          </p:nvPr>
        </p:nvSpPr>
        <p:spPr/>
        <p:txBody>
          <a:bodyPr/>
          <a:lstStyle/>
          <a:p>
            <a:endParaRPr lang="nb-NO" dirty="0"/>
          </a:p>
        </p:txBody>
      </p:sp>
      <p:pic>
        <p:nvPicPr>
          <p:cNvPr id="4" name="Picture 3"/>
          <p:cNvPicPr>
            <a:picLocks noChangeAspect="1"/>
          </p:cNvPicPr>
          <p:nvPr/>
        </p:nvPicPr>
        <p:blipFill>
          <a:blip r:embed="rId2"/>
          <a:stretch>
            <a:fillRect/>
          </a:stretch>
        </p:blipFill>
        <p:spPr>
          <a:xfrm>
            <a:off x="4744255" y="3551200"/>
            <a:ext cx="5743575" cy="1209675"/>
          </a:xfrm>
          <a:prstGeom prst="rect">
            <a:avLst/>
          </a:prstGeom>
        </p:spPr>
      </p:pic>
      <p:pic>
        <p:nvPicPr>
          <p:cNvPr id="5" name="Picture 2" descr="Huffmans algoritme"/>
          <p:cNvPicPr>
            <a:picLocks noChangeAspect="1" noChangeArrowheads="1"/>
          </p:cNvPicPr>
          <p:nvPr/>
        </p:nvPicPr>
        <p:blipFill rotWithShape="1">
          <a:blip r:embed="rId3">
            <a:extLst>
              <a:ext uri="{28A0092B-C50C-407E-A947-70E740481C1C}">
                <a14:useLocalDpi xmlns:a14="http://schemas.microsoft.com/office/drawing/2010/main" val="0"/>
              </a:ext>
            </a:extLst>
          </a:blip>
          <a:srcRect l="51050"/>
          <a:stretch/>
        </p:blipFill>
        <p:spPr bwMode="auto">
          <a:xfrm>
            <a:off x="1631852" y="2679663"/>
            <a:ext cx="2405868"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6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1825625"/>
            <a:ext cx="10515600" cy="4856000"/>
          </a:xfrm>
        </p:spPr>
        <p:txBody>
          <a:bodyPr anchor="b"/>
          <a:lstStyle/>
          <a:p>
            <a:r>
              <a:rPr lang="nb-NO" dirty="0"/>
              <a:t>Lineær tid – utføres n ganger for n elementer</a:t>
            </a:r>
          </a:p>
          <a:p>
            <a:r>
              <a:rPr lang="en-US" dirty="0"/>
              <a:t>2</a:t>
            </a:r>
            <a:r>
              <a:rPr lang="nb-NO" dirty="0"/>
              <a:t>*</a:t>
            </a:r>
            <a:r>
              <a:rPr lang="en-US" dirty="0"/>
              <a:t>n-1 </a:t>
            </a:r>
            <a:r>
              <a:rPr lang="en-US" dirty="0" err="1"/>
              <a:t>operasjoner</a:t>
            </a:r>
            <a:br>
              <a:rPr lang="en-US" dirty="0"/>
            </a:br>
            <a:r>
              <a:rPr lang="en-US" dirty="0"/>
              <a:t>(</a:t>
            </a:r>
            <a:r>
              <a:rPr lang="en-US" dirty="0" err="1"/>
              <a:t>en</a:t>
            </a:r>
            <a:r>
              <a:rPr lang="en-US" dirty="0"/>
              <a:t> assignment, n-1 </a:t>
            </a:r>
            <a:r>
              <a:rPr lang="en-US" dirty="0" err="1"/>
              <a:t>sammenlikninger</a:t>
            </a:r>
            <a:r>
              <a:rPr lang="en-US" dirty="0"/>
              <a:t> </a:t>
            </a:r>
            <a:r>
              <a:rPr lang="en-US" dirty="0" err="1"/>
              <a:t>og</a:t>
            </a:r>
            <a:r>
              <a:rPr lang="en-US" dirty="0"/>
              <a:t> n-1 </a:t>
            </a:r>
            <a:r>
              <a:rPr lang="en-US" dirty="0" err="1"/>
              <a:t>inkrementer</a:t>
            </a:r>
            <a:r>
              <a:rPr lang="en-US" dirty="0"/>
              <a:t>)</a:t>
            </a:r>
            <a:endParaRPr lang="nb-NO" dirty="0"/>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2724912" y="2824480"/>
            <a:ext cx="415340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183444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Venstreorientert kanonisk tre</a:t>
            </a:r>
          </a:p>
        </p:txBody>
      </p:sp>
      <p:sp>
        <p:nvSpPr>
          <p:cNvPr id="3" name="Content Placeholder 2"/>
          <p:cNvSpPr>
            <a:spLocks noGrp="1"/>
          </p:cNvSpPr>
          <p:nvPr>
            <p:ph idx="1"/>
          </p:nvPr>
        </p:nvSpPr>
        <p:spPr/>
        <p:txBody>
          <a:bodyPr/>
          <a:lstStyle/>
          <a:p>
            <a:r>
              <a:rPr lang="nb-NO" dirty="0"/>
              <a:t>Fylt ut fra venstre</a:t>
            </a:r>
          </a:p>
          <a:p>
            <a:r>
              <a:rPr lang="nb-NO" dirty="0"/>
              <a:t>Noder på samme nivå er sortert</a:t>
            </a:r>
          </a:p>
        </p:txBody>
      </p:sp>
      <p:pic>
        <p:nvPicPr>
          <p:cNvPr id="5122" name="Picture 2" descr="Det kanoniske tr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473" y="2103463"/>
            <a:ext cx="296227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940092" y="5214395"/>
            <a:ext cx="5905500" cy="1266825"/>
          </a:xfrm>
          <a:prstGeom prst="rect">
            <a:avLst/>
          </a:prstGeom>
        </p:spPr>
      </p:pic>
    </p:spTree>
    <p:extLst>
      <p:ext uri="{BB962C8B-B14F-4D97-AF65-F5344CB8AC3E}">
        <p14:creationId xmlns:p14="http://schemas.microsoft.com/office/powerpoint/2010/main" val="393256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5991"/>
            <a:ext cx="10515600" cy="769441"/>
          </a:xfrm>
        </p:spPr>
        <p:txBody>
          <a:bodyPr>
            <a:normAutofit fontScale="90000"/>
          </a:bodyPr>
          <a:lstStyle/>
          <a:p>
            <a:r>
              <a:rPr lang="nb-NO" dirty="0"/>
              <a:t>Komplette </a:t>
            </a:r>
            <a:r>
              <a:rPr lang="nb-NO" dirty="0" err="1"/>
              <a:t>huffmantrær</a:t>
            </a:r>
            <a:r>
              <a:rPr lang="nb-NO" dirty="0"/>
              <a:t> – effektiv </a:t>
            </a:r>
            <a:r>
              <a:rPr lang="nb-NO" dirty="0" err="1"/>
              <a:t>dekomprimering</a:t>
            </a:r>
            <a:endParaRPr lang="nb-NO" dirty="0"/>
          </a:p>
        </p:txBody>
      </p:sp>
      <p:sp>
        <p:nvSpPr>
          <p:cNvPr id="3" name="Content Placeholder 2"/>
          <p:cNvSpPr>
            <a:spLocks noGrp="1"/>
          </p:cNvSpPr>
          <p:nvPr>
            <p:ph idx="1"/>
          </p:nvPr>
        </p:nvSpPr>
        <p:spPr/>
        <p:txBody>
          <a:bodyPr/>
          <a:lstStyle/>
          <a:p>
            <a:endParaRPr lang="nb-NO" dirty="0"/>
          </a:p>
        </p:txBody>
      </p:sp>
      <p:pic>
        <p:nvPicPr>
          <p:cNvPr id="1026" name="Picture 2" descr="Et perfekt t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616" y="2766969"/>
            <a:ext cx="534352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130340" y="4872439"/>
            <a:ext cx="8220075" cy="847725"/>
          </a:xfrm>
          <a:prstGeom prst="rect">
            <a:avLst/>
          </a:prstGeom>
        </p:spPr>
      </p:pic>
      <p:pic>
        <p:nvPicPr>
          <p:cNvPr id="5" name="Picture 4"/>
          <p:cNvPicPr>
            <a:picLocks noChangeAspect="1"/>
          </p:cNvPicPr>
          <p:nvPr/>
        </p:nvPicPr>
        <p:blipFill>
          <a:blip r:embed="rId4"/>
          <a:stretch>
            <a:fillRect/>
          </a:stretch>
        </p:blipFill>
        <p:spPr>
          <a:xfrm>
            <a:off x="4160039" y="5720810"/>
            <a:ext cx="4152900" cy="790575"/>
          </a:xfrm>
          <a:prstGeom prst="rect">
            <a:avLst/>
          </a:prstGeom>
        </p:spPr>
      </p:pic>
    </p:spTree>
    <p:extLst>
      <p:ext uri="{BB962C8B-B14F-4D97-AF65-F5344CB8AC3E}">
        <p14:creationId xmlns:p14="http://schemas.microsoft.com/office/powerpoint/2010/main" val="2947086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Forskjellige ordninger – balanserte trær</a:t>
            </a:r>
          </a:p>
        </p:txBody>
      </p:sp>
      <p:sp>
        <p:nvSpPr>
          <p:cNvPr id="3" name="Plassholder for innhold 2"/>
          <p:cNvSpPr>
            <a:spLocks noGrp="1"/>
          </p:cNvSpPr>
          <p:nvPr>
            <p:ph idx="1"/>
          </p:nvPr>
        </p:nvSpPr>
        <p:spPr/>
        <p:txBody>
          <a:bodyPr/>
          <a:lstStyle/>
          <a:p>
            <a:endParaRPr lang="nb-NO"/>
          </a:p>
        </p:txBody>
      </p:sp>
      <p:pic>
        <p:nvPicPr>
          <p:cNvPr id="4098" name="Picture 2" descr="3 binÃ¦re sÃ¸ketrÃ¦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692" y="2380289"/>
            <a:ext cx="3267964" cy="352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905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00" y="770379"/>
            <a:ext cx="12333006" cy="657308"/>
          </a:xfrm>
        </p:spPr>
        <p:txBody>
          <a:bodyPr>
            <a:normAutofit fontScale="90000"/>
          </a:bodyPr>
          <a:lstStyle/>
          <a:p>
            <a:r>
              <a:rPr lang="nb-NO" dirty="0"/>
              <a:t>2-3-4 B-trær</a:t>
            </a:r>
          </a:p>
        </p:txBody>
      </p:sp>
      <p:sp>
        <p:nvSpPr>
          <p:cNvPr id="3" name="Content Placeholder 2"/>
          <p:cNvSpPr>
            <a:spLocks noGrp="1"/>
          </p:cNvSpPr>
          <p:nvPr>
            <p:ph idx="1"/>
          </p:nvPr>
        </p:nvSpPr>
        <p:spPr/>
        <p:txBody>
          <a:bodyPr/>
          <a:lstStyle/>
          <a:p>
            <a:r>
              <a:rPr lang="nb-NO" b="0" i="0" dirty="0">
                <a:solidFill>
                  <a:srgbClr val="000000"/>
                </a:solidFill>
                <a:effectLst/>
                <a:latin typeface="verdana" panose="020B0604030504040204" pitchFamily="34" charset="0"/>
              </a:rPr>
              <a:t>3, 5, 7, 9, 10, 11, 12, 13, 15, 16, 18, 20</a:t>
            </a:r>
            <a:endParaRPr lang="nb-NO" dirty="0"/>
          </a:p>
        </p:txBody>
      </p:sp>
      <p:sp>
        <p:nvSpPr>
          <p:cNvPr id="4" name="Date Placeholder 3"/>
          <p:cNvSpPr>
            <a:spLocks noGrp="1"/>
          </p:cNvSpPr>
          <p:nvPr>
            <p:ph type="dt" sz="half" idx="10"/>
          </p:nvPr>
        </p:nvSpPr>
        <p:spPr/>
        <p:txBody>
          <a:bodyPr/>
          <a:lstStyle/>
          <a:p>
            <a:fld id="{24390E9B-B207-43B5-8F9C-D15DDC2A7C1A}" type="datetime1">
              <a:rPr lang="nb-NO" smtClean="0"/>
              <a:t>19.11.2021</a:t>
            </a:fld>
            <a:endParaRPr lang="nb-NO"/>
          </a:p>
        </p:txBody>
      </p:sp>
      <p:sp>
        <p:nvSpPr>
          <p:cNvPr id="5" name="Footer Placeholder 4"/>
          <p:cNvSpPr>
            <a:spLocks noGrp="1"/>
          </p:cNvSpPr>
          <p:nvPr>
            <p:ph type="ftr" sz="quarter" idx="11"/>
          </p:nvPr>
        </p:nvSpPr>
        <p:spPr/>
        <p:txBody>
          <a:bodyPr/>
          <a:lstStyle/>
          <a:p>
            <a:endParaRPr lang="nb-NO"/>
          </a:p>
        </p:txBody>
      </p:sp>
      <p:pic>
        <p:nvPicPr>
          <p:cNvPr id="1028" name="Picture 4">
            <a:extLst>
              <a:ext uri="{FF2B5EF4-FFF2-40B4-BE49-F238E27FC236}">
                <a16:creationId xmlns:a16="http://schemas.microsoft.com/office/drawing/2014/main" id="{0133AEB2-F23E-459E-9763-77961E022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53137"/>
            <a:ext cx="36195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6632958-5E29-42A6-8CF5-24720A5DA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56" y="3940822"/>
            <a:ext cx="50768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7BA72BB-521A-41BC-8123-955DC8FD4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69" y="5049367"/>
            <a:ext cx="54102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C0D0549-F889-4C5F-A59B-8E51BB3F3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33" y="2418410"/>
            <a:ext cx="45910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0BFD541-FB31-4482-8016-472421FB9C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200" y="3588396"/>
            <a:ext cx="52578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FD11520-BCF6-4572-B91F-FF89B14507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075" y="4877917"/>
            <a:ext cx="54959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23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Rød-sorte trær</a:t>
            </a:r>
          </a:p>
        </p:txBody>
      </p:sp>
      <p:sp>
        <p:nvSpPr>
          <p:cNvPr id="3" name="Plassholder for innhold 2"/>
          <p:cNvSpPr>
            <a:spLocks noGrp="1"/>
          </p:cNvSpPr>
          <p:nvPr>
            <p:ph idx="1"/>
          </p:nvPr>
        </p:nvSpPr>
        <p:spPr/>
        <p:txBody>
          <a:bodyPr/>
          <a:lstStyle/>
          <a:p>
            <a:r>
              <a:rPr lang="nb-NO" dirty="0" err="1"/>
              <a:t>Rotnoden</a:t>
            </a:r>
            <a:r>
              <a:rPr lang="nb-NO" dirty="0"/>
              <a:t> skal være sort</a:t>
            </a:r>
          </a:p>
          <a:p>
            <a:r>
              <a:rPr lang="nb-NO" dirty="0"/>
              <a:t>Alle grener skal passere like mange sorte noder</a:t>
            </a:r>
          </a:p>
          <a:p>
            <a:r>
              <a:rPr lang="nb-NO" dirty="0"/>
              <a:t>En rød node har kun sorte barn</a:t>
            </a:r>
          </a:p>
          <a:p>
            <a:r>
              <a:rPr lang="nb-NO" dirty="0"/>
              <a:t>Hver nye node man setter inn er rød</a:t>
            </a:r>
          </a:p>
        </p:txBody>
      </p:sp>
      <p:pic>
        <p:nvPicPr>
          <p:cNvPr id="4"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492" y="3891254"/>
            <a:ext cx="5022082" cy="242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14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Scenarier</a:t>
            </a:r>
          </a:p>
        </p:txBody>
      </p:sp>
      <p:sp>
        <p:nvSpPr>
          <p:cNvPr id="3" name="Plassholder for innhold 2"/>
          <p:cNvSpPr>
            <a:spLocks noGrp="1"/>
          </p:cNvSpPr>
          <p:nvPr>
            <p:ph idx="1"/>
          </p:nvPr>
        </p:nvSpPr>
        <p:spPr/>
        <p:txBody>
          <a:bodyPr>
            <a:normAutofit fontScale="92500" lnSpcReduction="20000"/>
          </a:bodyPr>
          <a:lstStyle/>
          <a:p>
            <a:r>
              <a:rPr lang="nb-NO" dirty="0"/>
              <a:t>If </a:t>
            </a:r>
            <a:r>
              <a:rPr lang="nb-NO" dirty="0" err="1"/>
              <a:t>Parent</a:t>
            </a:r>
            <a:r>
              <a:rPr lang="nb-NO" dirty="0"/>
              <a:t> == 0 =&gt; </a:t>
            </a:r>
            <a:r>
              <a:rPr lang="nb-NO" dirty="0" err="1"/>
              <a:t>rotnode</a:t>
            </a:r>
            <a:endParaRPr lang="nb-NO" dirty="0"/>
          </a:p>
          <a:p>
            <a:endParaRPr lang="nb-NO" dirty="0"/>
          </a:p>
          <a:p>
            <a:r>
              <a:rPr lang="nb-NO" dirty="0"/>
              <a:t>Else </a:t>
            </a:r>
            <a:r>
              <a:rPr lang="nb-NO" dirty="0" err="1"/>
              <a:t>if</a:t>
            </a:r>
            <a:r>
              <a:rPr lang="nb-NO" dirty="0"/>
              <a:t> </a:t>
            </a:r>
            <a:r>
              <a:rPr lang="nb-NO" dirty="0" err="1"/>
              <a:t>Parent</a:t>
            </a:r>
            <a:r>
              <a:rPr lang="nb-NO" dirty="0"/>
              <a:t> == Black </a:t>
            </a:r>
            <a:br>
              <a:rPr lang="nb-NO" dirty="0"/>
            </a:br>
            <a:r>
              <a:rPr lang="nb-NO" dirty="0"/>
              <a:t>vanlig </a:t>
            </a:r>
            <a:r>
              <a:rPr lang="nb-NO" dirty="0" err="1"/>
              <a:t>insert</a:t>
            </a:r>
            <a:endParaRPr lang="nb-NO" dirty="0"/>
          </a:p>
          <a:p>
            <a:endParaRPr lang="nb-NO" dirty="0"/>
          </a:p>
          <a:p>
            <a:r>
              <a:rPr lang="nb-NO" dirty="0"/>
              <a:t>Else </a:t>
            </a:r>
            <a:r>
              <a:rPr lang="nb-NO" dirty="0" err="1"/>
              <a:t>if</a:t>
            </a:r>
            <a:r>
              <a:rPr lang="nb-NO" dirty="0"/>
              <a:t> </a:t>
            </a:r>
            <a:r>
              <a:rPr lang="nb-NO" dirty="0" err="1"/>
              <a:t>Uncle</a:t>
            </a:r>
            <a:r>
              <a:rPr lang="nb-NO" dirty="0"/>
              <a:t> == RED </a:t>
            </a:r>
            <a:br>
              <a:rPr lang="nb-NO" dirty="0"/>
            </a:br>
            <a:r>
              <a:rPr lang="nb-NO" dirty="0" err="1"/>
              <a:t>Color</a:t>
            </a:r>
            <a:r>
              <a:rPr lang="nb-NO" dirty="0"/>
              <a:t> </a:t>
            </a:r>
            <a:r>
              <a:rPr lang="nb-NO" dirty="0" err="1"/>
              <a:t>change</a:t>
            </a:r>
            <a:r>
              <a:rPr lang="nb-NO" dirty="0"/>
              <a:t>! </a:t>
            </a:r>
            <a:br>
              <a:rPr lang="nb-NO" dirty="0"/>
            </a:br>
            <a:r>
              <a:rPr lang="nb-NO" dirty="0" err="1"/>
              <a:t>Then</a:t>
            </a:r>
            <a:r>
              <a:rPr lang="nb-NO" dirty="0"/>
              <a:t> </a:t>
            </a:r>
            <a:r>
              <a:rPr lang="nb-NO" dirty="0" err="1"/>
              <a:t>check</a:t>
            </a:r>
            <a:r>
              <a:rPr lang="nb-NO" dirty="0"/>
              <a:t> </a:t>
            </a:r>
            <a:r>
              <a:rPr lang="nb-NO" dirty="0" err="1"/>
              <a:t>grandparent</a:t>
            </a:r>
            <a:endParaRPr lang="nb-NO" dirty="0"/>
          </a:p>
          <a:p>
            <a:pPr marL="0" indent="0">
              <a:buNone/>
            </a:pPr>
            <a:endParaRPr lang="nb-NO" dirty="0"/>
          </a:p>
          <a:p>
            <a:r>
              <a:rPr lang="nb-NO" dirty="0"/>
              <a:t>Else</a:t>
            </a:r>
            <a:br>
              <a:rPr lang="nb-NO" dirty="0"/>
            </a:br>
            <a:r>
              <a:rPr lang="nb-NO" dirty="0" err="1"/>
              <a:t>if</a:t>
            </a:r>
            <a:r>
              <a:rPr lang="nb-NO" dirty="0"/>
              <a:t> </a:t>
            </a:r>
            <a:r>
              <a:rPr lang="nb-NO" dirty="0" err="1"/>
              <a:t>triangle</a:t>
            </a:r>
            <a:r>
              <a:rPr lang="nb-NO" dirty="0"/>
              <a:t>: </a:t>
            </a:r>
            <a:r>
              <a:rPr lang="nb-NO" dirty="0" err="1"/>
              <a:t>Straighten</a:t>
            </a:r>
            <a:br>
              <a:rPr lang="nb-NO" dirty="0"/>
            </a:br>
            <a:r>
              <a:rPr lang="nb-NO" dirty="0" err="1"/>
              <a:t>Then</a:t>
            </a:r>
            <a:r>
              <a:rPr lang="nb-NO" dirty="0"/>
              <a:t> </a:t>
            </a:r>
            <a:r>
              <a:rPr lang="nb-NO" dirty="0" err="1"/>
              <a:t>rotation</a:t>
            </a:r>
            <a:endParaRPr lang="nb-NO" dirty="0"/>
          </a:p>
        </p:txBody>
      </p:sp>
      <p:grpSp>
        <p:nvGrpSpPr>
          <p:cNvPr id="4" name="Gruppe 3"/>
          <p:cNvGrpSpPr/>
          <p:nvPr/>
        </p:nvGrpSpPr>
        <p:grpSpPr>
          <a:xfrm>
            <a:off x="7359732" y="2537762"/>
            <a:ext cx="2577952" cy="1953508"/>
            <a:chOff x="7159762" y="2749794"/>
            <a:chExt cx="2577952" cy="1953508"/>
          </a:xfrm>
        </p:grpSpPr>
        <p:pic>
          <p:nvPicPr>
            <p:cNvPr id="10" name="Picture 2" descr="http://babrodtk.at.ifi.uio.no/pub/tmp/algdat/appolonius/kap9/2/images/925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762" y="2992120"/>
              <a:ext cx="10572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babrodtk.at.ifi.uio.no/pub/tmp/algdat/appolonius/kap9/2/images/92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039" y="2992120"/>
              <a:ext cx="828675" cy="131445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6"/>
            <p:cNvGrpSpPr/>
            <p:nvPr/>
          </p:nvGrpSpPr>
          <p:grpSpPr>
            <a:xfrm>
              <a:off x="7731171" y="2749794"/>
              <a:ext cx="1616001" cy="1953508"/>
              <a:chOff x="1642179" y="3589419"/>
              <a:chExt cx="1616001" cy="1953508"/>
            </a:xfrm>
          </p:grpSpPr>
          <p:sp>
            <p:nvSpPr>
              <p:cNvPr id="13" name="Arc 17"/>
              <p:cNvSpPr/>
              <p:nvPr/>
            </p:nvSpPr>
            <p:spPr>
              <a:xfrm>
                <a:off x="1658092" y="3589419"/>
                <a:ext cx="1584176" cy="1584176"/>
              </a:xfrm>
              <a:prstGeom prst="arc">
                <a:avLst>
                  <a:gd name="adj1" fmla="val 2003128"/>
                  <a:gd name="adj2" fmla="val 8396176"/>
                </a:avLst>
              </a:prstGeom>
              <a:ln w="41275" cmpd="sng">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4" name="TextBox 18"/>
              <p:cNvSpPr txBox="1"/>
              <p:nvPr/>
            </p:nvSpPr>
            <p:spPr>
              <a:xfrm>
                <a:off x="1642179" y="5173595"/>
                <a:ext cx="1616001" cy="369332"/>
              </a:xfrm>
              <a:prstGeom prst="rect">
                <a:avLst/>
              </a:prstGeom>
              <a:noFill/>
            </p:spPr>
            <p:txBody>
              <a:bodyPr wrap="square" rtlCol="0">
                <a:spAutoFit/>
              </a:bodyPr>
              <a:lstStyle/>
              <a:p>
                <a:pPr algn="ctr"/>
                <a:r>
                  <a:rPr lang="nb-NO" dirty="0" err="1"/>
                  <a:t>Straighten</a:t>
                </a:r>
                <a:endParaRPr lang="nb-NO" dirty="0"/>
              </a:p>
            </p:txBody>
          </p:sp>
        </p:grpSp>
      </p:grpSp>
      <p:grpSp>
        <p:nvGrpSpPr>
          <p:cNvPr id="16" name="Gruppe 15"/>
          <p:cNvGrpSpPr/>
          <p:nvPr/>
        </p:nvGrpSpPr>
        <p:grpSpPr>
          <a:xfrm>
            <a:off x="7055767" y="4672807"/>
            <a:ext cx="3185881" cy="2022655"/>
            <a:chOff x="6473502" y="1942319"/>
            <a:chExt cx="3185881" cy="2022655"/>
          </a:xfrm>
        </p:grpSpPr>
        <p:pic>
          <p:nvPicPr>
            <p:cNvPr id="17" name="Picture 16" descr="http://babrodtk.at.ifi.uio.no/pub/tmp/algdat/appolonius/kap9/2/images/925d.png"/>
            <p:cNvPicPr>
              <a:picLocks noChangeAspect="1" noChangeArrowheads="1"/>
            </p:cNvPicPr>
            <p:nvPr/>
          </p:nvPicPr>
          <p:blipFill rotWithShape="1">
            <a:blip r:embed="rId4">
              <a:extLst>
                <a:ext uri="{28A0092B-C50C-407E-A947-70E740481C1C}">
                  <a14:useLocalDpi xmlns:a14="http://schemas.microsoft.com/office/drawing/2010/main" val="0"/>
                </a:ext>
              </a:extLst>
            </a:blip>
            <a:srcRect l="79351" r="-991"/>
            <a:stretch/>
          </p:blipFill>
          <p:spPr bwMode="auto">
            <a:xfrm>
              <a:off x="6473502" y="1942319"/>
              <a:ext cx="1080120" cy="13906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babrodtk.at.ifi.uio.no/pub/tmp/algdat/appolonius/kap9/2/images/925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208" y="1945602"/>
              <a:ext cx="1019175" cy="9334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1"/>
            <p:cNvGrpSpPr/>
            <p:nvPr/>
          </p:nvGrpSpPr>
          <p:grpSpPr>
            <a:xfrm>
              <a:off x="7403043" y="2011466"/>
              <a:ext cx="1616001" cy="1953508"/>
              <a:chOff x="1642179" y="3589419"/>
              <a:chExt cx="1616001" cy="1953508"/>
            </a:xfrm>
          </p:grpSpPr>
          <p:sp>
            <p:nvSpPr>
              <p:cNvPr id="20" name="Arc 22"/>
              <p:cNvSpPr/>
              <p:nvPr/>
            </p:nvSpPr>
            <p:spPr>
              <a:xfrm>
                <a:off x="1658092" y="3589419"/>
                <a:ext cx="1584176" cy="1584176"/>
              </a:xfrm>
              <a:prstGeom prst="arc">
                <a:avLst>
                  <a:gd name="adj1" fmla="val 2003128"/>
                  <a:gd name="adj2" fmla="val 8396176"/>
                </a:avLst>
              </a:prstGeom>
              <a:ln w="41275" cmpd="sng">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1" name="TextBox 23"/>
              <p:cNvSpPr txBox="1"/>
              <p:nvPr/>
            </p:nvSpPr>
            <p:spPr>
              <a:xfrm>
                <a:off x="1642179" y="5173595"/>
                <a:ext cx="1616001" cy="369332"/>
              </a:xfrm>
              <a:prstGeom prst="rect">
                <a:avLst/>
              </a:prstGeom>
              <a:noFill/>
            </p:spPr>
            <p:txBody>
              <a:bodyPr wrap="square" rtlCol="0">
                <a:spAutoFit/>
              </a:bodyPr>
              <a:lstStyle/>
              <a:p>
                <a:pPr algn="ctr"/>
                <a:r>
                  <a:rPr lang="nb-NO" dirty="0" err="1"/>
                  <a:t>Rotation</a:t>
                </a:r>
                <a:endParaRPr lang="nb-NO" dirty="0"/>
              </a:p>
            </p:txBody>
          </p:sp>
        </p:grpSp>
      </p:grpSp>
      <p:grpSp>
        <p:nvGrpSpPr>
          <p:cNvPr id="28" name="Gruppe 27"/>
          <p:cNvGrpSpPr/>
          <p:nvPr/>
        </p:nvGrpSpPr>
        <p:grpSpPr>
          <a:xfrm>
            <a:off x="6769602" y="516809"/>
            <a:ext cx="3539137" cy="2109075"/>
            <a:chOff x="6769602" y="516809"/>
            <a:chExt cx="3539137" cy="2109075"/>
          </a:xfrm>
        </p:grpSpPr>
        <p:grpSp>
          <p:nvGrpSpPr>
            <p:cNvPr id="15" name="Gruppe 14"/>
            <p:cNvGrpSpPr/>
            <p:nvPr/>
          </p:nvGrpSpPr>
          <p:grpSpPr>
            <a:xfrm>
              <a:off x="6769602" y="516809"/>
              <a:ext cx="3539137" cy="2109075"/>
              <a:chOff x="6601381" y="1014411"/>
              <a:chExt cx="3539137" cy="2109075"/>
            </a:xfrm>
          </p:grpSpPr>
          <p:pic>
            <p:nvPicPr>
              <p:cNvPr id="5" name="Picture 12" descr="http://babrodtk.at.ifi.uio.no/pub/tmp/algdat/appolonius/kap9/2/images/925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1381" y="1014411"/>
                <a:ext cx="1571625" cy="13430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babrodtk.at.ifi.uio.no/pub/tmp/algdat/appolonius/kap9/2/images/925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7968" y="1023937"/>
                <a:ext cx="1352550" cy="133350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6"/>
              <p:cNvGrpSpPr/>
              <p:nvPr/>
            </p:nvGrpSpPr>
            <p:grpSpPr>
              <a:xfrm>
                <a:off x="7672487" y="1169978"/>
                <a:ext cx="1616001" cy="1953508"/>
                <a:chOff x="1642179" y="3589419"/>
                <a:chExt cx="1616001" cy="1953508"/>
              </a:xfrm>
            </p:grpSpPr>
            <p:sp>
              <p:nvSpPr>
                <p:cNvPr id="8" name="Arc 17"/>
                <p:cNvSpPr/>
                <p:nvPr/>
              </p:nvSpPr>
              <p:spPr>
                <a:xfrm>
                  <a:off x="1658092" y="3589419"/>
                  <a:ext cx="1584176" cy="1584176"/>
                </a:xfrm>
                <a:prstGeom prst="arc">
                  <a:avLst>
                    <a:gd name="adj1" fmla="val 2003128"/>
                    <a:gd name="adj2" fmla="val 8396176"/>
                  </a:avLst>
                </a:prstGeom>
                <a:ln w="41275" cmpd="sng">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9" name="TextBox 18"/>
                <p:cNvSpPr txBox="1"/>
                <p:nvPr/>
              </p:nvSpPr>
              <p:spPr>
                <a:xfrm>
                  <a:off x="1642179" y="5173595"/>
                  <a:ext cx="1616001" cy="369332"/>
                </a:xfrm>
                <a:prstGeom prst="rect">
                  <a:avLst/>
                </a:prstGeom>
                <a:noFill/>
              </p:spPr>
              <p:txBody>
                <a:bodyPr wrap="square" rtlCol="0">
                  <a:spAutoFit/>
                </a:bodyPr>
                <a:lstStyle/>
                <a:p>
                  <a:r>
                    <a:rPr lang="nb-NO" dirty="0" err="1"/>
                    <a:t>Color</a:t>
                  </a:r>
                  <a:r>
                    <a:rPr lang="nb-NO" dirty="0"/>
                    <a:t> </a:t>
                  </a:r>
                  <a:r>
                    <a:rPr lang="nb-NO" dirty="0" err="1"/>
                    <a:t>change</a:t>
                  </a:r>
                  <a:endParaRPr lang="nb-NO" dirty="0"/>
                </a:p>
              </p:txBody>
            </p:sp>
          </p:grpSp>
        </p:grpSp>
        <p:sp>
          <p:nvSpPr>
            <p:cNvPr id="27" name="Oval 28"/>
            <p:cNvSpPr/>
            <p:nvPr/>
          </p:nvSpPr>
          <p:spPr>
            <a:xfrm>
              <a:off x="9332110" y="562707"/>
              <a:ext cx="276123" cy="2761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solidFill>
                    <a:schemeClr val="bg1"/>
                  </a:solidFill>
                </a:rPr>
                <a:t>2</a:t>
              </a:r>
              <a:endParaRPr lang="nb-NO" dirty="0">
                <a:solidFill>
                  <a:schemeClr val="bg1"/>
                </a:solidFill>
              </a:endParaRPr>
            </a:p>
          </p:txBody>
        </p:sp>
      </p:grpSp>
    </p:spTree>
    <p:extLst>
      <p:ext uri="{BB962C8B-B14F-4D97-AF65-F5344CB8AC3E}">
        <p14:creationId xmlns:p14="http://schemas.microsoft.com/office/powerpoint/2010/main" val="1494326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Dijkstras</a:t>
            </a:r>
            <a:r>
              <a:rPr lang="nb-NO" dirty="0"/>
              <a:t> algoritme</a:t>
            </a:r>
          </a:p>
        </p:txBody>
      </p:sp>
      <p:sp>
        <p:nvSpPr>
          <p:cNvPr id="4" name="Ellipse 3"/>
          <p:cNvSpPr/>
          <p:nvPr/>
        </p:nvSpPr>
        <p:spPr>
          <a:xfrm>
            <a:off x="2039815" y="3334044"/>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5</a:t>
            </a:r>
          </a:p>
        </p:txBody>
      </p:sp>
      <p:sp>
        <p:nvSpPr>
          <p:cNvPr id="5" name="Ellipse 4"/>
          <p:cNvSpPr/>
          <p:nvPr/>
        </p:nvSpPr>
        <p:spPr>
          <a:xfrm>
            <a:off x="3699803" y="5078438"/>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6</a:t>
            </a:r>
          </a:p>
        </p:txBody>
      </p:sp>
      <p:sp>
        <p:nvSpPr>
          <p:cNvPr id="6" name="Ellipse 5"/>
          <p:cNvSpPr/>
          <p:nvPr/>
        </p:nvSpPr>
        <p:spPr>
          <a:xfrm>
            <a:off x="4783015" y="3334044"/>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10</a:t>
            </a:r>
          </a:p>
        </p:txBody>
      </p:sp>
      <p:sp>
        <p:nvSpPr>
          <p:cNvPr id="7" name="Ellipse 6"/>
          <p:cNvSpPr/>
          <p:nvPr/>
        </p:nvSpPr>
        <p:spPr>
          <a:xfrm>
            <a:off x="3953021" y="1879320"/>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10</a:t>
            </a:r>
          </a:p>
        </p:txBody>
      </p:sp>
      <p:sp>
        <p:nvSpPr>
          <p:cNvPr id="8" name="Ellipse 7"/>
          <p:cNvSpPr/>
          <p:nvPr/>
        </p:nvSpPr>
        <p:spPr>
          <a:xfrm>
            <a:off x="6414867" y="1879320"/>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14</a:t>
            </a:r>
          </a:p>
        </p:txBody>
      </p:sp>
      <p:sp>
        <p:nvSpPr>
          <p:cNvPr id="9" name="Ellipse 8"/>
          <p:cNvSpPr/>
          <p:nvPr/>
        </p:nvSpPr>
        <p:spPr>
          <a:xfrm>
            <a:off x="5875161" y="6028007"/>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11</a:t>
            </a:r>
          </a:p>
        </p:txBody>
      </p:sp>
      <p:sp>
        <p:nvSpPr>
          <p:cNvPr id="10" name="Ellipse 9"/>
          <p:cNvSpPr/>
          <p:nvPr/>
        </p:nvSpPr>
        <p:spPr>
          <a:xfrm>
            <a:off x="6817063" y="3868617"/>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12</a:t>
            </a:r>
          </a:p>
        </p:txBody>
      </p:sp>
      <p:sp>
        <p:nvSpPr>
          <p:cNvPr id="11" name="Ellipse 10"/>
          <p:cNvSpPr/>
          <p:nvPr/>
        </p:nvSpPr>
        <p:spPr>
          <a:xfrm>
            <a:off x="8046719" y="5711484"/>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14</a:t>
            </a:r>
          </a:p>
        </p:txBody>
      </p:sp>
      <p:sp>
        <p:nvSpPr>
          <p:cNvPr id="12" name="Ellipse 11"/>
          <p:cNvSpPr/>
          <p:nvPr/>
        </p:nvSpPr>
        <p:spPr>
          <a:xfrm>
            <a:off x="10564836" y="3397349"/>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17</a:t>
            </a:r>
          </a:p>
        </p:txBody>
      </p:sp>
      <p:sp>
        <p:nvSpPr>
          <p:cNvPr id="13" name="Ellipse 12"/>
          <p:cNvSpPr/>
          <p:nvPr/>
        </p:nvSpPr>
        <p:spPr>
          <a:xfrm>
            <a:off x="10248313" y="1027906"/>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21</a:t>
            </a:r>
          </a:p>
        </p:txBody>
      </p:sp>
      <p:sp>
        <p:nvSpPr>
          <p:cNvPr id="14" name="Ellipse 13"/>
          <p:cNvSpPr/>
          <p:nvPr/>
        </p:nvSpPr>
        <p:spPr>
          <a:xfrm>
            <a:off x="788963" y="5227431"/>
            <a:ext cx="633046" cy="6330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b-NO" dirty="0"/>
              <a:t>0</a:t>
            </a:r>
          </a:p>
        </p:txBody>
      </p:sp>
      <p:cxnSp>
        <p:nvCxnSpPr>
          <p:cNvPr id="15" name="Rett linje 14"/>
          <p:cNvCxnSpPr>
            <a:stCxn id="14" idx="0"/>
            <a:endCxn id="4" idx="3"/>
          </p:cNvCxnSpPr>
          <p:nvPr/>
        </p:nvCxnSpPr>
        <p:spPr>
          <a:xfrm flipV="1">
            <a:off x="1105486" y="3874383"/>
            <a:ext cx="1027036" cy="135304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Rett linje 16"/>
          <p:cNvCxnSpPr>
            <a:stCxn id="4" idx="7"/>
            <a:endCxn id="7" idx="3"/>
          </p:cNvCxnSpPr>
          <p:nvPr/>
        </p:nvCxnSpPr>
        <p:spPr>
          <a:xfrm flipV="1">
            <a:off x="2580154" y="2419659"/>
            <a:ext cx="1465574" cy="100709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Rett linje 18"/>
          <p:cNvCxnSpPr>
            <a:stCxn id="7" idx="5"/>
            <a:endCxn id="6" idx="1"/>
          </p:cNvCxnSpPr>
          <p:nvPr/>
        </p:nvCxnSpPr>
        <p:spPr>
          <a:xfrm>
            <a:off x="4493360" y="2419659"/>
            <a:ext cx="382362" cy="100709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Rett linje 20"/>
          <p:cNvCxnSpPr>
            <a:stCxn id="4" idx="5"/>
            <a:endCxn id="5" idx="1"/>
          </p:cNvCxnSpPr>
          <p:nvPr/>
        </p:nvCxnSpPr>
        <p:spPr>
          <a:xfrm>
            <a:off x="2580154" y="3874383"/>
            <a:ext cx="1212356" cy="1296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Rett linje 22"/>
          <p:cNvCxnSpPr>
            <a:stCxn id="5" idx="7"/>
            <a:endCxn id="6" idx="3"/>
          </p:cNvCxnSpPr>
          <p:nvPr/>
        </p:nvCxnSpPr>
        <p:spPr>
          <a:xfrm flipV="1">
            <a:off x="4240142" y="3874383"/>
            <a:ext cx="635580" cy="1296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Rett linje 24"/>
          <p:cNvCxnSpPr>
            <a:stCxn id="6" idx="7"/>
            <a:endCxn id="8" idx="3"/>
          </p:cNvCxnSpPr>
          <p:nvPr/>
        </p:nvCxnSpPr>
        <p:spPr>
          <a:xfrm flipV="1">
            <a:off x="5323354" y="2419659"/>
            <a:ext cx="1184220" cy="1007092"/>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Rett linje 26"/>
          <p:cNvCxnSpPr>
            <a:stCxn id="6" idx="5"/>
            <a:endCxn id="10" idx="1"/>
          </p:cNvCxnSpPr>
          <p:nvPr/>
        </p:nvCxnSpPr>
        <p:spPr>
          <a:xfrm>
            <a:off x="5323354" y="3874383"/>
            <a:ext cx="1586416" cy="86941"/>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Rett linje 28"/>
          <p:cNvCxnSpPr>
            <a:stCxn id="5" idx="6"/>
            <a:endCxn id="9" idx="1"/>
          </p:cNvCxnSpPr>
          <p:nvPr/>
        </p:nvCxnSpPr>
        <p:spPr>
          <a:xfrm>
            <a:off x="4332849" y="5394961"/>
            <a:ext cx="1635019" cy="725753"/>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Rett linje 30"/>
          <p:cNvCxnSpPr>
            <a:stCxn id="10" idx="6"/>
            <a:endCxn id="11" idx="1"/>
          </p:cNvCxnSpPr>
          <p:nvPr/>
        </p:nvCxnSpPr>
        <p:spPr>
          <a:xfrm>
            <a:off x="7450109" y="4185140"/>
            <a:ext cx="689317" cy="1619051"/>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Rett linje 32"/>
          <p:cNvCxnSpPr>
            <a:stCxn id="11" idx="0"/>
            <a:endCxn id="12" idx="3"/>
          </p:cNvCxnSpPr>
          <p:nvPr/>
        </p:nvCxnSpPr>
        <p:spPr>
          <a:xfrm flipV="1">
            <a:off x="8363242" y="3937688"/>
            <a:ext cx="2294301" cy="1773796"/>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Rett linje 34"/>
          <p:cNvCxnSpPr>
            <a:stCxn id="12" idx="0"/>
            <a:endCxn id="13" idx="4"/>
          </p:cNvCxnSpPr>
          <p:nvPr/>
        </p:nvCxnSpPr>
        <p:spPr>
          <a:xfrm flipH="1" flipV="1">
            <a:off x="10564836" y="1660952"/>
            <a:ext cx="316523" cy="1736397"/>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Rett linje 36"/>
          <p:cNvCxnSpPr>
            <a:stCxn id="8" idx="6"/>
            <a:endCxn id="13" idx="2"/>
          </p:cNvCxnSpPr>
          <p:nvPr/>
        </p:nvCxnSpPr>
        <p:spPr>
          <a:xfrm flipV="1">
            <a:off x="7047913" y="1344429"/>
            <a:ext cx="3200400" cy="8514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Rett linje 38"/>
          <p:cNvCxnSpPr>
            <a:stCxn id="14" idx="6"/>
            <a:endCxn id="5" idx="2"/>
          </p:cNvCxnSpPr>
          <p:nvPr/>
        </p:nvCxnSpPr>
        <p:spPr>
          <a:xfrm flipV="1">
            <a:off x="1422009" y="5394961"/>
            <a:ext cx="2277794" cy="148993"/>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Rett linje 40"/>
          <p:cNvCxnSpPr>
            <a:stCxn id="9" idx="7"/>
            <a:endCxn id="11" idx="2"/>
          </p:cNvCxnSpPr>
          <p:nvPr/>
        </p:nvCxnSpPr>
        <p:spPr>
          <a:xfrm flipV="1">
            <a:off x="6415500" y="6028007"/>
            <a:ext cx="1631219" cy="92707"/>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Rett linje 52"/>
          <p:cNvCxnSpPr>
            <a:stCxn id="9" idx="0"/>
            <a:endCxn id="8" idx="4"/>
          </p:cNvCxnSpPr>
          <p:nvPr/>
        </p:nvCxnSpPr>
        <p:spPr>
          <a:xfrm flipV="1">
            <a:off x="6191684" y="2512366"/>
            <a:ext cx="539706" cy="3515641"/>
          </a:xfrm>
          <a:prstGeom prst="line">
            <a:avLst/>
          </a:prstGeom>
        </p:spPr>
        <p:style>
          <a:lnRef idx="1">
            <a:schemeClr val="accent2"/>
          </a:lnRef>
          <a:fillRef idx="0">
            <a:schemeClr val="accent2"/>
          </a:fillRef>
          <a:effectRef idx="0">
            <a:schemeClr val="accent2"/>
          </a:effectRef>
          <a:fontRef idx="minor">
            <a:schemeClr val="tx1"/>
          </a:fontRef>
        </p:style>
      </p:cxnSp>
      <p:sp>
        <p:nvSpPr>
          <p:cNvPr id="54" name="TekstSylinder 53"/>
          <p:cNvSpPr txBox="1"/>
          <p:nvPr/>
        </p:nvSpPr>
        <p:spPr>
          <a:xfrm>
            <a:off x="1442477" y="4366241"/>
            <a:ext cx="239831" cy="369332"/>
          </a:xfrm>
          <a:prstGeom prst="rect">
            <a:avLst/>
          </a:prstGeom>
          <a:noFill/>
        </p:spPr>
        <p:txBody>
          <a:bodyPr wrap="square" rtlCol="0">
            <a:spAutoFit/>
          </a:bodyPr>
          <a:lstStyle/>
          <a:p>
            <a:r>
              <a:rPr lang="nb-NO" dirty="0"/>
              <a:t>5</a:t>
            </a:r>
          </a:p>
        </p:txBody>
      </p:sp>
      <p:sp>
        <p:nvSpPr>
          <p:cNvPr id="55" name="TekstSylinder 54"/>
          <p:cNvSpPr txBox="1"/>
          <p:nvPr/>
        </p:nvSpPr>
        <p:spPr>
          <a:xfrm>
            <a:off x="2379946" y="5284791"/>
            <a:ext cx="239831" cy="369332"/>
          </a:xfrm>
          <a:prstGeom prst="rect">
            <a:avLst/>
          </a:prstGeom>
          <a:noFill/>
        </p:spPr>
        <p:txBody>
          <a:bodyPr wrap="square" rtlCol="0">
            <a:spAutoFit/>
          </a:bodyPr>
          <a:lstStyle/>
          <a:p>
            <a:r>
              <a:rPr lang="nb-NO" dirty="0"/>
              <a:t>6</a:t>
            </a:r>
          </a:p>
        </p:txBody>
      </p:sp>
      <p:sp>
        <p:nvSpPr>
          <p:cNvPr id="56" name="TekstSylinder 55"/>
          <p:cNvSpPr txBox="1"/>
          <p:nvPr/>
        </p:nvSpPr>
        <p:spPr>
          <a:xfrm>
            <a:off x="2970448" y="4338098"/>
            <a:ext cx="239831" cy="369332"/>
          </a:xfrm>
          <a:prstGeom prst="rect">
            <a:avLst/>
          </a:prstGeom>
          <a:noFill/>
        </p:spPr>
        <p:txBody>
          <a:bodyPr wrap="square" rtlCol="0">
            <a:spAutoFit/>
          </a:bodyPr>
          <a:lstStyle/>
          <a:p>
            <a:r>
              <a:rPr lang="nb-NO" dirty="0"/>
              <a:t>4</a:t>
            </a:r>
          </a:p>
        </p:txBody>
      </p:sp>
      <p:sp>
        <p:nvSpPr>
          <p:cNvPr id="57" name="TekstSylinder 56"/>
          <p:cNvSpPr txBox="1"/>
          <p:nvPr/>
        </p:nvSpPr>
        <p:spPr>
          <a:xfrm>
            <a:off x="4346236" y="4357414"/>
            <a:ext cx="239831" cy="369332"/>
          </a:xfrm>
          <a:prstGeom prst="rect">
            <a:avLst/>
          </a:prstGeom>
          <a:noFill/>
        </p:spPr>
        <p:txBody>
          <a:bodyPr wrap="square" rtlCol="0">
            <a:spAutoFit/>
          </a:bodyPr>
          <a:lstStyle/>
          <a:p>
            <a:r>
              <a:rPr lang="nb-NO" dirty="0"/>
              <a:t>4</a:t>
            </a:r>
          </a:p>
        </p:txBody>
      </p:sp>
      <p:sp>
        <p:nvSpPr>
          <p:cNvPr id="58" name="TekstSylinder 57"/>
          <p:cNvSpPr txBox="1"/>
          <p:nvPr/>
        </p:nvSpPr>
        <p:spPr>
          <a:xfrm>
            <a:off x="3324111" y="2634771"/>
            <a:ext cx="239831" cy="369332"/>
          </a:xfrm>
          <a:prstGeom prst="rect">
            <a:avLst/>
          </a:prstGeom>
          <a:noFill/>
        </p:spPr>
        <p:txBody>
          <a:bodyPr wrap="square" rtlCol="0">
            <a:spAutoFit/>
          </a:bodyPr>
          <a:lstStyle/>
          <a:p>
            <a:r>
              <a:rPr lang="nb-NO" dirty="0"/>
              <a:t>5</a:t>
            </a:r>
          </a:p>
        </p:txBody>
      </p:sp>
      <p:sp>
        <p:nvSpPr>
          <p:cNvPr id="59" name="TekstSylinder 58"/>
          <p:cNvSpPr txBox="1"/>
          <p:nvPr/>
        </p:nvSpPr>
        <p:spPr>
          <a:xfrm>
            <a:off x="4512817" y="2700998"/>
            <a:ext cx="239831" cy="369332"/>
          </a:xfrm>
          <a:prstGeom prst="rect">
            <a:avLst/>
          </a:prstGeom>
          <a:noFill/>
        </p:spPr>
        <p:txBody>
          <a:bodyPr wrap="square" rtlCol="0">
            <a:spAutoFit/>
          </a:bodyPr>
          <a:lstStyle/>
          <a:p>
            <a:r>
              <a:rPr lang="nb-NO" dirty="0"/>
              <a:t>3</a:t>
            </a:r>
          </a:p>
        </p:txBody>
      </p:sp>
      <p:sp>
        <p:nvSpPr>
          <p:cNvPr id="60" name="TekstSylinder 59"/>
          <p:cNvSpPr txBox="1"/>
          <p:nvPr/>
        </p:nvSpPr>
        <p:spPr>
          <a:xfrm>
            <a:off x="5722619" y="2788233"/>
            <a:ext cx="239831" cy="369332"/>
          </a:xfrm>
          <a:prstGeom prst="rect">
            <a:avLst/>
          </a:prstGeom>
          <a:noFill/>
        </p:spPr>
        <p:txBody>
          <a:bodyPr wrap="square" rtlCol="0">
            <a:spAutoFit/>
          </a:bodyPr>
          <a:lstStyle/>
          <a:p>
            <a:r>
              <a:rPr lang="nb-NO" dirty="0"/>
              <a:t>4</a:t>
            </a:r>
          </a:p>
        </p:txBody>
      </p:sp>
      <p:sp>
        <p:nvSpPr>
          <p:cNvPr id="61" name="TekstSylinder 60"/>
          <p:cNvSpPr txBox="1"/>
          <p:nvPr/>
        </p:nvSpPr>
        <p:spPr>
          <a:xfrm>
            <a:off x="5963376" y="3710936"/>
            <a:ext cx="239831" cy="369332"/>
          </a:xfrm>
          <a:prstGeom prst="rect">
            <a:avLst/>
          </a:prstGeom>
          <a:noFill/>
        </p:spPr>
        <p:txBody>
          <a:bodyPr wrap="square" rtlCol="0">
            <a:spAutoFit/>
          </a:bodyPr>
          <a:lstStyle/>
          <a:p>
            <a:r>
              <a:rPr lang="nb-NO" dirty="0"/>
              <a:t>2</a:t>
            </a:r>
          </a:p>
        </p:txBody>
      </p:sp>
      <p:sp>
        <p:nvSpPr>
          <p:cNvPr id="62" name="TekstSylinder 61"/>
          <p:cNvSpPr txBox="1"/>
          <p:nvPr/>
        </p:nvSpPr>
        <p:spPr>
          <a:xfrm>
            <a:off x="7702987" y="4991730"/>
            <a:ext cx="239831" cy="369332"/>
          </a:xfrm>
          <a:prstGeom prst="rect">
            <a:avLst/>
          </a:prstGeom>
          <a:noFill/>
        </p:spPr>
        <p:txBody>
          <a:bodyPr wrap="square" rtlCol="0">
            <a:spAutoFit/>
          </a:bodyPr>
          <a:lstStyle/>
          <a:p>
            <a:r>
              <a:rPr lang="nb-NO" dirty="0"/>
              <a:t>3</a:t>
            </a:r>
          </a:p>
        </p:txBody>
      </p:sp>
      <p:sp>
        <p:nvSpPr>
          <p:cNvPr id="63" name="TekstSylinder 62"/>
          <p:cNvSpPr txBox="1"/>
          <p:nvPr/>
        </p:nvSpPr>
        <p:spPr>
          <a:xfrm>
            <a:off x="10603181" y="2450105"/>
            <a:ext cx="239831" cy="369332"/>
          </a:xfrm>
          <a:prstGeom prst="rect">
            <a:avLst/>
          </a:prstGeom>
          <a:noFill/>
        </p:spPr>
        <p:txBody>
          <a:bodyPr wrap="square" rtlCol="0">
            <a:spAutoFit/>
          </a:bodyPr>
          <a:lstStyle/>
          <a:p>
            <a:r>
              <a:rPr lang="nb-NO" dirty="0"/>
              <a:t>4</a:t>
            </a:r>
          </a:p>
        </p:txBody>
      </p:sp>
      <p:sp>
        <p:nvSpPr>
          <p:cNvPr id="64" name="TekstSylinder 63"/>
          <p:cNvSpPr txBox="1"/>
          <p:nvPr/>
        </p:nvSpPr>
        <p:spPr>
          <a:xfrm>
            <a:off x="4910527" y="5526818"/>
            <a:ext cx="239831" cy="369332"/>
          </a:xfrm>
          <a:prstGeom prst="rect">
            <a:avLst/>
          </a:prstGeom>
          <a:noFill/>
        </p:spPr>
        <p:txBody>
          <a:bodyPr wrap="square" rtlCol="0">
            <a:spAutoFit/>
          </a:bodyPr>
          <a:lstStyle/>
          <a:p>
            <a:r>
              <a:rPr lang="nb-NO" dirty="0"/>
              <a:t>5</a:t>
            </a:r>
          </a:p>
        </p:txBody>
      </p:sp>
      <p:sp>
        <p:nvSpPr>
          <p:cNvPr id="65" name="TekstSylinder 64"/>
          <p:cNvSpPr txBox="1"/>
          <p:nvPr/>
        </p:nvSpPr>
        <p:spPr>
          <a:xfrm>
            <a:off x="7059106" y="5936048"/>
            <a:ext cx="239831" cy="369332"/>
          </a:xfrm>
          <a:prstGeom prst="rect">
            <a:avLst/>
          </a:prstGeom>
          <a:noFill/>
        </p:spPr>
        <p:txBody>
          <a:bodyPr wrap="square" rtlCol="0">
            <a:spAutoFit/>
          </a:bodyPr>
          <a:lstStyle/>
          <a:p>
            <a:r>
              <a:rPr lang="nb-NO" dirty="0"/>
              <a:t>3</a:t>
            </a:r>
          </a:p>
        </p:txBody>
      </p:sp>
      <p:sp>
        <p:nvSpPr>
          <p:cNvPr id="66" name="TekstSylinder 65"/>
          <p:cNvSpPr txBox="1"/>
          <p:nvPr/>
        </p:nvSpPr>
        <p:spPr>
          <a:xfrm>
            <a:off x="6221706" y="4542080"/>
            <a:ext cx="239831" cy="369332"/>
          </a:xfrm>
          <a:prstGeom prst="rect">
            <a:avLst/>
          </a:prstGeom>
          <a:noFill/>
        </p:spPr>
        <p:txBody>
          <a:bodyPr wrap="square" rtlCol="0">
            <a:spAutoFit/>
          </a:bodyPr>
          <a:lstStyle/>
          <a:p>
            <a:r>
              <a:rPr lang="nb-NO" dirty="0"/>
              <a:t>7</a:t>
            </a:r>
          </a:p>
        </p:txBody>
      </p:sp>
      <p:sp>
        <p:nvSpPr>
          <p:cNvPr id="67" name="TekstSylinder 66"/>
          <p:cNvSpPr txBox="1"/>
          <p:nvPr/>
        </p:nvSpPr>
        <p:spPr>
          <a:xfrm>
            <a:off x="9510392" y="4550907"/>
            <a:ext cx="239831" cy="369332"/>
          </a:xfrm>
          <a:prstGeom prst="rect">
            <a:avLst/>
          </a:prstGeom>
          <a:noFill/>
        </p:spPr>
        <p:txBody>
          <a:bodyPr wrap="square" rtlCol="0">
            <a:spAutoFit/>
          </a:bodyPr>
          <a:lstStyle/>
          <a:p>
            <a:r>
              <a:rPr lang="nb-NO" dirty="0"/>
              <a:t>3</a:t>
            </a:r>
          </a:p>
        </p:txBody>
      </p:sp>
      <p:sp>
        <p:nvSpPr>
          <p:cNvPr id="68" name="TekstSylinder 67"/>
          <p:cNvSpPr txBox="1"/>
          <p:nvPr/>
        </p:nvSpPr>
        <p:spPr>
          <a:xfrm>
            <a:off x="8566543" y="1625870"/>
            <a:ext cx="239831" cy="369332"/>
          </a:xfrm>
          <a:prstGeom prst="rect">
            <a:avLst/>
          </a:prstGeom>
          <a:noFill/>
        </p:spPr>
        <p:txBody>
          <a:bodyPr wrap="square" rtlCol="0">
            <a:spAutoFit/>
          </a:bodyPr>
          <a:lstStyle/>
          <a:p>
            <a:r>
              <a:rPr lang="nb-NO" dirty="0"/>
              <a:t>8</a:t>
            </a:r>
          </a:p>
        </p:txBody>
      </p:sp>
    </p:spTree>
    <p:extLst>
      <p:ext uri="{BB962C8B-B14F-4D97-AF65-F5344CB8AC3E}">
        <p14:creationId xmlns:p14="http://schemas.microsoft.com/office/powerpoint/2010/main" val="381485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1825625"/>
            <a:ext cx="10515600" cy="4856000"/>
          </a:xfrm>
        </p:spPr>
        <p:txBody>
          <a:bodyPr anchor="b"/>
          <a:lstStyle/>
          <a:p>
            <a:r>
              <a:rPr lang="nb-NO" dirty="0"/>
              <a:t>Lineær tid – utføres n ganger for n elementer</a:t>
            </a:r>
          </a:p>
          <a:p>
            <a:r>
              <a:rPr lang="en-US" dirty="0"/>
              <a:t>2</a:t>
            </a:r>
            <a:r>
              <a:rPr lang="nb-NO" dirty="0"/>
              <a:t>*</a:t>
            </a:r>
            <a:r>
              <a:rPr lang="en-US" dirty="0"/>
              <a:t>n </a:t>
            </a:r>
            <a:r>
              <a:rPr lang="en-US" dirty="0" err="1"/>
              <a:t>operasjoner</a:t>
            </a:r>
            <a:br>
              <a:rPr lang="en-US" dirty="0"/>
            </a:br>
            <a:r>
              <a:rPr lang="en-US" dirty="0"/>
              <a:t>(n </a:t>
            </a:r>
            <a:r>
              <a:rPr lang="en-US" dirty="0" err="1"/>
              <a:t>indekseringer</a:t>
            </a:r>
            <a:r>
              <a:rPr lang="en-US" dirty="0"/>
              <a:t> </a:t>
            </a:r>
            <a:r>
              <a:rPr lang="en-US" dirty="0" err="1"/>
              <a:t>og</a:t>
            </a:r>
            <a:r>
              <a:rPr lang="en-US" dirty="0"/>
              <a:t> n </a:t>
            </a:r>
            <a:r>
              <a:rPr lang="en-US" dirty="0" err="1"/>
              <a:t>sammenlikninger</a:t>
            </a:r>
            <a:r>
              <a:rPr lang="en-US" dirty="0"/>
              <a:t>)</a:t>
            </a:r>
            <a:endParaRPr lang="nb-NO" dirty="0"/>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6880352" y="2824480"/>
            <a:ext cx="268020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8417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5081741"/>
            <a:ext cx="10515600" cy="1599883"/>
          </a:xfrm>
        </p:spPr>
        <p:txBody>
          <a:bodyPr anchor="b">
            <a:normAutofit fontScale="62500" lnSpcReduction="20000"/>
          </a:bodyPr>
          <a:lstStyle/>
          <a:p>
            <a:r>
              <a:rPr lang="nb-NO" dirty="0"/>
              <a:t>Hvor mange ganger utføres denne? Logaritmisk tid!</a:t>
            </a:r>
          </a:p>
          <a:p>
            <a:r>
              <a:rPr lang="nb-NO" dirty="0"/>
              <a:t>I beste tilfellet (største verdi først), kun én gang</a:t>
            </a:r>
          </a:p>
          <a:p>
            <a:r>
              <a:rPr lang="nb-NO" dirty="0"/>
              <a:t>I verste tilfellet (sortert synkende), hver eneste gang</a:t>
            </a:r>
          </a:p>
          <a:p>
            <a:r>
              <a:rPr lang="nb-NO" dirty="0"/>
              <a:t>I gjennomsnitt (tilfeldig permutasjon), </a:t>
            </a:r>
            <a:r>
              <a:rPr lang="nb-NO" dirty="0" err="1"/>
              <a:t>Hn</a:t>
            </a:r>
            <a:r>
              <a:rPr lang="nb-NO" dirty="0"/>
              <a:t> ≈ log(n) + 0.577 ganger</a:t>
            </a:r>
          </a:p>
          <a:p>
            <a:r>
              <a:rPr lang="nb-NO" dirty="0"/>
              <a:t>Totalt 3*(log(n) + 0.577)</a:t>
            </a:r>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2978912" y="3403600"/>
            <a:ext cx="2121408" cy="5486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16460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1825625"/>
            <a:ext cx="10515600" cy="4856000"/>
          </a:xfrm>
        </p:spPr>
        <p:txBody>
          <a:bodyPr anchor="b"/>
          <a:lstStyle/>
          <a:p>
            <a:r>
              <a:rPr lang="nb-NO" dirty="0"/>
              <a:t>Konstant tid – utføres en gang</a:t>
            </a:r>
          </a:p>
          <a:p>
            <a:r>
              <a:rPr lang="nb-NO" dirty="0"/>
              <a:t>En operasjon</a:t>
            </a:r>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2724912" y="4185920"/>
            <a:ext cx="119684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Tree>
    <p:extLst>
      <p:ext uri="{BB962C8B-B14F-4D97-AF65-F5344CB8AC3E}">
        <p14:creationId xmlns:p14="http://schemas.microsoft.com/office/powerpoint/2010/main" val="39944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Algoritmeanalyse</a:t>
            </a:r>
          </a:p>
        </p:txBody>
      </p:sp>
      <p:sp>
        <p:nvSpPr>
          <p:cNvPr id="3" name="Plassholder for innhold 2"/>
          <p:cNvSpPr>
            <a:spLocks noGrp="1"/>
          </p:cNvSpPr>
          <p:nvPr>
            <p:ph idx="1"/>
          </p:nvPr>
        </p:nvSpPr>
        <p:spPr>
          <a:xfrm>
            <a:off x="838200" y="1825625"/>
            <a:ext cx="10515600" cy="4856000"/>
          </a:xfrm>
        </p:spPr>
        <p:txBody>
          <a:bodyPr anchor="b"/>
          <a:lstStyle/>
          <a:p>
            <a:r>
              <a:rPr lang="nb-NO" dirty="0"/>
              <a:t>Total algoritme: </a:t>
            </a:r>
          </a:p>
          <a:p>
            <a:r>
              <a:rPr lang="nb-NO" dirty="0"/>
              <a:t>3 + 2*n-1 + 2*n + 3*(log(n) + 0.577) + 1 = 4*n + 3*log(n) + 3.557</a:t>
            </a:r>
          </a:p>
          <a:p>
            <a:r>
              <a:rPr lang="en-US" dirty="0"/>
              <a:t>I “</a:t>
            </a:r>
            <a:r>
              <a:rPr lang="en-US" dirty="0" err="1"/>
              <a:t>stor</a:t>
            </a:r>
            <a:r>
              <a:rPr lang="en-US" dirty="0"/>
              <a:t> O” </a:t>
            </a:r>
            <a:r>
              <a:rPr lang="en-US" dirty="0" err="1"/>
              <a:t>notasjon</a:t>
            </a:r>
            <a:r>
              <a:rPr lang="en-US" dirty="0"/>
              <a:t> </a:t>
            </a:r>
            <a:r>
              <a:rPr lang="en-US" dirty="0" err="1"/>
              <a:t>kaller</a:t>
            </a:r>
            <a:r>
              <a:rPr lang="en-US" dirty="0"/>
              <a:t> vi </a:t>
            </a:r>
            <a:r>
              <a:rPr lang="en-US" dirty="0" err="1"/>
              <a:t>det</a:t>
            </a:r>
            <a:r>
              <a:rPr lang="en-US" dirty="0"/>
              <a:t> </a:t>
            </a:r>
            <a:r>
              <a:rPr lang="en-US" dirty="0" err="1"/>
              <a:t>en</a:t>
            </a:r>
            <a:r>
              <a:rPr lang="en-US" dirty="0"/>
              <a:t> O(n) </a:t>
            </a:r>
            <a:r>
              <a:rPr lang="en-US" dirty="0" err="1"/>
              <a:t>algoritme</a:t>
            </a:r>
            <a:endParaRPr lang="nb-NO" dirty="0"/>
          </a:p>
        </p:txBody>
      </p:sp>
      <p:pic>
        <p:nvPicPr>
          <p:cNvPr id="4" name="Bilde 3"/>
          <p:cNvPicPr>
            <a:picLocks noChangeAspect="1"/>
          </p:cNvPicPr>
          <p:nvPr/>
        </p:nvPicPr>
        <p:blipFill>
          <a:blip r:embed="rId2"/>
          <a:stretch>
            <a:fillRect/>
          </a:stretch>
        </p:blipFill>
        <p:spPr>
          <a:xfrm>
            <a:off x="2276534" y="1416368"/>
            <a:ext cx="8053138" cy="3665374"/>
          </a:xfrm>
          <a:prstGeom prst="rect">
            <a:avLst/>
          </a:prstGeom>
        </p:spPr>
      </p:pic>
      <p:sp>
        <p:nvSpPr>
          <p:cNvPr id="6" name="Avrundet rektangel 5"/>
          <p:cNvSpPr/>
          <p:nvPr/>
        </p:nvSpPr>
        <p:spPr>
          <a:xfrm>
            <a:off x="2724912" y="4185920"/>
            <a:ext cx="119684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7" name="Avrundet rektangel 6"/>
          <p:cNvSpPr/>
          <p:nvPr/>
        </p:nvSpPr>
        <p:spPr>
          <a:xfrm>
            <a:off x="2978912" y="3403600"/>
            <a:ext cx="2121408" cy="5486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8" name="Avrundet rektangel 7"/>
          <p:cNvSpPr/>
          <p:nvPr/>
        </p:nvSpPr>
        <p:spPr>
          <a:xfrm>
            <a:off x="6880352" y="2824480"/>
            <a:ext cx="268020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9" name="Avrundet rektangel 8"/>
          <p:cNvSpPr/>
          <p:nvPr/>
        </p:nvSpPr>
        <p:spPr>
          <a:xfrm>
            <a:off x="2724912" y="2824480"/>
            <a:ext cx="4153408" cy="30683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10" name="Avrundet rektangel 9"/>
          <p:cNvSpPr/>
          <p:nvPr/>
        </p:nvSpPr>
        <p:spPr>
          <a:xfrm>
            <a:off x="2724912" y="2011680"/>
            <a:ext cx="2679192" cy="62179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grpSp>
        <p:nvGrpSpPr>
          <p:cNvPr id="5" name="Gruppe 4"/>
          <p:cNvGrpSpPr/>
          <p:nvPr/>
        </p:nvGrpSpPr>
        <p:grpSpPr>
          <a:xfrm>
            <a:off x="1068832" y="5765637"/>
            <a:ext cx="5880608" cy="314960"/>
            <a:chOff x="1089152" y="6278880"/>
            <a:chExt cx="5880608" cy="314960"/>
          </a:xfrm>
        </p:grpSpPr>
        <p:sp>
          <p:nvSpPr>
            <p:cNvPr id="11" name="Avrundet rektangel 10"/>
            <p:cNvSpPr/>
            <p:nvPr/>
          </p:nvSpPr>
          <p:spPr>
            <a:xfrm>
              <a:off x="1089152" y="6278880"/>
              <a:ext cx="323088" cy="2946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12" name="Avrundet rektangel 11"/>
            <p:cNvSpPr/>
            <p:nvPr/>
          </p:nvSpPr>
          <p:spPr>
            <a:xfrm>
              <a:off x="1637792" y="6278880"/>
              <a:ext cx="1013968" cy="31496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13" name="Avrundet rektangel 12"/>
            <p:cNvSpPr/>
            <p:nvPr/>
          </p:nvSpPr>
          <p:spPr>
            <a:xfrm>
              <a:off x="2867152" y="6278880"/>
              <a:ext cx="658368" cy="31496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16" name="Avrundet rektangel 15"/>
            <p:cNvSpPr/>
            <p:nvPr/>
          </p:nvSpPr>
          <p:spPr>
            <a:xfrm>
              <a:off x="3771392" y="6278880"/>
              <a:ext cx="2598928" cy="31496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sp>
          <p:nvSpPr>
            <p:cNvPr id="17" name="Avrundet rektangel 16"/>
            <p:cNvSpPr/>
            <p:nvPr/>
          </p:nvSpPr>
          <p:spPr>
            <a:xfrm>
              <a:off x="6695440" y="6278880"/>
              <a:ext cx="274320" cy="2946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nb-NO"/>
            </a:p>
          </p:txBody>
        </p:sp>
      </p:grpSp>
    </p:spTree>
    <p:extLst>
      <p:ext uri="{BB962C8B-B14F-4D97-AF65-F5344CB8AC3E}">
        <p14:creationId xmlns:p14="http://schemas.microsoft.com/office/powerpoint/2010/main" val="139848254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1802</Words>
  <Application>Microsoft Office PowerPoint</Application>
  <PresentationFormat>Widescreen</PresentationFormat>
  <Paragraphs>276</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verdana</vt:lpstr>
      <vt:lpstr>Office-tema</vt:lpstr>
      <vt:lpstr>Algoritmer og datastrukturer</vt:lpstr>
      <vt:lpstr>Grunnleggende  tema</vt:lpstr>
      <vt:lpstr>Intervaller</vt:lpstr>
      <vt:lpstr>Algoritmeanalyse</vt:lpstr>
      <vt:lpstr>Algoritmeanalyse</vt:lpstr>
      <vt:lpstr>Algoritmeanalyse</vt:lpstr>
      <vt:lpstr>Algoritmeanalyse</vt:lpstr>
      <vt:lpstr>Algoritmeanalyse</vt:lpstr>
      <vt:lpstr>Algoritmeanalyse</vt:lpstr>
      <vt:lpstr>Repetisjon av algoritmeanalyse</vt:lpstr>
      <vt:lpstr>Binære trær – Turneringer!</vt:lpstr>
      <vt:lpstr>Nest største tall</vt:lpstr>
      <vt:lpstr>Fullt tre</vt:lpstr>
      <vt:lpstr>Komplett tre</vt:lpstr>
      <vt:lpstr>Perfekt binærtre</vt:lpstr>
      <vt:lpstr>Bubble sort</vt:lpstr>
      <vt:lpstr>Utvalgssortering – selection sort</vt:lpstr>
      <vt:lpstr>Insertion sort (innsettingssortering)</vt:lpstr>
      <vt:lpstr>Quick sort (kvikksortering)</vt:lpstr>
      <vt:lpstr>Merge sort</vt:lpstr>
      <vt:lpstr>Kvadratrotsøk</vt:lpstr>
      <vt:lpstr>Binærsøk</vt:lpstr>
      <vt:lpstr>Flerdimensjonelle tabeller</vt:lpstr>
      <vt:lpstr>Lineære datastrukturer</vt:lpstr>
      <vt:lpstr>Lenket liste</vt:lpstr>
      <vt:lpstr>Legge inn på gitt posisjon i listen</vt:lpstr>
      <vt:lpstr>Fjerne fra listen</vt:lpstr>
      <vt:lpstr>Stack</vt:lpstr>
      <vt:lpstr>Circular Queue</vt:lpstr>
      <vt:lpstr>Deque – double ended queue</vt:lpstr>
      <vt:lpstr>Unsorted Priority Queue</vt:lpstr>
      <vt:lpstr>Sorted Priority Queue</vt:lpstr>
      <vt:lpstr>PowerPoint Presentation</vt:lpstr>
      <vt:lpstr>Hash tabell – Lukket addressering</vt:lpstr>
      <vt:lpstr>Hashtabell – Åpen addressering</vt:lpstr>
      <vt:lpstr>Binære trær og grafer</vt:lpstr>
      <vt:lpstr>Binærtre</vt:lpstr>
      <vt:lpstr>Forskjellige binærtrær</vt:lpstr>
      <vt:lpstr>Nummerering av noder</vt:lpstr>
      <vt:lpstr>Traversering – bredde først – breadth first</vt:lpstr>
      <vt:lpstr>Traversering – dybde først – depth first </vt:lpstr>
      <vt:lpstr>Binære søketrær</vt:lpstr>
      <vt:lpstr>Minimumstrær</vt:lpstr>
      <vt:lpstr>Minheap - minimumsheap</vt:lpstr>
      <vt:lpstr>Legge inn noder</vt:lpstr>
      <vt:lpstr>Fjerne noder</vt:lpstr>
      <vt:lpstr>Bygge Huffmantrær</vt:lpstr>
      <vt:lpstr>Bygge Huffmantrær</vt:lpstr>
      <vt:lpstr>Bygge Huffmantrær</vt:lpstr>
      <vt:lpstr>Venstreorientert kanonisk tre</vt:lpstr>
      <vt:lpstr>Komplette huffmantrær – effektiv dekomprimering</vt:lpstr>
      <vt:lpstr>Forskjellige ordninger – balanserte trær</vt:lpstr>
      <vt:lpstr>2-3-4 B-trær</vt:lpstr>
      <vt:lpstr>Rød-sorte trær</vt:lpstr>
      <vt:lpstr>Scenarier</vt:lpstr>
      <vt:lpstr>Dijkstras algoritme</vt:lpstr>
    </vt:vector>
  </TitlesOfParts>
  <Company>Høgskolen i Oslo og Akershus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Algoritmer og datastrukturer</dc:title>
  <dc:creator>Andre Brodtkorb</dc:creator>
  <cp:lastModifiedBy>Andre Brodtkorb</cp:lastModifiedBy>
  <cp:revision>36</cp:revision>
  <cp:lastPrinted>2018-11-05T09:20:47Z</cp:lastPrinted>
  <dcterms:created xsi:type="dcterms:W3CDTF">2018-11-05T07:42:44Z</dcterms:created>
  <dcterms:modified xsi:type="dcterms:W3CDTF">2021-11-19T12:31:37Z</dcterms:modified>
</cp:coreProperties>
</file>