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16"/>
  </p:notesMasterIdLst>
  <p:handoutMasterIdLst>
    <p:handoutMasterId r:id="rId17"/>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35733-48B5-4C50-A02A-65CF37AE3064}" v="7" dt="2023-12-19T08:33:31.959"/>
    <p1510:client id="{CFBE50C6-FC55-4A56-80DB-5DE68CC34924}" v="750" dt="2023-12-19T09:44:48.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A3248A-FCBA-4538-91BB-8EA1C8C575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DCFD71-1B38-4263-B845-13ED0170C9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D02A6-1DEC-41EB-81A1-F35E40B39432}" type="datetime1">
              <a:rPr lang="en-GB" smtClean="0"/>
              <a:t>19/12/2023</a:t>
            </a:fld>
            <a:endParaRPr lang="en-GB" dirty="0"/>
          </a:p>
        </p:txBody>
      </p:sp>
      <p:sp>
        <p:nvSpPr>
          <p:cNvPr id="4" name="Footer Placeholder 3">
            <a:extLst>
              <a:ext uri="{FF2B5EF4-FFF2-40B4-BE49-F238E27FC236}">
                <a16:creationId xmlns:a16="http://schemas.microsoft.com/office/drawing/2014/main" id="{5944538B-F3ED-44C7-B9D3-4566ABB978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D54B66-A131-4DAC-BEFE-11AFA7521B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F95C10-1B97-4631-BBA9-B116D8CE397C}" type="slidenum">
              <a:rPr lang="en-GB" smtClean="0"/>
              <a:t>‹#›</a:t>
            </a:fld>
            <a:endParaRPr lang="en-GB"/>
          </a:p>
        </p:txBody>
      </p:sp>
    </p:spTree>
    <p:extLst>
      <p:ext uri="{BB962C8B-B14F-4D97-AF65-F5344CB8AC3E}">
        <p14:creationId xmlns:p14="http://schemas.microsoft.com/office/powerpoint/2010/main" val="1724392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7704-6EDB-46AC-8852-2827E769FDB2}" type="datetime1">
              <a:rPr lang="en-GB" smtClean="0"/>
              <a:pPr/>
              <a:t>19/12/2023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DB08D-32FE-4C56-95DB-2741485080A6}" type="slidenum">
              <a:rPr lang="en-GB" noProof="0" smtClean="0"/>
              <a:t>‹#›</a:t>
            </a:fld>
            <a:endParaRPr lang="en-GB" noProof="0"/>
          </a:p>
        </p:txBody>
      </p:sp>
    </p:spTree>
    <p:extLst>
      <p:ext uri="{BB962C8B-B14F-4D97-AF65-F5344CB8AC3E}">
        <p14:creationId xmlns:p14="http://schemas.microsoft.com/office/powerpoint/2010/main" val="1330303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D8DB08D-32FE-4C56-95DB-2741485080A6}" type="slidenum">
              <a:rPr lang="en-GB" smtClean="0"/>
              <a:t>1</a:t>
            </a:fld>
            <a:endParaRPr lang="en-GB"/>
          </a:p>
        </p:txBody>
      </p:sp>
    </p:spTree>
    <p:extLst>
      <p:ext uri="{BB962C8B-B14F-4D97-AF65-F5344CB8AC3E}">
        <p14:creationId xmlns:p14="http://schemas.microsoft.com/office/powerpoint/2010/main" val="782588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12/19/2023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834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40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413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2006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407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4147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7826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DBE609-F3F2-45E6-BD6A-E03A8C86C1AE}"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9607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A24AD68-089C-4467-A8F3-EA2BBCA6B44E}"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06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C51FCE-E4BB-4680-8E50-3C0E348D2609}"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415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864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B91FA40-626B-4CA1-85D0-7A9016E395BA}"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7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3F425EA-B9DC-48A7-991E-9A82573B1B21}"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684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12/19/2023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071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38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071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402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12/19/2023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39367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madeus.com/blog/22/04/chat-bots-impact-travelindustry/" TargetMode="External"/><Relationship Id="rId2" Type="http://schemas.openxmlformats.org/officeDocument/2006/relationships/hyperlink" Target="https://doi.org/10.1108/978-1-78756-687-3201910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26577"/>
            <a:ext cx="8825658" cy="3650804"/>
          </a:xfrm>
        </p:spPr>
        <p:txBody>
          <a:bodyPr vert="horz" lIns="91440" tIns="45720" rIns="91440" bIns="45720" rtlCol="0" anchor="ctr">
            <a:noAutofit/>
          </a:bodyPr>
          <a:lstStyle/>
          <a:p>
            <a:pPr algn="ctr"/>
            <a:r>
              <a:rPr lang="en-GB" sz="4000" b="1" u="sng" dirty="0">
                <a:solidFill>
                  <a:schemeClr val="bg1"/>
                </a:solidFill>
                <a:latin typeface="Angsana New"/>
                <a:cs typeface="Times New Roman"/>
              </a:rPr>
              <a:t>Trip Assistant Chatbot ( </a:t>
            </a:r>
            <a:r>
              <a:rPr lang="en-GB" sz="4000" b="1" u="sng" dirty="0" err="1">
                <a:solidFill>
                  <a:schemeClr val="bg1"/>
                </a:solidFill>
                <a:latin typeface="Angsana New"/>
                <a:cs typeface="Times New Roman"/>
              </a:rPr>
              <a:t>Tripzo</a:t>
            </a:r>
            <a:r>
              <a:rPr lang="en-GB" sz="4000" b="1" u="sng" dirty="0">
                <a:solidFill>
                  <a:schemeClr val="bg1"/>
                </a:solidFill>
                <a:latin typeface="Angsana New"/>
                <a:cs typeface="Times New Roman"/>
              </a:rPr>
              <a:t> )</a:t>
            </a:r>
          </a:p>
        </p:txBody>
      </p:sp>
      <p:sp>
        <p:nvSpPr>
          <p:cNvPr id="3" name="Subtitle 2"/>
          <p:cNvSpPr>
            <a:spLocks noGrp="1"/>
          </p:cNvSpPr>
          <p:nvPr>
            <p:ph type="subTitle" idx="1"/>
          </p:nvPr>
        </p:nvSpPr>
        <p:spPr>
          <a:xfrm>
            <a:off x="2860888" y="4431746"/>
            <a:ext cx="7044598" cy="1292913"/>
          </a:xfrm>
        </p:spPr>
        <p:txBody>
          <a:bodyPr rtlCol="0"/>
          <a:lstStyle/>
          <a:p>
            <a:r>
              <a:rPr lang="en-GB" sz="1600" err="1"/>
              <a:t>G</a:t>
            </a:r>
            <a:r>
              <a:rPr lang="en-GB" sz="1600" cap="none" err="1"/>
              <a:t>auatm</a:t>
            </a:r>
            <a:r>
              <a:rPr lang="en-GB" sz="1600" cap="none" dirty="0"/>
              <a:t> Jagish Chand Verma – 2220834</a:t>
            </a:r>
            <a:endParaRPr lang="en-US" sz="1600"/>
          </a:p>
          <a:p>
            <a:r>
              <a:rPr lang="en-GB" sz="1600" cap="none" err="1"/>
              <a:t>T.Y.BSc</a:t>
            </a:r>
            <a:r>
              <a:rPr lang="en-GB" sz="1600" cap="none" dirty="0"/>
              <a:t>. Computer Science(</a:t>
            </a:r>
            <a:r>
              <a:rPr lang="en-GB" sz="1600" cap="none" err="1"/>
              <a:t>sem</a:t>
            </a:r>
            <a:r>
              <a:rPr lang="en-GB" sz="1600" cap="none" dirty="0"/>
              <a:t> V)</a:t>
            </a:r>
          </a:p>
          <a:p>
            <a:r>
              <a:rPr lang="en-GB" sz="1600" cap="none" dirty="0"/>
              <a:t>19</a:t>
            </a:r>
            <a:r>
              <a:rPr lang="en-GB" sz="1600" cap="none" baseline="30000" dirty="0"/>
              <a:t>th</a:t>
            </a:r>
            <a:r>
              <a:rPr lang="en-GB" sz="1600" cap="none" dirty="0"/>
              <a:t> December 2023</a:t>
            </a:r>
          </a:p>
          <a:p>
            <a:endParaRPr lang="en-GB" cap="none" dirty="0"/>
          </a:p>
        </p:txBody>
      </p:sp>
    </p:spTree>
    <p:extLst>
      <p:ext uri="{BB962C8B-B14F-4D97-AF65-F5344CB8AC3E}">
        <p14:creationId xmlns:p14="http://schemas.microsoft.com/office/powerpoint/2010/main" val="356326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9F79F92-C589-25F8-1964-053FD2E204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F415B0-094C-3BB6-822D-CDD8DDC1E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09CC37-E54A-2B33-4367-312ADD090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10FC6EE4-8F30-9F5A-793D-29A69359D1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13C62E2F-8661-1961-2999-50A60614A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FC0B4FA3-C255-B0CA-0D89-119BE05CA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D9E9AEC-BF2A-1595-BC1A-D812807DAC5F}"/>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USER INTERFACE DESIGN</a:t>
            </a:r>
          </a:p>
        </p:txBody>
      </p:sp>
      <p:sp>
        <p:nvSpPr>
          <p:cNvPr id="3" name="Content Placeholder 2">
            <a:extLst>
              <a:ext uri="{FF2B5EF4-FFF2-40B4-BE49-F238E27FC236}">
                <a16:creationId xmlns:a16="http://schemas.microsoft.com/office/drawing/2014/main" id="{3B2CC714-950F-6A57-C38F-6DC16C965B2F}"/>
              </a:ext>
            </a:extLst>
          </p:cNvPr>
          <p:cNvSpPr>
            <a:spLocks noGrp="1"/>
          </p:cNvSpPr>
          <p:nvPr>
            <p:ph idx="1"/>
          </p:nvPr>
        </p:nvSpPr>
        <p:spPr>
          <a:xfrm>
            <a:off x="1154954" y="2079173"/>
            <a:ext cx="8182191" cy="3730689"/>
          </a:xfrm>
        </p:spPr>
        <p:txBody>
          <a:bodyPr anchor="ctr">
            <a:normAutofit/>
          </a:bodyPr>
          <a:lstStyle/>
          <a:p>
            <a:pPr marL="0" indent="0">
              <a:buNone/>
            </a:pPr>
            <a:endParaRPr lang="en-US" sz="1200" b="1" dirty="0">
              <a:solidFill>
                <a:schemeClr val="tx1"/>
              </a:solidFill>
              <a:latin typeface="Century Gothic"/>
              <a:ea typeface="+mn-lt"/>
              <a:cs typeface="Times New Roman"/>
            </a:endParaRPr>
          </a:p>
          <a:p>
            <a:pPr marL="171450" indent="-171450"/>
            <a:endParaRPr lang="en-US" sz="1200" b="1" dirty="0">
              <a:solidFill>
                <a:schemeClr val="tx1"/>
              </a:solidFill>
            </a:endParaRPr>
          </a:p>
          <a:p>
            <a:pPr marL="0" indent="0">
              <a:buNone/>
            </a:pPr>
            <a:endParaRPr lang="en-US" sz="1200" dirty="0">
              <a:solidFill>
                <a:schemeClr val="tx1"/>
              </a:solidFill>
              <a:latin typeface="Times New Roman"/>
              <a:cs typeface="Times New Roman"/>
            </a:endParaRPr>
          </a:p>
          <a:p>
            <a:pPr marL="0" indent="0">
              <a:buNone/>
            </a:pPr>
            <a:endParaRPr lang="en-US" dirty="0"/>
          </a:p>
          <a:p>
            <a:pPr marL="0" indent="0">
              <a:buNone/>
            </a:pPr>
            <a:endParaRPr lang="en-US" dirty="0"/>
          </a:p>
        </p:txBody>
      </p:sp>
      <p:pic>
        <p:nvPicPr>
          <p:cNvPr id="7" name="Picture 6" descr="A screenshot of a chat&#10;&#10;Description automatically generated">
            <a:extLst>
              <a:ext uri="{FF2B5EF4-FFF2-40B4-BE49-F238E27FC236}">
                <a16:creationId xmlns:a16="http://schemas.microsoft.com/office/drawing/2014/main" id="{6BF41ED5-D093-2A20-B170-DD5A79F1632C}"/>
              </a:ext>
            </a:extLst>
          </p:cNvPr>
          <p:cNvPicPr>
            <a:picLocks noChangeAspect="1"/>
          </p:cNvPicPr>
          <p:nvPr/>
        </p:nvPicPr>
        <p:blipFill>
          <a:blip r:embed="rId2"/>
          <a:stretch>
            <a:fillRect/>
          </a:stretch>
        </p:blipFill>
        <p:spPr>
          <a:xfrm>
            <a:off x="2794944" y="1849780"/>
            <a:ext cx="1885950" cy="3590925"/>
          </a:xfrm>
          <a:prstGeom prst="rect">
            <a:avLst/>
          </a:prstGeom>
        </p:spPr>
      </p:pic>
      <p:pic>
        <p:nvPicPr>
          <p:cNvPr id="9" name="Picture 8" descr="A screenshot of a phone&#10;&#10;Description automatically generated">
            <a:extLst>
              <a:ext uri="{FF2B5EF4-FFF2-40B4-BE49-F238E27FC236}">
                <a16:creationId xmlns:a16="http://schemas.microsoft.com/office/drawing/2014/main" id="{6F5FD3F7-39A1-4B0F-0E68-85D6A0611767}"/>
              </a:ext>
            </a:extLst>
          </p:cNvPr>
          <p:cNvPicPr>
            <a:picLocks noChangeAspect="1"/>
          </p:cNvPicPr>
          <p:nvPr/>
        </p:nvPicPr>
        <p:blipFill>
          <a:blip r:embed="rId3"/>
          <a:stretch>
            <a:fillRect/>
          </a:stretch>
        </p:blipFill>
        <p:spPr>
          <a:xfrm>
            <a:off x="6604630" y="1853514"/>
            <a:ext cx="1865983" cy="3542271"/>
          </a:xfrm>
          <a:prstGeom prst="rect">
            <a:avLst/>
          </a:prstGeom>
        </p:spPr>
      </p:pic>
    </p:spTree>
    <p:extLst>
      <p:ext uri="{BB962C8B-B14F-4D97-AF65-F5344CB8AC3E}">
        <p14:creationId xmlns:p14="http://schemas.microsoft.com/office/powerpoint/2010/main" val="334454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B9A165E-2802-03E7-703C-AD2C22CA3B3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363623-A132-C5A6-982D-46EF386F5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6151D1-6526-2C60-24E8-C676A88FB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618DEC0-2256-BFAA-C1F5-70C650954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F97E1613-08A6-B80B-4638-50C0F3A2F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E8A38D36-829D-9C98-5DAA-60BFF9072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B8F3D58-FCDA-470D-85A0-7F9AE7E517CA}"/>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TESTING APROACHES</a:t>
            </a:r>
          </a:p>
        </p:txBody>
      </p:sp>
      <p:sp>
        <p:nvSpPr>
          <p:cNvPr id="3" name="Content Placeholder 2">
            <a:extLst>
              <a:ext uri="{FF2B5EF4-FFF2-40B4-BE49-F238E27FC236}">
                <a16:creationId xmlns:a16="http://schemas.microsoft.com/office/drawing/2014/main" id="{BEA0B4F9-0AAB-177C-D891-3DA2FE3A2FFD}"/>
              </a:ext>
            </a:extLst>
          </p:cNvPr>
          <p:cNvSpPr>
            <a:spLocks noGrp="1"/>
          </p:cNvSpPr>
          <p:nvPr>
            <p:ph idx="1"/>
          </p:nvPr>
        </p:nvSpPr>
        <p:spPr>
          <a:xfrm>
            <a:off x="1154954" y="2079173"/>
            <a:ext cx="8182191" cy="3730689"/>
          </a:xfrm>
        </p:spPr>
        <p:txBody>
          <a:bodyPr vert="horz" lIns="91440" tIns="45720" rIns="91440" bIns="45720" rtlCol="0" anchor="ctr">
            <a:noAutofit/>
          </a:bodyPr>
          <a:lstStyle/>
          <a:p>
            <a:pPr marL="0" indent="0">
              <a:buNone/>
            </a:pPr>
            <a:r>
              <a:rPr lang="en-US" sz="1000" b="1" dirty="0">
                <a:solidFill>
                  <a:srgbClr val="D1D5DB"/>
                </a:solidFill>
                <a:latin typeface="Times New Roman"/>
                <a:cs typeface="Times New Roman"/>
              </a:rPr>
              <a:t>UNIT TESTING</a:t>
            </a:r>
            <a:endParaRPr lang="en-US" sz="1000" dirty="0">
              <a:solidFill>
                <a:srgbClr val="D1D5DB"/>
              </a:solidFill>
              <a:latin typeface="Times New Roman"/>
              <a:cs typeface="Times New Roman"/>
            </a:endParaRPr>
          </a:p>
          <a:p>
            <a:pPr marL="171450" indent="-171450"/>
            <a:r>
              <a:rPr lang="en-US" sz="1000" dirty="0">
                <a:solidFill>
                  <a:srgbClr val="D1D5DB"/>
                </a:solidFill>
                <a:latin typeface="Times New Roman"/>
                <a:cs typeface="Times New Roman"/>
              </a:rPr>
              <a:t>Unit testing focuses on verifying the effort on the smallest unit of software-module</a:t>
            </a:r>
            <a:endParaRPr lang="en-US" sz="1000"/>
          </a:p>
          <a:p>
            <a:pPr marL="0" indent="0">
              <a:buNone/>
            </a:pPr>
            <a:r>
              <a:rPr lang="en-US" sz="1000" b="1" dirty="0">
                <a:solidFill>
                  <a:srgbClr val="D1D5DB"/>
                </a:solidFill>
                <a:latin typeface="Times New Roman"/>
                <a:cs typeface="Times New Roman"/>
              </a:rPr>
              <a:t>INTEGRATED TESTING</a:t>
            </a:r>
            <a:endParaRPr lang="en-US" sz="1000" dirty="0">
              <a:solidFill>
                <a:srgbClr val="D1D5DB"/>
              </a:solidFill>
              <a:latin typeface="Times New Roman"/>
              <a:cs typeface="Times New Roman"/>
            </a:endParaRPr>
          </a:p>
          <a:p>
            <a:r>
              <a:rPr lang="en-US" sz="1000" dirty="0">
                <a:solidFill>
                  <a:srgbClr val="D1D5DB"/>
                </a:solidFill>
                <a:latin typeface="Times New Roman"/>
                <a:cs typeface="Times New Roman"/>
              </a:rPr>
              <a:t>Data can be tested across an interface.</a:t>
            </a:r>
            <a:endParaRPr lang="en-US" sz="1000"/>
          </a:p>
          <a:p>
            <a:pPr>
              <a:buNone/>
            </a:pPr>
            <a:r>
              <a:rPr lang="en-US" sz="1000" b="1" dirty="0">
                <a:solidFill>
                  <a:srgbClr val="D1D5DB"/>
                </a:solidFill>
                <a:latin typeface="Times New Roman"/>
                <a:cs typeface="Times New Roman"/>
              </a:rPr>
              <a:t>VALIDATION TESTING</a:t>
            </a:r>
            <a:endParaRPr lang="en-US" sz="1000" dirty="0">
              <a:solidFill>
                <a:srgbClr val="D1D5DB"/>
              </a:solidFill>
              <a:latin typeface="Times New Roman"/>
              <a:cs typeface="Times New Roman"/>
            </a:endParaRPr>
          </a:p>
          <a:p>
            <a:pPr marL="171450" indent="-171450"/>
            <a:r>
              <a:rPr lang="en-US" sz="1000" dirty="0">
                <a:solidFill>
                  <a:srgbClr val="D1D5DB"/>
                </a:solidFill>
                <a:latin typeface="Times New Roman"/>
                <a:cs typeface="Times New Roman"/>
              </a:rPr>
              <a:t>It begins after the integration testing is successfully assembled</a:t>
            </a:r>
            <a:endParaRPr lang="en-US" sz="1000"/>
          </a:p>
          <a:p>
            <a:pPr marL="0" indent="0">
              <a:buNone/>
            </a:pPr>
            <a:r>
              <a:rPr lang="en-US" sz="1000" b="1" dirty="0">
                <a:solidFill>
                  <a:srgbClr val="D1D5DB"/>
                </a:solidFill>
                <a:latin typeface="Times New Roman"/>
                <a:cs typeface="Times New Roman"/>
              </a:rPr>
              <a:t>RECOVERY TESTING</a:t>
            </a:r>
            <a:endParaRPr lang="en-US" sz="1000" dirty="0">
              <a:solidFill>
                <a:srgbClr val="D1D5DB"/>
              </a:solidFill>
              <a:latin typeface="Times New Roman"/>
              <a:cs typeface="Times New Roman"/>
            </a:endParaRPr>
          </a:p>
          <a:p>
            <a:r>
              <a:rPr lang="en-US" sz="1000" dirty="0">
                <a:solidFill>
                  <a:srgbClr val="D1D5DB"/>
                </a:solidFill>
                <a:latin typeface="Times New Roman"/>
                <a:cs typeface="Times New Roman"/>
              </a:rPr>
              <a:t>Recovery testing is system that forces the software to fail in variety of ways and verifies that the recovery is properly performed.</a:t>
            </a:r>
            <a:endParaRPr lang="en-US" sz="1000"/>
          </a:p>
          <a:p>
            <a:pPr marL="0" indent="0">
              <a:buNone/>
            </a:pPr>
            <a:r>
              <a:rPr lang="en-US" sz="1000" b="1" dirty="0">
                <a:solidFill>
                  <a:srgbClr val="D1D5DB"/>
                </a:solidFill>
                <a:latin typeface="Times New Roman"/>
                <a:cs typeface="Times New Roman"/>
              </a:rPr>
              <a:t>SECURITY TESTING</a:t>
            </a:r>
            <a:endParaRPr lang="en-US" sz="1000" dirty="0">
              <a:solidFill>
                <a:srgbClr val="D1D5DB"/>
              </a:solidFill>
              <a:latin typeface="Times New Roman"/>
              <a:cs typeface="Times New Roman"/>
            </a:endParaRPr>
          </a:p>
          <a:p>
            <a:r>
              <a:rPr lang="en-US" sz="1000" dirty="0">
                <a:solidFill>
                  <a:srgbClr val="D1D5DB"/>
                </a:solidFill>
                <a:latin typeface="Times New Roman"/>
                <a:cs typeface="Times New Roman"/>
              </a:rPr>
              <a:t>Security testing attempts to verify that protection mechanism built into system will in fact protect it from improper penetration.</a:t>
            </a:r>
            <a:endParaRPr lang="en-US" sz="1000"/>
          </a:p>
          <a:p>
            <a:pPr marL="0" indent="0">
              <a:buNone/>
            </a:pPr>
            <a:r>
              <a:rPr lang="en-US" sz="1000" b="1" dirty="0">
                <a:solidFill>
                  <a:srgbClr val="D1D5DB"/>
                </a:solidFill>
                <a:latin typeface="Times New Roman"/>
                <a:cs typeface="Times New Roman"/>
              </a:rPr>
              <a:t>PERFORMANCE TESTING</a:t>
            </a:r>
            <a:endParaRPr lang="en-US" sz="1000" dirty="0">
              <a:solidFill>
                <a:srgbClr val="D1D5DB"/>
              </a:solidFill>
              <a:latin typeface="Times New Roman"/>
              <a:cs typeface="Times New Roman"/>
            </a:endParaRPr>
          </a:p>
          <a:p>
            <a:r>
              <a:rPr lang="en-US" sz="1000" dirty="0">
                <a:solidFill>
                  <a:srgbClr val="D1D5DB"/>
                </a:solidFill>
                <a:latin typeface="Times New Roman"/>
                <a:cs typeface="Times New Roman"/>
              </a:rPr>
              <a:t>Performance testing is used to test runtime performance of software within the context of an integrated system.</a:t>
            </a:r>
            <a:endParaRPr lang="en-US" sz="1000"/>
          </a:p>
          <a:p>
            <a:pPr marL="0" indent="0">
              <a:buNone/>
            </a:pPr>
            <a:r>
              <a:rPr lang="en-US" sz="1050" b="1" dirty="0">
                <a:solidFill>
                  <a:srgbClr val="D1D5DB"/>
                </a:solidFill>
                <a:latin typeface="Times New Roman"/>
                <a:cs typeface="Times New Roman"/>
              </a:rPr>
              <a:t>BLACKBOX TESTING</a:t>
            </a:r>
            <a:endParaRPr lang="en-US" sz="1050" dirty="0">
              <a:solidFill>
                <a:srgbClr val="D1D5DB"/>
              </a:solidFill>
              <a:latin typeface="Times New Roman"/>
              <a:cs typeface="Times New Roman"/>
            </a:endParaRPr>
          </a:p>
          <a:p>
            <a:r>
              <a:rPr lang="en-US" sz="1050" dirty="0">
                <a:solidFill>
                  <a:srgbClr val="D1D5DB"/>
                </a:solidFill>
                <a:latin typeface="Times New Roman"/>
                <a:cs typeface="Times New Roman"/>
              </a:rPr>
              <a:t>Black-box testing focuses on functional requirement of software.</a:t>
            </a:r>
            <a:endParaRPr lang="en-US" sz="1050" dirty="0"/>
          </a:p>
        </p:txBody>
      </p:sp>
    </p:spTree>
    <p:extLst>
      <p:ext uri="{BB962C8B-B14F-4D97-AF65-F5344CB8AC3E}">
        <p14:creationId xmlns:p14="http://schemas.microsoft.com/office/powerpoint/2010/main" val="149953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15A0FAD-7793-25BE-C34E-CFAD8D85B11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883D44-96C0-4E67-FAC8-AE2E054EE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E42D3D-4DCA-C1D5-4CCB-BDBA93E5A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6083F7DF-F6EF-E7C7-34DA-EE587F71BE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F54D1073-ADD1-CE01-B50D-071772A50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65E440C-4ACD-B448-6EDA-2E5C8017FA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377A44F-8EF9-4A54-3481-4003EAE9F5D6}"/>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FUTURE ENHANCEMENT</a:t>
            </a:r>
          </a:p>
        </p:txBody>
      </p:sp>
      <p:sp>
        <p:nvSpPr>
          <p:cNvPr id="3" name="Content Placeholder 2">
            <a:extLst>
              <a:ext uri="{FF2B5EF4-FFF2-40B4-BE49-F238E27FC236}">
                <a16:creationId xmlns:a16="http://schemas.microsoft.com/office/drawing/2014/main" id="{23AE5605-8502-7BA5-9386-BD3E2CDD88EB}"/>
              </a:ext>
            </a:extLst>
          </p:cNvPr>
          <p:cNvSpPr>
            <a:spLocks noGrp="1"/>
          </p:cNvSpPr>
          <p:nvPr>
            <p:ph idx="1"/>
          </p:nvPr>
        </p:nvSpPr>
        <p:spPr>
          <a:xfrm>
            <a:off x="1154954" y="2079173"/>
            <a:ext cx="8182191" cy="3730689"/>
          </a:xfrm>
        </p:spPr>
        <p:txBody>
          <a:bodyPr vert="horz" lIns="91440" tIns="45720" rIns="91440" bIns="45720" rtlCol="0" anchor="ctr">
            <a:noAutofit/>
          </a:bodyPr>
          <a:lstStyle/>
          <a:p>
            <a:pPr marL="171450" indent="-171450"/>
            <a:r>
              <a:rPr lang="en-US" sz="1600" b="1" dirty="0">
                <a:solidFill>
                  <a:srgbClr val="D1D5DB"/>
                </a:solidFill>
                <a:latin typeface="Times New Roman"/>
                <a:cs typeface="Times New Roman"/>
              </a:rPr>
              <a:t>Integration with Other Platforms</a:t>
            </a:r>
          </a:p>
          <a:p>
            <a:pPr marL="171450" indent="-171450"/>
            <a:r>
              <a:rPr lang="en-US" sz="1600" b="1" dirty="0">
                <a:solidFill>
                  <a:srgbClr val="D1D5DB"/>
                </a:solidFill>
                <a:latin typeface="Times New Roman"/>
                <a:cs typeface="Times New Roman"/>
              </a:rPr>
              <a:t>Enhanced Personalization</a:t>
            </a:r>
          </a:p>
          <a:p>
            <a:pPr marL="171450" indent="-171450"/>
            <a:r>
              <a:rPr lang="en-US" sz="1600" b="1" dirty="0">
                <a:solidFill>
                  <a:srgbClr val="D1D5DB"/>
                </a:solidFill>
                <a:latin typeface="Times New Roman"/>
                <a:cs typeface="Times New Roman"/>
              </a:rPr>
              <a:t>Multilingual Support</a:t>
            </a:r>
          </a:p>
          <a:p>
            <a:pPr marL="171450" indent="-171450"/>
            <a:r>
              <a:rPr lang="en-US" sz="1600" b="1" dirty="0">
                <a:solidFill>
                  <a:srgbClr val="D1D5DB"/>
                </a:solidFill>
                <a:latin typeface="Times New Roman"/>
                <a:cs typeface="Times New Roman"/>
              </a:rPr>
              <a:t>Improved Understanding</a:t>
            </a:r>
          </a:p>
        </p:txBody>
      </p:sp>
    </p:spTree>
    <p:extLst>
      <p:ext uri="{BB962C8B-B14F-4D97-AF65-F5344CB8AC3E}">
        <p14:creationId xmlns:p14="http://schemas.microsoft.com/office/powerpoint/2010/main" val="385522652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B4261AA-7740-1A09-2699-CF1318BD6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C9D04C-2DC0-7B1C-80E3-D4AB7503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63B42-18D3-D50C-1530-1393ECA8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00EFD07B-1129-0A1C-6114-C6706FFB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ECB2C0F-58D0-3372-C69F-DC1503AC9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6F03D5A7-0FFD-1E3D-6B01-6B85B95520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D47F7D4-C52F-C57B-FB7B-7493B9B6CB62}"/>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REFERENCES</a:t>
            </a:r>
          </a:p>
        </p:txBody>
      </p:sp>
      <p:sp>
        <p:nvSpPr>
          <p:cNvPr id="3" name="Content Placeholder 2">
            <a:extLst>
              <a:ext uri="{FF2B5EF4-FFF2-40B4-BE49-F238E27FC236}">
                <a16:creationId xmlns:a16="http://schemas.microsoft.com/office/drawing/2014/main" id="{74A97F41-ACF0-9045-FA79-9F82942357C8}"/>
              </a:ext>
            </a:extLst>
          </p:cNvPr>
          <p:cNvSpPr>
            <a:spLocks noGrp="1"/>
          </p:cNvSpPr>
          <p:nvPr>
            <p:ph idx="1"/>
          </p:nvPr>
        </p:nvSpPr>
        <p:spPr>
          <a:xfrm>
            <a:off x="1154954" y="2079173"/>
            <a:ext cx="8182191" cy="3730689"/>
          </a:xfrm>
        </p:spPr>
        <p:txBody>
          <a:bodyPr vert="horz" lIns="91440" tIns="45720" rIns="91440" bIns="45720" rtlCol="0" anchor="ctr">
            <a:noAutofit/>
          </a:bodyPr>
          <a:lstStyle/>
          <a:p>
            <a:pPr>
              <a:buFont typeface="Wingdings 3"/>
              <a:buChar char=""/>
            </a:pPr>
            <a:r>
              <a:rPr lang="en-US" sz="1200">
                <a:solidFill>
                  <a:srgbClr val="FFFFFF"/>
                </a:solidFill>
                <a:latin typeface="Times New Roman"/>
                <a:cs typeface="Times New Roman"/>
              </a:rPr>
              <a:t>Bansal, Himanshu, and Rizwan Khan. "A review paper on human computer interaction." International Journals of Advanced Research in Computer Science and Software Engineering 8 (2018): 53-56.</a:t>
            </a:r>
            <a:endParaRPr lang="en-US" sz="1200" dirty="0">
              <a:solidFill>
                <a:srgbClr val="FFFFFF"/>
              </a:solidFill>
              <a:latin typeface="Times New Roman"/>
              <a:cs typeface="Times New Roman"/>
            </a:endParaRPr>
          </a:p>
          <a:p>
            <a:pPr>
              <a:buFont typeface="Wingdings 3"/>
              <a:buChar char=""/>
            </a:pPr>
            <a:r>
              <a:rPr lang="en-US" sz="1200" dirty="0">
                <a:solidFill>
                  <a:srgbClr val="FFFFFF"/>
                </a:solidFill>
                <a:latin typeface="Times New Roman"/>
                <a:cs typeface="Times New Roman"/>
              </a:rPr>
              <a:t>Chatbot /Definition of chatbot in English by Lexico Dictionaries, 2019.</a:t>
            </a:r>
          </a:p>
          <a:p>
            <a:pPr>
              <a:buFont typeface="Wingdings 3"/>
              <a:buChar char=""/>
            </a:pPr>
            <a:r>
              <a:rPr lang="en-US" sz="1200" dirty="0">
                <a:solidFill>
                  <a:srgbClr val="FFFFFF"/>
                </a:solidFill>
                <a:latin typeface="Times New Roman"/>
                <a:cs typeface="Times New Roman"/>
              </a:rPr>
              <a:t>Abu Shawar, B., &amp; Atwell, E. (2007). Chatbots: Are They Really Useful? LDV-Forum Band, 22, 29-49.</a:t>
            </a:r>
          </a:p>
          <a:p>
            <a:pPr>
              <a:buFont typeface="Wingdings 3"/>
              <a:buChar char=""/>
            </a:pPr>
            <a:r>
              <a:rPr lang="en-US" sz="1200" err="1">
                <a:solidFill>
                  <a:srgbClr val="FFFFFF"/>
                </a:solidFill>
                <a:latin typeface="Times New Roman"/>
                <a:cs typeface="Times New Roman"/>
              </a:rPr>
              <a:t>Ukpabi</a:t>
            </a:r>
            <a:r>
              <a:rPr lang="en-US" sz="1200" dirty="0">
                <a:solidFill>
                  <a:srgbClr val="FFFFFF"/>
                </a:solidFill>
                <a:latin typeface="Times New Roman"/>
                <a:cs typeface="Times New Roman"/>
              </a:rPr>
              <a:t>, D., Aslam, B., &amp; </a:t>
            </a:r>
            <a:r>
              <a:rPr lang="en-US" sz="1200" err="1">
                <a:solidFill>
                  <a:srgbClr val="FFFFFF"/>
                </a:solidFill>
                <a:latin typeface="Times New Roman"/>
                <a:cs typeface="Times New Roman"/>
              </a:rPr>
              <a:t>Karjaluoto</a:t>
            </a:r>
            <a:r>
              <a:rPr lang="en-US" sz="1200" dirty="0">
                <a:solidFill>
                  <a:srgbClr val="FFFFFF"/>
                </a:solidFill>
                <a:latin typeface="Times New Roman"/>
                <a:cs typeface="Times New Roman"/>
              </a:rPr>
              <a:t>, H. (2019). Chatbot Adoption in Tourism Services: A Conceptual Exploration. in S. Ivanov, &amp; C. Webster (Eds.), Robots, Artificial Intelligence, and Service Automation in Travel, Tourism and Hospitality (pp. 105-121). Emerald Publishing Limited. </a:t>
            </a:r>
            <a:r>
              <a:rPr lang="en-US" sz="1200" u="sng" dirty="0">
                <a:solidFill>
                  <a:srgbClr val="FFFFFF"/>
                </a:solidFill>
                <a:latin typeface="Times New Roman"/>
                <a:cs typeface="Times New Roman"/>
                <a:hlinkClick r:id="rId2">
                  <a:extLst>
                    <a:ext uri="{A12FA001-AC4F-418D-AE19-62706E023703}">
                      <ahyp:hlinkClr xmlns:ahyp="http://schemas.microsoft.com/office/drawing/2018/hyperlinkcolor" val="tx"/>
                    </a:ext>
                  </a:extLst>
                </a:hlinkClick>
              </a:rPr>
              <a:t>https://doi.org/10.1108/978-1-78756-687-320191006</a:t>
            </a:r>
            <a:endParaRPr lang="en-US" sz="1200" dirty="0">
              <a:solidFill>
                <a:srgbClr val="FFFFFF"/>
              </a:solidFill>
              <a:latin typeface="Times New Roman"/>
              <a:cs typeface="Times New Roman"/>
            </a:endParaRPr>
          </a:p>
          <a:p>
            <a:pPr>
              <a:buFont typeface="Wingdings 3"/>
              <a:buChar char=""/>
            </a:pPr>
            <a:r>
              <a:rPr lang="en-US" sz="1200" dirty="0">
                <a:solidFill>
                  <a:srgbClr val="FFFFFF"/>
                </a:solidFill>
                <a:latin typeface="Times New Roman"/>
                <a:cs typeface="Times New Roman"/>
              </a:rPr>
              <a:t>Agostinho, D. (2016). Chat Bots: how could they impact the travel industry? Amadeus IT Group, Retrieved from: </a:t>
            </a:r>
            <a:r>
              <a:rPr lang="en-US" sz="1200" u="sng" dirty="0">
                <a:solidFill>
                  <a:srgbClr val="FFFFFF"/>
                </a:solidFill>
                <a:latin typeface="Times New Roman"/>
                <a:cs typeface="Times New Roman"/>
                <a:hlinkClick r:id="rId3">
                  <a:extLst>
                    <a:ext uri="{A12FA001-AC4F-418D-AE19-62706E023703}">
                      <ahyp:hlinkClr xmlns:ahyp="http://schemas.microsoft.com/office/drawing/2018/hyperlinkcolor" val="tx"/>
                    </a:ext>
                  </a:extLst>
                </a:hlinkClick>
              </a:rPr>
              <a:t>http://www.amadeus.com/blog/22/04/chat-bots-impact-travelindustry/</a:t>
            </a:r>
            <a:r>
              <a:rPr lang="en-US" sz="1200" dirty="0">
                <a:solidFill>
                  <a:srgbClr val="FFFFFF"/>
                </a:solidFill>
                <a:latin typeface="Times New Roman"/>
                <a:cs typeface="Times New Roman"/>
              </a:rPr>
              <a:t>, Date of Access: 3 July, 2017</a:t>
            </a:r>
          </a:p>
          <a:p>
            <a:pPr>
              <a:buFont typeface="Wingdings 3"/>
              <a:buChar char=""/>
            </a:pPr>
            <a:endParaRPr lang="en-US" sz="1200" dirty="0">
              <a:solidFill>
                <a:srgbClr val="FFFFFF"/>
              </a:solidFill>
              <a:latin typeface="Times New Roman"/>
              <a:cs typeface="Times New Roman"/>
            </a:endParaRPr>
          </a:p>
          <a:p>
            <a:pPr>
              <a:buFont typeface="Wingdings 3"/>
              <a:buChar char=""/>
            </a:pPr>
            <a:endParaRPr lang="en-US" sz="1200" dirty="0">
              <a:solidFill>
                <a:srgbClr val="FFFFFF"/>
              </a:solidFill>
              <a:latin typeface="Times New Roman"/>
              <a:cs typeface="Times New Roman"/>
            </a:endParaRPr>
          </a:p>
          <a:p>
            <a:pPr marL="0" indent="0">
              <a:buNone/>
            </a:pPr>
            <a:endParaRPr lang="en-US" sz="1600" b="1" dirty="0">
              <a:solidFill>
                <a:srgbClr val="FFFFFF"/>
              </a:solidFill>
              <a:latin typeface="Times New Roman"/>
              <a:cs typeface="Times New Roman"/>
            </a:endParaRPr>
          </a:p>
        </p:txBody>
      </p:sp>
    </p:spTree>
    <p:extLst>
      <p:ext uri="{BB962C8B-B14F-4D97-AF65-F5344CB8AC3E}">
        <p14:creationId xmlns:p14="http://schemas.microsoft.com/office/powerpoint/2010/main" val="29262130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DD62E47-8A1A-C6AD-C1B3-396CE49FBC1D}"/>
              </a:ext>
            </a:extLst>
          </p:cNvPr>
          <p:cNvSpPr>
            <a:spLocks noGrp="1"/>
          </p:cNvSpPr>
          <p:nvPr>
            <p:ph type="title"/>
          </p:nvPr>
        </p:nvSpPr>
        <p:spPr>
          <a:xfrm flipV="1">
            <a:off x="1154954" y="-315601"/>
            <a:ext cx="8761413" cy="316407"/>
          </a:xfrm>
        </p:spPr>
        <p:txBody>
          <a:bodyPr anchor="b">
            <a:normAutofit fontScale="90000"/>
          </a:bodyPr>
          <a:lstStyle/>
          <a:p>
            <a:endParaRPr lang="en-GB">
              <a:solidFill>
                <a:srgbClr val="FFFFFF"/>
              </a:solidFill>
            </a:endParaRPr>
          </a:p>
        </p:txBody>
      </p:sp>
      <p:pic>
        <p:nvPicPr>
          <p:cNvPr id="63" name="Content Placeholder 62" descr="A thank you sign with blue and white text&#10;&#10;Description automatically generated">
            <a:extLst>
              <a:ext uri="{FF2B5EF4-FFF2-40B4-BE49-F238E27FC236}">
                <a16:creationId xmlns:a16="http://schemas.microsoft.com/office/drawing/2014/main" id="{B409E296-3D4B-3BC0-5F4A-1FED34446CC2}"/>
              </a:ext>
            </a:extLst>
          </p:cNvPr>
          <p:cNvPicPr>
            <a:picLocks noGrp="1" noChangeAspect="1"/>
          </p:cNvPicPr>
          <p:nvPr>
            <p:ph idx="1"/>
          </p:nvPr>
        </p:nvPicPr>
        <p:blipFill>
          <a:blip r:embed="rId2"/>
          <a:stretch>
            <a:fillRect/>
          </a:stretch>
        </p:blipFill>
        <p:spPr>
          <a:xfrm>
            <a:off x="2189040" y="1564439"/>
            <a:ext cx="6971270" cy="4320528"/>
          </a:xfrm>
        </p:spPr>
      </p:pic>
    </p:spTree>
    <p:extLst>
      <p:ext uri="{BB962C8B-B14F-4D97-AF65-F5344CB8AC3E}">
        <p14:creationId xmlns:p14="http://schemas.microsoft.com/office/powerpoint/2010/main" val="11736748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60014FF-6C98-AEE4-BCED-7CC740EE82E4}"/>
              </a:ext>
            </a:extLst>
          </p:cNvPr>
          <p:cNvSpPr>
            <a:spLocks noGrp="1"/>
          </p:cNvSpPr>
          <p:nvPr>
            <p:ph type="title"/>
          </p:nvPr>
        </p:nvSpPr>
        <p:spPr>
          <a:xfrm>
            <a:off x="1154954" y="855481"/>
            <a:ext cx="8761413" cy="898674"/>
          </a:xfrm>
        </p:spPr>
        <p:txBody>
          <a:bodyPr anchor="b">
            <a:normAutofit/>
          </a:bodyPr>
          <a:lstStyle/>
          <a:p>
            <a:pPr algn="ctr"/>
            <a:r>
              <a:rPr lang="en-GB" b="1" u="sng" dirty="0">
                <a:solidFill>
                  <a:srgbClr val="FFFFFF"/>
                </a:solidFill>
                <a:latin typeface="Angsana New"/>
                <a:cs typeface="Angsana New"/>
              </a:rPr>
              <a:t>INTRODUCTION </a:t>
            </a:r>
            <a:endParaRPr lang="en-US" dirty="0"/>
          </a:p>
        </p:txBody>
      </p:sp>
      <p:sp>
        <p:nvSpPr>
          <p:cNvPr id="3" name="Content Placeholder 2">
            <a:extLst>
              <a:ext uri="{FF2B5EF4-FFF2-40B4-BE49-F238E27FC236}">
                <a16:creationId xmlns:a16="http://schemas.microsoft.com/office/drawing/2014/main" id="{1B431EAA-3F04-C8A8-F952-F20EE44BC086}"/>
              </a:ext>
            </a:extLst>
          </p:cNvPr>
          <p:cNvSpPr>
            <a:spLocks noGrp="1"/>
          </p:cNvSpPr>
          <p:nvPr>
            <p:ph idx="1"/>
          </p:nvPr>
        </p:nvSpPr>
        <p:spPr>
          <a:xfrm>
            <a:off x="1154954" y="2079173"/>
            <a:ext cx="8182191" cy="3730689"/>
          </a:xfrm>
        </p:spPr>
        <p:txBody>
          <a:bodyPr vert="horz" lIns="91440" tIns="45720" rIns="91440" bIns="45720" rtlCol="0" anchor="t">
            <a:normAutofit/>
          </a:bodyPr>
          <a:lstStyle/>
          <a:p>
            <a:pPr marL="0" indent="0">
              <a:buNone/>
            </a:pPr>
            <a:endParaRPr lang="en-GB" sz="1400" dirty="0">
              <a:solidFill>
                <a:srgbClr val="EBEBEB"/>
              </a:solidFill>
              <a:latin typeface="Arial"/>
              <a:cs typeface="Times New Roman"/>
            </a:endParaRPr>
          </a:p>
          <a:p>
            <a:pPr marL="0" indent="0">
              <a:buNone/>
            </a:pPr>
            <a:r>
              <a:rPr lang="en-GB" sz="1400" dirty="0">
                <a:solidFill>
                  <a:srgbClr val="EBEBEB"/>
                </a:solidFill>
                <a:latin typeface="Arial"/>
                <a:cs typeface="Times New Roman"/>
              </a:rPr>
              <a:t>The trip assistant chatbot(</a:t>
            </a:r>
            <a:r>
              <a:rPr lang="en-GB" sz="1400" err="1">
                <a:solidFill>
                  <a:srgbClr val="EBEBEB"/>
                </a:solidFill>
                <a:latin typeface="Arial"/>
                <a:cs typeface="Times New Roman"/>
              </a:rPr>
              <a:t>Tripzo</a:t>
            </a:r>
            <a:r>
              <a:rPr lang="en-GB" sz="1400" dirty="0">
                <a:solidFill>
                  <a:srgbClr val="EBEBEB"/>
                </a:solidFill>
                <a:latin typeface="Arial"/>
                <a:cs typeface="Times New Roman"/>
              </a:rPr>
              <a:t>) is the android application which work like a  virtual travel agent which help users to planned their trip in efficient manner And simplifying the process of  booking and other queries.</a:t>
            </a:r>
          </a:p>
          <a:p>
            <a:r>
              <a:rPr lang="en-GB" sz="1200" dirty="0">
                <a:solidFill>
                  <a:schemeClr val="tx1"/>
                </a:solidFill>
                <a:latin typeface="Times New Roman"/>
                <a:cs typeface="Times New Roman"/>
              </a:rPr>
              <a:t>Our chatbot (</a:t>
            </a:r>
            <a:r>
              <a:rPr lang="en-GB" sz="1200" dirty="0" err="1">
                <a:solidFill>
                  <a:schemeClr val="tx1"/>
                </a:solidFill>
                <a:latin typeface="Times New Roman"/>
                <a:cs typeface="Times New Roman"/>
              </a:rPr>
              <a:t>Tripzo</a:t>
            </a:r>
            <a:r>
              <a:rPr lang="en-GB" sz="1200" dirty="0">
                <a:solidFill>
                  <a:schemeClr val="tx1"/>
                </a:solidFill>
                <a:latin typeface="Times New Roman"/>
                <a:cs typeface="Times New Roman"/>
              </a:rPr>
              <a:t>) offer an alternative by using existing platforms like browser and messenger’s apps that almost everyone has on their phone </a:t>
            </a:r>
          </a:p>
          <a:p>
            <a:r>
              <a:rPr lang="en-GB" sz="1200" dirty="0">
                <a:solidFill>
                  <a:schemeClr val="tx1"/>
                </a:solidFill>
                <a:latin typeface="Times New Roman"/>
                <a:cs typeface="Times New Roman"/>
              </a:rPr>
              <a:t>and make it possible for users to receive notifications without downloading separate apps for each service during the trip and help the traveller to plan their trip </a:t>
            </a:r>
            <a:r>
              <a:rPr lang="en-GB" sz="1200" dirty="0">
                <a:solidFill>
                  <a:schemeClr val="tx1"/>
                </a:solidFill>
                <a:latin typeface="Times New Roman"/>
                <a:ea typeface="+mn-lt"/>
                <a:cs typeface="Times New Roman"/>
              </a:rPr>
              <a:t>easily</a:t>
            </a:r>
            <a:r>
              <a:rPr lang="en-GB" sz="1200" dirty="0">
                <a:solidFill>
                  <a:schemeClr val="tx1"/>
                </a:solidFill>
                <a:latin typeface="Times New Roman"/>
                <a:cs typeface="Times New Roman"/>
              </a:rPr>
              <a:t>.</a:t>
            </a:r>
            <a:endParaRPr lang="en-GB" dirty="0">
              <a:solidFill>
                <a:schemeClr val="tx1"/>
              </a:solidFill>
            </a:endParaRPr>
          </a:p>
          <a:p>
            <a:r>
              <a:rPr lang="en-GB" sz="1200" dirty="0">
                <a:solidFill>
                  <a:schemeClr val="tx1"/>
                </a:solidFill>
                <a:latin typeface="Times New Roman"/>
                <a:cs typeface="Times New Roman"/>
              </a:rPr>
              <a:t>In current scenarios the chatbots are capable of more than simply mimicking human speech and using of present scenarios. Some of them can be indistinguishable from a human. They have a personality, can perfectly understand human speech and can perform a wide variety of the tasks.</a:t>
            </a:r>
          </a:p>
          <a:p>
            <a:endParaRPr lang="en-GB" sz="1200" dirty="0">
              <a:solidFill>
                <a:schemeClr val="tx1"/>
              </a:solidFill>
              <a:latin typeface="Times New Roman"/>
              <a:cs typeface="Times New Roman"/>
            </a:endParaRPr>
          </a:p>
          <a:p>
            <a:endParaRPr lang="en-GB" sz="1200" dirty="0">
              <a:solidFill>
                <a:schemeClr val="tx1"/>
              </a:solidFill>
              <a:latin typeface="Times New Roman"/>
              <a:cs typeface="Times New Roman"/>
            </a:endParaRPr>
          </a:p>
        </p:txBody>
      </p:sp>
    </p:spTree>
    <p:extLst>
      <p:ext uri="{BB962C8B-B14F-4D97-AF65-F5344CB8AC3E}">
        <p14:creationId xmlns:p14="http://schemas.microsoft.com/office/powerpoint/2010/main" val="120523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E0EB919-2727-88B4-ABAD-6440A8C84158}"/>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DBJECTIVES</a:t>
            </a:r>
          </a:p>
        </p:txBody>
      </p:sp>
      <p:sp>
        <p:nvSpPr>
          <p:cNvPr id="3" name="Content Placeholder 2">
            <a:extLst>
              <a:ext uri="{FF2B5EF4-FFF2-40B4-BE49-F238E27FC236}">
                <a16:creationId xmlns:a16="http://schemas.microsoft.com/office/drawing/2014/main" id="{14A0BFA3-6962-1BD4-4BCA-D381DC7FDE2C}"/>
              </a:ext>
            </a:extLst>
          </p:cNvPr>
          <p:cNvSpPr>
            <a:spLocks noGrp="1"/>
          </p:cNvSpPr>
          <p:nvPr>
            <p:ph idx="1"/>
          </p:nvPr>
        </p:nvSpPr>
        <p:spPr>
          <a:xfrm>
            <a:off x="1154954" y="2079173"/>
            <a:ext cx="8182191" cy="3730689"/>
          </a:xfrm>
        </p:spPr>
        <p:txBody>
          <a:bodyPr anchor="ctr">
            <a:normAutofit/>
          </a:bodyPr>
          <a:lstStyle/>
          <a:p>
            <a:r>
              <a:rPr lang="en-GB" b="1" dirty="0"/>
              <a:t>Trip Assistant Chatbot Objectives:</a:t>
            </a:r>
            <a:endParaRPr lang="en-GB" dirty="0">
              <a:solidFill>
                <a:srgbClr val="EBEBEB"/>
              </a:solidFill>
            </a:endParaRPr>
          </a:p>
          <a:p>
            <a:r>
              <a:rPr lang="en-GB" sz="1200" b="1" dirty="0">
                <a:solidFill>
                  <a:srgbClr val="EBEBEB"/>
                </a:solidFill>
                <a:ea typeface="+mn-lt"/>
                <a:cs typeface="+mn-lt"/>
              </a:rPr>
              <a:t>Effortless User Experience</a:t>
            </a:r>
            <a:endParaRPr lang="en-GB" dirty="0"/>
          </a:p>
          <a:p>
            <a:r>
              <a:rPr lang="en-GB" sz="1200" b="1" dirty="0">
                <a:solidFill>
                  <a:srgbClr val="EBEBEB"/>
                </a:solidFill>
                <a:ea typeface="+mn-lt"/>
                <a:cs typeface="+mn-lt"/>
              </a:rPr>
              <a:t>Time-saving for Customers and Company</a:t>
            </a:r>
            <a:endParaRPr lang="en-GB" dirty="0"/>
          </a:p>
          <a:p>
            <a:r>
              <a:rPr lang="en-GB" sz="1200" b="1" dirty="0">
                <a:solidFill>
                  <a:srgbClr val="EBEBEB"/>
                </a:solidFill>
                <a:ea typeface="+mn-lt"/>
                <a:cs typeface="+mn-lt"/>
              </a:rPr>
              <a:t>Reduced Processual Workload</a:t>
            </a:r>
            <a:endParaRPr lang="en-GB" dirty="0"/>
          </a:p>
          <a:p>
            <a:r>
              <a:rPr lang="en-GB" sz="1200" b="1" dirty="0">
                <a:solidFill>
                  <a:srgbClr val="EBEBEB"/>
                </a:solidFill>
                <a:ea typeface="+mn-lt"/>
                <a:cs typeface="+mn-lt"/>
              </a:rPr>
              <a:t>Enhanced Customer Care Channel</a:t>
            </a:r>
            <a:endParaRPr lang="en-GB" dirty="0"/>
          </a:p>
          <a:p>
            <a:r>
              <a:rPr lang="en-GB" sz="1200" b="1" dirty="0">
                <a:solidFill>
                  <a:srgbClr val="EBEBEB"/>
                </a:solidFill>
                <a:ea typeface="+mn-lt"/>
                <a:cs typeface="+mn-lt"/>
              </a:rPr>
              <a:t>Cost-effective Solution</a:t>
            </a:r>
            <a:endParaRPr lang="en-GB" dirty="0"/>
          </a:p>
          <a:p>
            <a:r>
              <a:rPr lang="en-GB" sz="1200" b="1" dirty="0">
                <a:solidFill>
                  <a:srgbClr val="EBEBEB"/>
                </a:solidFill>
                <a:ea typeface="+mn-lt"/>
                <a:cs typeface="+mn-lt"/>
              </a:rPr>
              <a:t>Customer Attraction &amp; Retention</a:t>
            </a:r>
            <a:endParaRPr lang="en-GB" dirty="0"/>
          </a:p>
          <a:p>
            <a:r>
              <a:rPr lang="en-GB" sz="1200" b="1" dirty="0">
                <a:solidFill>
                  <a:srgbClr val="EBEBEB"/>
                </a:solidFill>
                <a:ea typeface="+mn-lt"/>
                <a:cs typeface="+mn-lt"/>
              </a:rPr>
              <a:t>Increased Travel Company Sales</a:t>
            </a:r>
            <a:endParaRPr lang="en-GB" dirty="0"/>
          </a:p>
          <a:p>
            <a:pPr marL="0" indent="0">
              <a:buNone/>
            </a:pPr>
            <a:endParaRPr lang="en-US" dirty="0"/>
          </a:p>
        </p:txBody>
      </p:sp>
    </p:spTree>
    <p:extLst>
      <p:ext uri="{BB962C8B-B14F-4D97-AF65-F5344CB8AC3E}">
        <p14:creationId xmlns:p14="http://schemas.microsoft.com/office/powerpoint/2010/main" val="2126279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04AAFD7-0F35-8440-BEA2-1B01EE088AE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5FE917-7A25-A37E-902C-98F9F53E9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15485F-F2B5-FFAE-51D8-12AC8223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C8E495A7-E9AF-7741-497C-3A4183E91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74E3C7FF-CEC6-44A8-16B3-CA59042F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471269A2-0C58-37AF-196B-DE236E6EC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2F85E82-F5AD-A4B4-E0FA-FF2B01D85A8E}"/>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PURPOSE</a:t>
            </a:r>
          </a:p>
        </p:txBody>
      </p:sp>
      <p:sp>
        <p:nvSpPr>
          <p:cNvPr id="3" name="Content Placeholder 2">
            <a:extLst>
              <a:ext uri="{FF2B5EF4-FFF2-40B4-BE49-F238E27FC236}">
                <a16:creationId xmlns:a16="http://schemas.microsoft.com/office/drawing/2014/main" id="{D79F6C05-4B59-C3AD-5088-0009F8A33463}"/>
              </a:ext>
            </a:extLst>
          </p:cNvPr>
          <p:cNvSpPr>
            <a:spLocks noGrp="1"/>
          </p:cNvSpPr>
          <p:nvPr>
            <p:ph idx="1"/>
          </p:nvPr>
        </p:nvSpPr>
        <p:spPr>
          <a:xfrm>
            <a:off x="1154954" y="2079173"/>
            <a:ext cx="8182191" cy="3730689"/>
          </a:xfrm>
        </p:spPr>
        <p:txBody>
          <a:bodyPr anchor="ctr">
            <a:normAutofit/>
          </a:bodyPr>
          <a:lstStyle/>
          <a:p>
            <a:r>
              <a:rPr lang="en-GB" b="1" dirty="0"/>
              <a:t>Chatbot's Purpose in Tourism:</a:t>
            </a:r>
            <a:endParaRPr lang="en-GB" dirty="0"/>
          </a:p>
          <a:p>
            <a:r>
              <a:rPr lang="en-GB" sz="1200" b="1" dirty="0">
                <a:ea typeface="+mn-lt"/>
                <a:cs typeface="+mn-lt"/>
              </a:rPr>
              <a:t>Personalized Customer Interaction</a:t>
            </a:r>
            <a:endParaRPr lang="en-GB" dirty="0"/>
          </a:p>
          <a:p>
            <a:r>
              <a:rPr lang="en-GB" sz="1200" b="1" dirty="0">
                <a:ea typeface="+mn-lt"/>
                <a:cs typeface="+mn-lt"/>
              </a:rPr>
              <a:t>Efficient Trip Planning</a:t>
            </a:r>
            <a:endParaRPr lang="en-GB" dirty="0"/>
          </a:p>
          <a:p>
            <a:r>
              <a:rPr lang="en-GB" sz="1200" b="1" dirty="0">
                <a:ea typeface="+mn-lt"/>
                <a:cs typeface="+mn-lt"/>
              </a:rPr>
              <a:t>Enhanced Customer Experience</a:t>
            </a:r>
            <a:endParaRPr lang="en-GB" dirty="0"/>
          </a:p>
          <a:p>
            <a:r>
              <a:rPr lang="en-GB" sz="1200" b="1" dirty="0">
                <a:ea typeface="+mn-lt"/>
                <a:cs typeface="+mn-lt"/>
              </a:rPr>
              <a:t>Cost-effective Communication</a:t>
            </a:r>
            <a:endParaRPr lang="en-GB" dirty="0"/>
          </a:p>
          <a:p>
            <a:r>
              <a:rPr lang="en-GB" sz="1200" b="1" dirty="0">
                <a:ea typeface="+mn-lt"/>
                <a:cs typeface="+mn-lt"/>
              </a:rPr>
              <a:t>Streamlined Information Access</a:t>
            </a:r>
            <a:endParaRPr lang="en-GB"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058314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5E73BD-EF57-9B87-1FD8-621A2B6D1B6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4D9C8E-4AB9-AFCD-9ADF-C11971E7B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6E8D46-FD7B-E13B-56DA-960C3C8F3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48A81C05-A4F4-81AC-C95F-18D1C107C0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3CA5D8C7-5BBB-57CF-95CD-DA013427F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B60AC840-852B-90F8-044B-A6D1B38C3D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C67A42D-5C25-6C63-DDF3-04A57A8FD05B}"/>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SCOPE</a:t>
            </a:r>
          </a:p>
        </p:txBody>
      </p:sp>
      <p:sp>
        <p:nvSpPr>
          <p:cNvPr id="3" name="Content Placeholder 2">
            <a:extLst>
              <a:ext uri="{FF2B5EF4-FFF2-40B4-BE49-F238E27FC236}">
                <a16:creationId xmlns:a16="http://schemas.microsoft.com/office/drawing/2014/main" id="{AD2916B0-17C2-7B59-7406-5F409F64FB2A}"/>
              </a:ext>
            </a:extLst>
          </p:cNvPr>
          <p:cNvSpPr>
            <a:spLocks noGrp="1"/>
          </p:cNvSpPr>
          <p:nvPr>
            <p:ph idx="1"/>
          </p:nvPr>
        </p:nvSpPr>
        <p:spPr>
          <a:xfrm>
            <a:off x="1154954" y="2079173"/>
            <a:ext cx="8182191" cy="3730689"/>
          </a:xfrm>
        </p:spPr>
        <p:txBody>
          <a:bodyPr anchor="ctr">
            <a:normAutofit/>
          </a:bodyPr>
          <a:lstStyle/>
          <a:p>
            <a:pPr>
              <a:buNone/>
            </a:pPr>
            <a:r>
              <a:rPr lang="en-US" sz="1200" dirty="0">
                <a:solidFill>
                  <a:schemeClr val="tx1"/>
                </a:solidFill>
                <a:latin typeface="Times New Roman"/>
                <a:cs typeface="Times New Roman"/>
              </a:rPr>
              <a:t>         In today’s world the scope of the chatbot is more because these chatbots helps the customer to plan his trip in very efficient manner. These chatbot is build or designed for the only specific information that user wants.  The chatbot can automate the low-value tasks which are focusing on those that really add value to the both company and client</a:t>
            </a:r>
          </a:p>
          <a:p>
            <a:pPr>
              <a:buNone/>
            </a:pPr>
            <a:endParaRPr lang="en-US" sz="1200" dirty="0">
              <a:solidFill>
                <a:schemeClr val="tx1"/>
              </a:solidFill>
              <a:latin typeface="Times New Roman"/>
              <a:cs typeface="Times New Roman"/>
            </a:endParaRPr>
          </a:p>
          <a:p>
            <a:pPr>
              <a:buNone/>
            </a:pPr>
            <a:r>
              <a:rPr lang="en-US" sz="1200" dirty="0">
                <a:solidFill>
                  <a:schemeClr val="tx1"/>
                </a:solidFill>
                <a:latin typeface="Times New Roman"/>
                <a:cs typeface="Times New Roman"/>
              </a:rPr>
              <a:t>         Our project aims at the automation in searching of hotel and planning for the trip.</a:t>
            </a:r>
          </a:p>
          <a:p>
            <a:pPr>
              <a:buFont typeface="Wingdings 3"/>
              <a:buChar char=""/>
            </a:pPr>
            <a:r>
              <a:rPr lang="en-US" sz="1200" dirty="0">
                <a:solidFill>
                  <a:schemeClr val="tx1"/>
                </a:solidFill>
                <a:latin typeface="Times New Roman"/>
                <a:cs typeface="Times New Roman"/>
              </a:rPr>
              <a:t>It helps to gather the user requirements regarding the trip</a:t>
            </a:r>
          </a:p>
          <a:p>
            <a:pPr>
              <a:buFont typeface="Wingdings 3"/>
              <a:buChar char=""/>
            </a:pPr>
            <a:r>
              <a:rPr lang="en-US" sz="1200" dirty="0">
                <a:solidFill>
                  <a:schemeClr val="tx1"/>
                </a:solidFill>
                <a:latin typeface="Times New Roman"/>
                <a:cs typeface="Times New Roman"/>
              </a:rPr>
              <a:t>Give Instant response</a:t>
            </a:r>
          </a:p>
          <a:p>
            <a:pPr>
              <a:buFont typeface="Wingdings 3"/>
              <a:buChar char=""/>
            </a:pPr>
            <a:r>
              <a:rPr lang="en-US" sz="1200" dirty="0">
                <a:solidFill>
                  <a:schemeClr val="tx1"/>
                </a:solidFill>
                <a:latin typeface="Times New Roman"/>
                <a:cs typeface="Times New Roman"/>
              </a:rPr>
              <a:t>Easy to operate</a:t>
            </a:r>
          </a:p>
          <a:p>
            <a:pPr>
              <a:buFont typeface="Wingdings 3"/>
              <a:buChar char=""/>
            </a:pPr>
            <a:r>
              <a:rPr lang="en-US" sz="1200" dirty="0">
                <a:solidFill>
                  <a:schemeClr val="tx1"/>
                </a:solidFill>
                <a:latin typeface="Times New Roman"/>
                <a:cs typeface="Times New Roman"/>
              </a:rPr>
              <a:t>Have good user interface</a:t>
            </a:r>
          </a:p>
          <a:p>
            <a:pPr>
              <a:buFont typeface="Wingdings 3"/>
              <a:buChar char=""/>
            </a:pPr>
            <a:r>
              <a:rPr lang="en-US" sz="1200" dirty="0">
                <a:solidFill>
                  <a:schemeClr val="tx1"/>
                </a:solidFill>
                <a:latin typeface="Times New Roman"/>
                <a:cs typeface="Times New Roman"/>
              </a:rPr>
              <a:t>Gives the needed and proper information about the destinations.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91316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6BC8A61-C7A3-995B-3803-C21E9D28AD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A25206-DEF0-5E24-E5EB-6C4DFF24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282341-4B36-D8A6-CB7B-548DE87CD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42B9D1B2-0774-0C94-3803-E2AB3A1FD2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80B9848-FEC5-00F9-5D2A-0884D0DF4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D05A708-1F3D-619A-E636-19CB7E1750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0AB41D4-C957-70F5-F140-2D14FADDC138}"/>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SOFTWARE REQUIREMENTS</a:t>
            </a:r>
          </a:p>
        </p:txBody>
      </p:sp>
      <p:sp>
        <p:nvSpPr>
          <p:cNvPr id="3" name="Content Placeholder 2">
            <a:extLst>
              <a:ext uri="{FF2B5EF4-FFF2-40B4-BE49-F238E27FC236}">
                <a16:creationId xmlns:a16="http://schemas.microsoft.com/office/drawing/2014/main" id="{36A6AAFF-B9E2-B315-40A0-62EDF5400174}"/>
              </a:ext>
            </a:extLst>
          </p:cNvPr>
          <p:cNvSpPr>
            <a:spLocks noGrp="1"/>
          </p:cNvSpPr>
          <p:nvPr>
            <p:ph idx="1"/>
          </p:nvPr>
        </p:nvSpPr>
        <p:spPr>
          <a:xfrm>
            <a:off x="1154954" y="2079173"/>
            <a:ext cx="8182191" cy="3730689"/>
          </a:xfrm>
        </p:spPr>
        <p:txBody>
          <a:bodyPr anchor="ctr">
            <a:normAutofit/>
          </a:bodyPr>
          <a:lstStyle/>
          <a:p>
            <a:pPr marL="171450" indent="-171450"/>
            <a:r>
              <a:rPr lang="en-US" b="1" dirty="0"/>
              <a:t>Front-End/GUI Tools: </a:t>
            </a:r>
            <a:r>
              <a:rPr lang="en-US" b="1" dirty="0">
                <a:solidFill>
                  <a:schemeClr val="tx1"/>
                </a:solidFill>
              </a:rPr>
              <a:t> </a:t>
            </a:r>
            <a:r>
              <a:rPr lang="en-US" sz="1200" b="1" dirty="0">
                <a:solidFill>
                  <a:schemeClr val="tx1"/>
                </a:solidFill>
                <a:ea typeface="+mn-lt"/>
                <a:cs typeface="+mn-lt"/>
              </a:rPr>
              <a:t>,  XML (Extensible Markup Language)</a:t>
            </a:r>
            <a:endParaRPr lang="en-US" dirty="0">
              <a:solidFill>
                <a:schemeClr val="tx1"/>
              </a:solidFill>
              <a:ea typeface="+mn-lt"/>
              <a:cs typeface="+mn-lt"/>
            </a:endParaRPr>
          </a:p>
          <a:p>
            <a:pPr marL="171450" indent="-171450"/>
            <a:r>
              <a:rPr lang="en-US" b="1" dirty="0">
                <a:solidFill>
                  <a:schemeClr val="tx1"/>
                </a:solidFill>
                <a:ea typeface="+mn-lt"/>
                <a:cs typeface="+mn-lt"/>
              </a:rPr>
              <a:t>DBMS</a:t>
            </a:r>
            <a:r>
              <a:rPr lang="en-US" b="1" dirty="0"/>
              <a:t>/Back-End:</a:t>
            </a:r>
            <a:r>
              <a:rPr lang="en-US" b="1" dirty="0">
                <a:solidFill>
                  <a:schemeClr val="tx1"/>
                </a:solidFill>
                <a:ea typeface="+mn-lt"/>
                <a:cs typeface="+mn-lt"/>
              </a:rPr>
              <a:t> </a:t>
            </a:r>
            <a:r>
              <a:rPr lang="en-US" sz="1200" b="1" dirty="0">
                <a:solidFill>
                  <a:schemeClr val="tx1"/>
                </a:solidFill>
                <a:ea typeface="+mn-lt"/>
                <a:cs typeface="+mn-lt"/>
              </a:rPr>
              <a:t>Java </a:t>
            </a:r>
            <a:endParaRPr lang="en-US" sz="1200" b="1" dirty="0">
              <a:solidFill>
                <a:schemeClr val="tx1"/>
              </a:solidFill>
            </a:endParaRPr>
          </a:p>
          <a:p>
            <a:pPr marL="171450" indent="-171450"/>
            <a:r>
              <a:rPr lang="en-US" b="1" dirty="0"/>
              <a:t>Languages:</a:t>
            </a:r>
            <a:r>
              <a:rPr lang="en-US" b="1" dirty="0">
                <a:solidFill>
                  <a:schemeClr val="tx1"/>
                </a:solidFill>
                <a:ea typeface="+mn-lt"/>
                <a:cs typeface="+mn-lt"/>
              </a:rPr>
              <a:t> </a:t>
            </a:r>
            <a:r>
              <a:rPr lang="en-US" sz="1200" b="1" dirty="0">
                <a:solidFill>
                  <a:schemeClr val="tx1"/>
                </a:solidFill>
                <a:ea typeface="+mn-lt"/>
                <a:cs typeface="+mn-lt"/>
              </a:rPr>
              <a:t> Java, Kotlin</a:t>
            </a:r>
            <a:endParaRPr lang="en-US" dirty="0">
              <a:solidFill>
                <a:schemeClr val="tx1"/>
              </a:solidFill>
              <a:ea typeface="+mn-lt"/>
              <a:cs typeface="+mn-lt"/>
            </a:endParaRPr>
          </a:p>
          <a:p>
            <a:pPr marL="171450" indent="-171450"/>
            <a:r>
              <a:rPr lang="en-US" b="1" dirty="0">
                <a:solidFill>
                  <a:schemeClr val="tx1"/>
                </a:solidFill>
                <a:ea typeface="+mn-lt"/>
                <a:cs typeface="+mn-lt"/>
              </a:rPr>
              <a:t>Scripting</a:t>
            </a:r>
            <a:r>
              <a:rPr lang="en-US" b="1" dirty="0"/>
              <a:t> Languages/API Creation:</a:t>
            </a:r>
            <a:r>
              <a:rPr lang="en-US" b="1" dirty="0">
                <a:solidFill>
                  <a:schemeClr val="tx1"/>
                </a:solidFill>
                <a:ea typeface="+mn-lt"/>
                <a:cs typeface="+mn-lt"/>
              </a:rPr>
              <a:t> </a:t>
            </a:r>
            <a:r>
              <a:rPr lang="en-US" b="1" dirty="0" err="1">
                <a:solidFill>
                  <a:schemeClr val="tx1"/>
                </a:solidFill>
                <a:latin typeface="Century Gothic"/>
                <a:ea typeface="+mn-lt"/>
                <a:cs typeface="Times New Roman"/>
              </a:rPr>
              <a:t>Brainshop</a:t>
            </a:r>
            <a:r>
              <a:rPr lang="en-US" b="1" dirty="0">
                <a:solidFill>
                  <a:schemeClr val="tx1"/>
                </a:solidFill>
                <a:latin typeface="Century Gothic"/>
                <a:ea typeface="+mn-lt"/>
                <a:cs typeface="Times New Roman"/>
              </a:rPr>
              <a:t> API</a:t>
            </a:r>
          </a:p>
          <a:p>
            <a:pPr marL="171450" indent="-171450"/>
            <a:endParaRPr lang="en-US" sz="1200" b="1" dirty="0">
              <a:solidFill>
                <a:schemeClr val="tx1"/>
              </a:solidFill>
            </a:endParaRPr>
          </a:p>
          <a:p>
            <a:pPr marL="0" indent="0">
              <a:buNone/>
            </a:pPr>
            <a:endParaRPr lang="en-US" sz="1200" dirty="0">
              <a:solidFill>
                <a:schemeClr val="tx1"/>
              </a:solidFill>
              <a:latin typeface="Times New Roman"/>
              <a:cs typeface="Times New Roman"/>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2108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F3FAFDA-45E3-BB9F-38E6-CBB4CDB26B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256955-E44B-0FAE-A0ED-F5CDA9492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E5214B-CFEF-44FC-B844-BC27B4512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C876DC93-1DD9-4729-D563-1C66EBBBB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F1C0FE6F-7557-6F6C-A53B-56FE3ECE1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E2C6C725-21F6-596C-6AE3-52BB9B26A7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2F22359-49CA-4B0B-F051-309697CB9043}"/>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HARDWARE REQUIREMENTS</a:t>
            </a:r>
          </a:p>
        </p:txBody>
      </p:sp>
      <p:sp>
        <p:nvSpPr>
          <p:cNvPr id="3" name="Content Placeholder 2">
            <a:extLst>
              <a:ext uri="{FF2B5EF4-FFF2-40B4-BE49-F238E27FC236}">
                <a16:creationId xmlns:a16="http://schemas.microsoft.com/office/drawing/2014/main" id="{6CE67DDA-8C70-BA28-A9EC-C4D97E7DE76F}"/>
              </a:ext>
            </a:extLst>
          </p:cNvPr>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US" sz="1200" b="1" dirty="0">
                <a:solidFill>
                  <a:schemeClr val="tx1"/>
                </a:solidFill>
                <a:ea typeface="+mn-lt"/>
                <a:cs typeface="+mn-lt"/>
              </a:rPr>
              <a:t>Computer/Server:</a:t>
            </a:r>
            <a:endParaRPr lang="en-US" sz="1200" dirty="0">
              <a:solidFill>
                <a:schemeClr val="tx1"/>
              </a:solidFill>
              <a:ea typeface="+mn-lt"/>
              <a:cs typeface="+mn-lt"/>
            </a:endParaRPr>
          </a:p>
          <a:p>
            <a:r>
              <a:rPr lang="en-US" sz="1200" dirty="0">
                <a:solidFill>
                  <a:srgbClr val="D1D5DB"/>
                </a:solidFill>
                <a:ea typeface="+mn-lt"/>
                <a:cs typeface="+mn-lt"/>
              </a:rPr>
              <a:t> A decent computer or server to develop and host the chatbot software.</a:t>
            </a:r>
          </a:p>
          <a:p>
            <a:pPr marL="0" indent="0">
              <a:buNone/>
            </a:pPr>
            <a:r>
              <a:rPr lang="en-US" sz="1200" b="1" dirty="0">
                <a:solidFill>
                  <a:schemeClr val="tx1"/>
                </a:solidFill>
                <a:ea typeface="+mn-lt"/>
                <a:cs typeface="+mn-lt"/>
              </a:rPr>
              <a:t> Internet Connection:</a:t>
            </a:r>
            <a:endParaRPr lang="en-US" dirty="0">
              <a:solidFill>
                <a:schemeClr val="tx1"/>
              </a:solidFill>
              <a:ea typeface="+mn-lt"/>
              <a:cs typeface="+mn-lt"/>
            </a:endParaRPr>
          </a:p>
          <a:p>
            <a:r>
              <a:rPr lang="en-US" sz="1200" dirty="0">
                <a:solidFill>
                  <a:srgbClr val="D1D5DB"/>
                </a:solidFill>
                <a:ea typeface="+mn-lt"/>
                <a:cs typeface="+mn-lt"/>
              </a:rPr>
              <a:t>A stable internet connection for development, testing, and hosting the chatbot.</a:t>
            </a:r>
            <a:endParaRPr lang="en-US" dirty="0"/>
          </a:p>
          <a:p>
            <a:pPr>
              <a:buNone/>
            </a:pPr>
            <a:r>
              <a:rPr lang="en-US" sz="1200" b="1" dirty="0">
                <a:solidFill>
                  <a:srgbClr val="D1D5DB"/>
                </a:solidFill>
                <a:ea typeface="+mn-lt"/>
                <a:cs typeface="+mn-lt"/>
              </a:rPr>
              <a:t>Mobile Devices:</a:t>
            </a:r>
            <a:endParaRPr lang="en-US" dirty="0"/>
          </a:p>
          <a:p>
            <a:pPr>
              <a:buFont typeface="Wingdings 3"/>
              <a:buChar char=""/>
            </a:pPr>
            <a:r>
              <a:rPr lang="en-US" sz="1200" dirty="0">
                <a:solidFill>
                  <a:srgbClr val="D1D5DB"/>
                </a:solidFill>
                <a:ea typeface="+mn-lt"/>
                <a:cs typeface="+mn-lt"/>
              </a:rPr>
              <a:t>Optional: Mobile devices (smartphones, tablets) for testing the chatbot on different platforms (iOS, Android).</a:t>
            </a:r>
            <a:endParaRPr lang="en-US" dirty="0"/>
          </a:p>
          <a:p>
            <a:pPr>
              <a:buNone/>
            </a:pPr>
            <a:r>
              <a:rPr lang="en-US" sz="1200" b="1" dirty="0">
                <a:solidFill>
                  <a:srgbClr val="D1D5DB"/>
                </a:solidFill>
                <a:ea typeface="+mn-lt"/>
                <a:cs typeface="+mn-lt"/>
              </a:rPr>
              <a:t>Development Tools:</a:t>
            </a:r>
            <a:endParaRPr lang="en-US" dirty="0"/>
          </a:p>
          <a:p>
            <a:pPr>
              <a:buFont typeface="Wingdings 3"/>
              <a:buChar char=""/>
            </a:pPr>
            <a:r>
              <a:rPr lang="en-US" sz="1200" dirty="0">
                <a:solidFill>
                  <a:srgbClr val="D1D5DB"/>
                </a:solidFill>
                <a:ea typeface="+mn-lt"/>
                <a:cs typeface="+mn-lt"/>
              </a:rPr>
              <a:t>IDE (Integrated Development Environment) or code editor suitable for the chosen programming language(s).</a:t>
            </a:r>
            <a:endParaRPr lang="en-US" dirty="0"/>
          </a:p>
          <a:p>
            <a:pPr>
              <a:buNone/>
            </a:pPr>
            <a:r>
              <a:rPr lang="en-US" sz="1200" b="1" dirty="0">
                <a:solidFill>
                  <a:srgbClr val="D1D5DB"/>
                </a:solidFill>
                <a:ea typeface="+mn-lt"/>
                <a:cs typeface="+mn-lt"/>
              </a:rPr>
              <a:t>Testing Devices:</a:t>
            </a:r>
            <a:endParaRPr lang="en-US" dirty="0"/>
          </a:p>
          <a:p>
            <a:pPr>
              <a:buFont typeface="Wingdings 3"/>
              <a:buChar char=""/>
            </a:pPr>
            <a:r>
              <a:rPr lang="en-US" sz="1200" dirty="0">
                <a:solidFill>
                  <a:srgbClr val="D1D5DB"/>
                </a:solidFill>
                <a:ea typeface="+mn-lt"/>
                <a:cs typeface="+mn-lt"/>
              </a:rPr>
              <a:t>Devices to test the chatbot across different browsers, operating systems, or devices if the chatbot will be accessible via various platforms.</a:t>
            </a:r>
            <a:endParaRPr lang="en-US" dirty="0"/>
          </a:p>
        </p:txBody>
      </p:sp>
    </p:spTree>
    <p:extLst>
      <p:ext uri="{BB962C8B-B14F-4D97-AF65-F5344CB8AC3E}">
        <p14:creationId xmlns:p14="http://schemas.microsoft.com/office/powerpoint/2010/main" val="713814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3D114E1-DD40-A3B5-A578-5FD61173019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94B9BB-B081-878C-9C8E-968FC9136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12D0E5-2512-88FD-24D4-3F33F79BC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D2A2C85-6669-EDA2-819B-21A00AFB9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31A5A9E9-3717-864C-4945-7537A2B45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660A462-C4A1-FB1E-68D9-4546747EFC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2E574BD-CB4D-59DF-0BBE-6C4DCF0703CB}"/>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SYSTEM FLOWCHART</a:t>
            </a:r>
          </a:p>
        </p:txBody>
      </p:sp>
      <p:sp>
        <p:nvSpPr>
          <p:cNvPr id="3" name="Content Placeholder 2">
            <a:extLst>
              <a:ext uri="{FF2B5EF4-FFF2-40B4-BE49-F238E27FC236}">
                <a16:creationId xmlns:a16="http://schemas.microsoft.com/office/drawing/2014/main" id="{1349579D-AEAE-614F-7EDA-745910C8EFA9}"/>
              </a:ext>
            </a:extLst>
          </p:cNvPr>
          <p:cNvSpPr>
            <a:spLocks noGrp="1"/>
          </p:cNvSpPr>
          <p:nvPr>
            <p:ph idx="1"/>
          </p:nvPr>
        </p:nvSpPr>
        <p:spPr>
          <a:xfrm>
            <a:off x="1154954" y="2079173"/>
            <a:ext cx="8182191" cy="3730689"/>
          </a:xfrm>
        </p:spPr>
        <p:txBody>
          <a:bodyPr anchor="ctr">
            <a:normAutofit/>
          </a:bodyPr>
          <a:lstStyle/>
          <a:p>
            <a:pPr marL="171450" indent="-171450"/>
            <a:endParaRPr lang="en-US" sz="1200" b="1" dirty="0">
              <a:solidFill>
                <a:schemeClr val="tx1"/>
              </a:solidFill>
              <a:latin typeface="Century Gothic"/>
              <a:ea typeface="+mn-lt"/>
              <a:cs typeface="Times New Roman"/>
            </a:endParaRPr>
          </a:p>
          <a:p>
            <a:pPr marL="171450" indent="-171450"/>
            <a:endParaRPr lang="en-US" sz="1200" b="1" dirty="0">
              <a:solidFill>
                <a:schemeClr val="tx1"/>
              </a:solidFill>
            </a:endParaRPr>
          </a:p>
          <a:p>
            <a:pPr marL="0" indent="0">
              <a:buNone/>
            </a:pPr>
            <a:endParaRPr lang="en-US" sz="1200" dirty="0">
              <a:solidFill>
                <a:schemeClr val="tx1"/>
              </a:solidFill>
              <a:latin typeface="Times New Roman"/>
              <a:cs typeface="Times New Roman"/>
            </a:endParaRPr>
          </a:p>
          <a:p>
            <a:pPr marL="0" indent="0">
              <a:buNone/>
            </a:pPr>
            <a:endParaRPr lang="en-US" dirty="0"/>
          </a:p>
          <a:p>
            <a:pPr marL="0" indent="0">
              <a:buNone/>
            </a:pPr>
            <a:endParaRPr lang="en-US" dirty="0"/>
          </a:p>
        </p:txBody>
      </p:sp>
      <p:pic>
        <p:nvPicPr>
          <p:cNvPr id="4" name="Picture 3" descr="A diagram of a machine">
            <a:extLst>
              <a:ext uri="{FF2B5EF4-FFF2-40B4-BE49-F238E27FC236}">
                <a16:creationId xmlns:a16="http://schemas.microsoft.com/office/drawing/2014/main" id="{0894B010-CB8C-0B64-30CC-0BA247B2CB3A}"/>
              </a:ext>
            </a:extLst>
          </p:cNvPr>
          <p:cNvPicPr>
            <a:picLocks noChangeAspect="1"/>
          </p:cNvPicPr>
          <p:nvPr/>
        </p:nvPicPr>
        <p:blipFill>
          <a:blip r:embed="rId2"/>
          <a:stretch>
            <a:fillRect/>
          </a:stretch>
        </p:blipFill>
        <p:spPr>
          <a:xfrm>
            <a:off x="3170150" y="1985318"/>
            <a:ext cx="4873455" cy="3711147"/>
          </a:xfrm>
          <a:prstGeom prst="rect">
            <a:avLst/>
          </a:prstGeom>
        </p:spPr>
      </p:pic>
    </p:spTree>
    <p:extLst>
      <p:ext uri="{BB962C8B-B14F-4D97-AF65-F5344CB8AC3E}">
        <p14:creationId xmlns:p14="http://schemas.microsoft.com/office/powerpoint/2010/main" val="910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BDA76B6-F5CB-0D61-EFC3-6D6A874EF4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7D53AA-7378-5A80-3830-3954BD8B1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27535F-B9F0-C49C-ABA1-10D68FD79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60CE7F56-0AF8-F150-46D2-FE35CC3B5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A1B424BD-CC54-56A0-DAA4-6247B0E10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D6048B12-F22E-58DB-5D61-D8DE90A9B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4AA4B29-E9F2-4006-A3F1-7D50EC6F9C25}"/>
              </a:ext>
            </a:extLst>
          </p:cNvPr>
          <p:cNvSpPr>
            <a:spLocks noGrp="1"/>
          </p:cNvSpPr>
          <p:nvPr>
            <p:ph type="title"/>
          </p:nvPr>
        </p:nvSpPr>
        <p:spPr>
          <a:xfrm>
            <a:off x="1154954" y="855481"/>
            <a:ext cx="8761413" cy="898674"/>
          </a:xfrm>
        </p:spPr>
        <p:txBody>
          <a:bodyPr vert="horz" lIns="91440" tIns="45720" rIns="91440" bIns="45720" rtlCol="0" anchor="ctr">
            <a:normAutofit/>
          </a:bodyPr>
          <a:lstStyle/>
          <a:p>
            <a:pPr algn="ctr"/>
            <a:r>
              <a:rPr lang="en-GB" b="1" u="sng" dirty="0">
                <a:solidFill>
                  <a:srgbClr val="FFFFFF"/>
                </a:solidFill>
              </a:rPr>
              <a:t>USER INTERFACE DESIGN</a:t>
            </a:r>
          </a:p>
        </p:txBody>
      </p:sp>
      <p:sp>
        <p:nvSpPr>
          <p:cNvPr id="3" name="Content Placeholder 2">
            <a:extLst>
              <a:ext uri="{FF2B5EF4-FFF2-40B4-BE49-F238E27FC236}">
                <a16:creationId xmlns:a16="http://schemas.microsoft.com/office/drawing/2014/main" id="{1B11E415-B72B-4419-7B7A-E989D3C9DF40}"/>
              </a:ext>
            </a:extLst>
          </p:cNvPr>
          <p:cNvSpPr>
            <a:spLocks noGrp="1"/>
          </p:cNvSpPr>
          <p:nvPr>
            <p:ph idx="1"/>
          </p:nvPr>
        </p:nvSpPr>
        <p:spPr>
          <a:xfrm>
            <a:off x="1154954" y="2079173"/>
            <a:ext cx="8182191" cy="3730689"/>
          </a:xfrm>
        </p:spPr>
        <p:txBody>
          <a:bodyPr anchor="ctr">
            <a:normAutofit/>
          </a:bodyPr>
          <a:lstStyle/>
          <a:p>
            <a:pPr marL="0" indent="0">
              <a:buNone/>
            </a:pPr>
            <a:endParaRPr lang="en-US" sz="1200" b="1" dirty="0">
              <a:solidFill>
                <a:schemeClr val="tx1"/>
              </a:solidFill>
              <a:latin typeface="Century Gothic"/>
              <a:ea typeface="+mn-lt"/>
              <a:cs typeface="Times New Roman"/>
            </a:endParaRPr>
          </a:p>
          <a:p>
            <a:pPr marL="171450" indent="-171450"/>
            <a:endParaRPr lang="en-US" sz="1200" b="1" dirty="0">
              <a:solidFill>
                <a:schemeClr val="tx1"/>
              </a:solidFill>
            </a:endParaRPr>
          </a:p>
          <a:p>
            <a:pPr marL="0" indent="0">
              <a:buNone/>
            </a:pPr>
            <a:endParaRPr lang="en-US" sz="1200" dirty="0">
              <a:solidFill>
                <a:schemeClr val="tx1"/>
              </a:solidFill>
              <a:latin typeface="Times New Roman"/>
              <a:cs typeface="Times New Roman"/>
            </a:endParaRPr>
          </a:p>
          <a:p>
            <a:pPr marL="0" indent="0">
              <a:buNone/>
            </a:pPr>
            <a:endParaRPr lang="en-US" dirty="0"/>
          </a:p>
          <a:p>
            <a:pPr marL="0" indent="0">
              <a:buNone/>
            </a:pPr>
            <a:endParaRPr lang="en-US" dirty="0"/>
          </a:p>
        </p:txBody>
      </p:sp>
      <p:pic>
        <p:nvPicPr>
          <p:cNvPr id="4" name="Picture 3" descr="A screenshot of a phone&#10;&#10;Description automatically generated">
            <a:extLst>
              <a:ext uri="{FF2B5EF4-FFF2-40B4-BE49-F238E27FC236}">
                <a16:creationId xmlns:a16="http://schemas.microsoft.com/office/drawing/2014/main" id="{1B22E97C-5443-63F6-4DD5-CC1195CDFE46}"/>
              </a:ext>
            </a:extLst>
          </p:cNvPr>
          <p:cNvPicPr>
            <a:picLocks noChangeAspect="1"/>
          </p:cNvPicPr>
          <p:nvPr/>
        </p:nvPicPr>
        <p:blipFill>
          <a:blip r:embed="rId2"/>
          <a:stretch>
            <a:fillRect/>
          </a:stretch>
        </p:blipFill>
        <p:spPr>
          <a:xfrm>
            <a:off x="2642850" y="2028568"/>
            <a:ext cx="1891518" cy="3583460"/>
          </a:xfrm>
          <a:prstGeom prst="rect">
            <a:avLst/>
          </a:prstGeom>
        </p:spPr>
      </p:pic>
      <p:pic>
        <p:nvPicPr>
          <p:cNvPr id="5" name="Picture 4" descr="A screenshot of a phone&#10;&#10;Description automatically generated">
            <a:extLst>
              <a:ext uri="{FF2B5EF4-FFF2-40B4-BE49-F238E27FC236}">
                <a16:creationId xmlns:a16="http://schemas.microsoft.com/office/drawing/2014/main" id="{D02D5CB3-6ACF-A76D-C02A-6F0413F14A78}"/>
              </a:ext>
            </a:extLst>
          </p:cNvPr>
          <p:cNvPicPr>
            <a:picLocks noChangeAspect="1"/>
          </p:cNvPicPr>
          <p:nvPr/>
        </p:nvPicPr>
        <p:blipFill>
          <a:blip r:embed="rId3"/>
          <a:stretch>
            <a:fillRect/>
          </a:stretch>
        </p:blipFill>
        <p:spPr>
          <a:xfrm>
            <a:off x="6354815" y="2028568"/>
            <a:ext cx="1881638" cy="3583459"/>
          </a:xfrm>
          <a:prstGeom prst="rect">
            <a:avLst/>
          </a:prstGeom>
        </p:spPr>
      </p:pic>
    </p:spTree>
    <p:extLst>
      <p:ext uri="{BB962C8B-B14F-4D97-AF65-F5344CB8AC3E}">
        <p14:creationId xmlns:p14="http://schemas.microsoft.com/office/powerpoint/2010/main" val="3800355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1</Words>
  <Application>Microsoft Office PowerPoint</Application>
  <PresentationFormat>Widescreen</PresentationFormat>
  <Paragraphs>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Trip Assistant Chatbot ( Tripzo )</vt:lpstr>
      <vt:lpstr>INTRODUCTION </vt:lpstr>
      <vt:lpstr>DBJECTIVES</vt:lpstr>
      <vt:lpstr>PURPOSE</vt:lpstr>
      <vt:lpstr>SCOPE</vt:lpstr>
      <vt:lpstr>SOFTWARE REQUIREMENTS</vt:lpstr>
      <vt:lpstr>HARDWARE REQUIREMENTS</vt:lpstr>
      <vt:lpstr>SYSTEM FLOWCHART</vt:lpstr>
      <vt:lpstr>USER INTERFACE DESIGN</vt:lpstr>
      <vt:lpstr>USER INTERFACE DESIGN</vt:lpstr>
      <vt:lpstr>TESTING APROACHES</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335</cp:revision>
  <dcterms:created xsi:type="dcterms:W3CDTF">2023-12-19T08:08:16Z</dcterms:created>
  <dcterms:modified xsi:type="dcterms:W3CDTF">2023-12-19T09:44:49Z</dcterms:modified>
</cp:coreProperties>
</file>