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9" r:id="rId3"/>
    <p:sldId id="261" r:id="rId4"/>
    <p:sldId id="262" r:id="rId5"/>
    <p:sldId id="264"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 dang" initials="td" lastIdx="1" clrIdx="0">
    <p:extLst>
      <p:ext uri="{19B8F6BF-5375-455C-9EA6-DF929625EA0E}">
        <p15:presenceInfo xmlns:p15="http://schemas.microsoft.com/office/powerpoint/2012/main" userId="65ae1022feed79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2E31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7" autoAdjust="0"/>
    <p:restoredTop sz="94660"/>
  </p:normalViewPr>
  <p:slideViewPr>
    <p:cSldViewPr snapToGrid="0">
      <p:cViewPr varScale="1">
        <p:scale>
          <a:sx n="60" d="100"/>
          <a:sy n="60" d="100"/>
        </p:scale>
        <p:origin x="10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DE522-F1CA-4BE1-8674-974BDBF1A6B2}" type="datetimeFigureOut">
              <a:rPr lang="en-US" smtClean="0"/>
              <a:t>15/04/2024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218DF-08FC-4463-B683-3735418D1978}" type="slidenum">
              <a:rPr lang="en-US" smtClean="0"/>
              <a:t>‹#›</a:t>
            </a:fld>
            <a:endParaRPr lang="en-US"/>
          </a:p>
        </p:txBody>
      </p:sp>
    </p:spTree>
    <p:extLst>
      <p:ext uri="{BB962C8B-B14F-4D97-AF65-F5344CB8AC3E}">
        <p14:creationId xmlns:p14="http://schemas.microsoft.com/office/powerpoint/2010/main" val="190577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3D32-AC4A-492C-812C-5BF48C8735B2}"/>
              </a:ext>
            </a:extLst>
          </p:cNvPr>
          <p:cNvSpPr>
            <a:spLocks noGrp="1"/>
          </p:cNvSpPr>
          <p:nvPr>
            <p:ph type="ctrTitle"/>
          </p:nvPr>
        </p:nvSpPr>
        <p:spPr>
          <a:xfrm>
            <a:off x="1524000" y="1122363"/>
            <a:ext cx="9144000" cy="2387600"/>
          </a:xfrm>
          <a:solidFill>
            <a:schemeClr val="bg1"/>
          </a:solidFill>
        </p:spPr>
        <p:txBody>
          <a:bodyPr anchor="b"/>
          <a:lstStyle>
            <a:lvl1pPr algn="ctr">
              <a:defRPr sz="6000">
                <a:solidFill>
                  <a:schemeClr val="accent5">
                    <a:lumMod val="50000"/>
                  </a:schemeClr>
                </a:solidFill>
              </a:defRPr>
            </a:lvl1pPr>
          </a:lstStyle>
          <a:p>
            <a:endParaRPr lang="en-US" dirty="0"/>
          </a:p>
        </p:txBody>
      </p:sp>
      <p:sp>
        <p:nvSpPr>
          <p:cNvPr id="3" name="Subtitle 2">
            <a:extLst>
              <a:ext uri="{FF2B5EF4-FFF2-40B4-BE49-F238E27FC236}">
                <a16:creationId xmlns:a16="http://schemas.microsoft.com/office/drawing/2014/main" id="{4A65EC3B-256D-466C-AB75-FBCCEF071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59DB302-1202-4CEA-BFFC-85E032062E4F}"/>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5" name="Footer Placeholder 4">
            <a:extLst>
              <a:ext uri="{FF2B5EF4-FFF2-40B4-BE49-F238E27FC236}">
                <a16:creationId xmlns:a16="http://schemas.microsoft.com/office/drawing/2014/main" id="{1B48723D-8A55-44D8-B63B-677994D49601}"/>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6" name="Slide Number Placeholder 5">
            <a:extLst>
              <a:ext uri="{FF2B5EF4-FFF2-40B4-BE49-F238E27FC236}">
                <a16:creationId xmlns:a16="http://schemas.microsoft.com/office/drawing/2014/main" id="{0178B961-C813-4A61-9A20-AE00932421B8}"/>
              </a:ext>
            </a:extLst>
          </p:cNvPr>
          <p:cNvSpPr>
            <a:spLocks noGrp="1"/>
          </p:cNvSpPr>
          <p:nvPr>
            <p:ph type="sldNum" sz="quarter" idx="12"/>
          </p:nvPr>
        </p:nvSpPr>
        <p:spPr/>
        <p:txBody>
          <a:bodyPr/>
          <a:lstStyle/>
          <a:p>
            <a:fld id="{5D52DF54-F1D6-429A-9160-F5CC04817AD8}" type="slidenum">
              <a:rPr lang="en-US" smtClean="0"/>
              <a:t>‹#›</a:t>
            </a:fld>
            <a:endParaRPr lang="en-US"/>
          </a:p>
        </p:txBody>
      </p:sp>
      <p:pic>
        <p:nvPicPr>
          <p:cNvPr id="10" name="Picture 9">
            <a:extLst>
              <a:ext uri="{FF2B5EF4-FFF2-40B4-BE49-F238E27FC236}">
                <a16:creationId xmlns:a16="http://schemas.microsoft.com/office/drawing/2014/main" id="{9DE5A163-E3F5-418C-8936-A4BBB898B8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2560" y="332218"/>
            <a:ext cx="1313916" cy="1313916"/>
          </a:xfrm>
          <a:prstGeom prst="rect">
            <a:avLst/>
          </a:prstGeom>
        </p:spPr>
      </p:pic>
    </p:spTree>
    <p:extLst>
      <p:ext uri="{BB962C8B-B14F-4D97-AF65-F5344CB8AC3E}">
        <p14:creationId xmlns:p14="http://schemas.microsoft.com/office/powerpoint/2010/main" val="33097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6F72-5FBA-464C-AFC2-E2CCD84E32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5881C-0272-492B-93ED-C696CF6FB3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7204C-6E3A-4775-8E8A-47EACE980FFF}"/>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5" name="Footer Placeholder 4">
            <a:extLst>
              <a:ext uri="{FF2B5EF4-FFF2-40B4-BE49-F238E27FC236}">
                <a16:creationId xmlns:a16="http://schemas.microsoft.com/office/drawing/2014/main" id="{C33158F3-2608-401E-9070-C2D6B689C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BF9A-2A4F-4364-A0DC-C3CF6EB82B7F}"/>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13503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FBF59-F3E4-4423-8B76-E5843F2C8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F0E17E-6355-4971-BDAE-DACE6A619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87FE6-3843-4EE3-87A3-133A65EA0C1E}"/>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5" name="Footer Placeholder 4">
            <a:extLst>
              <a:ext uri="{FF2B5EF4-FFF2-40B4-BE49-F238E27FC236}">
                <a16:creationId xmlns:a16="http://schemas.microsoft.com/office/drawing/2014/main" id="{D7552A1F-AC2E-4E40-BA11-2ED105989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269F-FE80-4FE0-8C52-F38C9950EE88}"/>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421241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F318-6CA3-466F-A1B5-DFBE5F51ECA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39D5C43-A725-4A4D-8E47-65352AEAC1E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111E98-1E4E-4FB7-803E-1329EDF72019}"/>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5" name="Footer Placeholder 4">
            <a:extLst>
              <a:ext uri="{FF2B5EF4-FFF2-40B4-BE49-F238E27FC236}">
                <a16:creationId xmlns:a16="http://schemas.microsoft.com/office/drawing/2014/main" id="{7F8C0939-0965-4DA7-89D4-86E81D70E538}"/>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6" name="Slide Number Placeholder 5">
            <a:extLst>
              <a:ext uri="{FF2B5EF4-FFF2-40B4-BE49-F238E27FC236}">
                <a16:creationId xmlns:a16="http://schemas.microsoft.com/office/drawing/2014/main" id="{D81283E9-3354-44BB-8353-267AB1B82080}"/>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32337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7E92-14A5-4A6B-8C83-71E40567777E}"/>
              </a:ext>
            </a:extLst>
          </p:cNvPr>
          <p:cNvSpPr>
            <a:spLocks noGrp="1"/>
          </p:cNvSpPr>
          <p:nvPr>
            <p:ph type="title"/>
          </p:nvPr>
        </p:nvSpPr>
        <p:spPr>
          <a:xfrm>
            <a:off x="831850" y="1709738"/>
            <a:ext cx="10515600" cy="2852737"/>
          </a:xfrm>
        </p:spPr>
        <p:txBody>
          <a:bodyPr anchor="b"/>
          <a:lstStyle>
            <a:lvl1pPr marL="0" indent="0" algn="ct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86A325C-DF2C-4E26-934C-BF8F1EF42529}"/>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58AA49-A455-426E-A732-BDBFD19C73B2}"/>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5" name="Footer Placeholder 4">
            <a:extLst>
              <a:ext uri="{FF2B5EF4-FFF2-40B4-BE49-F238E27FC236}">
                <a16:creationId xmlns:a16="http://schemas.microsoft.com/office/drawing/2014/main" id="{BD0769D8-78FF-4434-A222-61B82784C723}"/>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6" name="Slide Number Placeholder 5">
            <a:extLst>
              <a:ext uri="{FF2B5EF4-FFF2-40B4-BE49-F238E27FC236}">
                <a16:creationId xmlns:a16="http://schemas.microsoft.com/office/drawing/2014/main" id="{7DE3DD51-FF8B-41C9-8893-28507D97C810}"/>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53891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338B-BC32-4BE0-AF41-A6C849227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43836-016C-4092-80CE-D8E4DBF6A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B4C93B-93E1-429C-96DD-536AF33BD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9D142-7513-4846-83C4-F19CDEC94923}"/>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6" name="Footer Placeholder 5">
            <a:extLst>
              <a:ext uri="{FF2B5EF4-FFF2-40B4-BE49-F238E27FC236}">
                <a16:creationId xmlns:a16="http://schemas.microsoft.com/office/drawing/2014/main" id="{948904D7-9727-442A-B754-C045AF55A2BB}"/>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7" name="Slide Number Placeholder 6">
            <a:extLst>
              <a:ext uri="{FF2B5EF4-FFF2-40B4-BE49-F238E27FC236}">
                <a16:creationId xmlns:a16="http://schemas.microsoft.com/office/drawing/2014/main" id="{40609528-B6B7-4B10-AA4F-C02E754459B2}"/>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23840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4AD2-66E0-4AA4-84B2-F058299B80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677721-EC0C-4158-BD2A-C45D43E986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16F3FF-7CF9-459D-B960-4C1B71651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84BC22-A91F-4190-ABBE-5F4CD5160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6138C-B310-4DAF-9D24-E6D924EF88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EB41B-AA3D-471B-B339-1496C55D67BB}"/>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8" name="Footer Placeholder 7">
            <a:extLst>
              <a:ext uri="{FF2B5EF4-FFF2-40B4-BE49-F238E27FC236}">
                <a16:creationId xmlns:a16="http://schemas.microsoft.com/office/drawing/2014/main" id="{DA84FEAD-C073-4423-A441-4ADB5B2F076F}"/>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9" name="Slide Number Placeholder 8">
            <a:extLst>
              <a:ext uri="{FF2B5EF4-FFF2-40B4-BE49-F238E27FC236}">
                <a16:creationId xmlns:a16="http://schemas.microsoft.com/office/drawing/2014/main" id="{FF7F51F7-5FE9-4BBF-8A2F-0FDDE0B34654}"/>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110971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F3B2-7921-432A-B89A-68FD8DD72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CDE70B-9CB2-4C01-9812-79DEF89CE11A}"/>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4" name="Footer Placeholder 3">
            <a:extLst>
              <a:ext uri="{FF2B5EF4-FFF2-40B4-BE49-F238E27FC236}">
                <a16:creationId xmlns:a16="http://schemas.microsoft.com/office/drawing/2014/main" id="{6C75D585-A61C-4FCA-8807-AC0762765CE1}"/>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5" name="Slide Number Placeholder 4">
            <a:extLst>
              <a:ext uri="{FF2B5EF4-FFF2-40B4-BE49-F238E27FC236}">
                <a16:creationId xmlns:a16="http://schemas.microsoft.com/office/drawing/2014/main" id="{62F67689-F197-4E62-B43C-917D128E778D}"/>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310400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B5B8E-935D-4482-84AC-08A250C636EC}"/>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3" name="Footer Placeholder 2">
            <a:extLst>
              <a:ext uri="{FF2B5EF4-FFF2-40B4-BE49-F238E27FC236}">
                <a16:creationId xmlns:a16="http://schemas.microsoft.com/office/drawing/2014/main" id="{7C434F5D-5B1A-451A-A591-E482EFA9F7EB}"/>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4" name="Slide Number Placeholder 3">
            <a:extLst>
              <a:ext uri="{FF2B5EF4-FFF2-40B4-BE49-F238E27FC236}">
                <a16:creationId xmlns:a16="http://schemas.microsoft.com/office/drawing/2014/main" id="{2BCCDF25-5A3F-4D37-A4F8-1DD0EE4B9CB1}"/>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371542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14BC-07C4-40F1-B9F7-BFA7FC900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34CCE2-1522-4371-8776-D41CFA037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E2456-9839-4069-ACD7-CDE040111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AD6358-0485-405E-9426-441B8E2190E6}"/>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6" name="Footer Placeholder 5">
            <a:extLst>
              <a:ext uri="{FF2B5EF4-FFF2-40B4-BE49-F238E27FC236}">
                <a16:creationId xmlns:a16="http://schemas.microsoft.com/office/drawing/2014/main" id="{49380E1C-03B8-40D7-B8D8-9CCB97B7FFDF}"/>
              </a:ext>
            </a:extLst>
          </p:cNvPr>
          <p:cNvSpPr>
            <a:spLocks noGrp="1"/>
          </p:cNvSpPr>
          <p:nvPr>
            <p:ph type="ftr" sz="quarter" idx="11"/>
          </p:nvPr>
        </p:nvSpPr>
        <p:spPr/>
        <p:txBody>
          <a:body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7" name="Slide Number Placeholder 6">
            <a:extLst>
              <a:ext uri="{FF2B5EF4-FFF2-40B4-BE49-F238E27FC236}">
                <a16:creationId xmlns:a16="http://schemas.microsoft.com/office/drawing/2014/main" id="{D20518A6-F4A2-47F6-9F21-AE7166724DFB}"/>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304675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A0BB-50D4-487F-8807-73E96FAF6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572EAF-64CA-45E6-B814-2484AA7DC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E9ABF4-0E54-4DD1-AE91-C8A212936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68D97-A2E9-46E5-BAF0-44FD779AD815}"/>
              </a:ext>
            </a:extLst>
          </p:cNvPr>
          <p:cNvSpPr>
            <a:spLocks noGrp="1"/>
          </p:cNvSpPr>
          <p:nvPr>
            <p:ph type="dt" sz="half" idx="10"/>
          </p:nvPr>
        </p:nvSpPr>
        <p:spPr/>
        <p:txBody>
          <a:bodyPr/>
          <a:lstStyle/>
          <a:p>
            <a:fld id="{94281A95-2F08-4877-A68A-E3BDAC049F9F}" type="datetimeFigureOut">
              <a:rPr lang="en-US" smtClean="0"/>
              <a:t>15/04/2024</a:t>
            </a:fld>
            <a:endParaRPr lang="en-US"/>
          </a:p>
        </p:txBody>
      </p:sp>
      <p:sp>
        <p:nvSpPr>
          <p:cNvPr id="6" name="Footer Placeholder 5">
            <a:extLst>
              <a:ext uri="{FF2B5EF4-FFF2-40B4-BE49-F238E27FC236}">
                <a16:creationId xmlns:a16="http://schemas.microsoft.com/office/drawing/2014/main" id="{BABBF907-2C09-4210-B8A7-B505EE632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431BC-5973-4600-8356-A45C9B096FBD}"/>
              </a:ext>
            </a:extLst>
          </p:cNvPr>
          <p:cNvSpPr>
            <a:spLocks noGrp="1"/>
          </p:cNvSpPr>
          <p:nvPr>
            <p:ph type="sldNum" sz="quarter" idx="12"/>
          </p:nvPr>
        </p:nvSpPr>
        <p:spPr/>
        <p:txBody>
          <a:bodyPr/>
          <a:lstStyle/>
          <a:p>
            <a:fld id="{5D52DF54-F1D6-429A-9160-F5CC04817AD8}" type="slidenum">
              <a:rPr lang="en-US" smtClean="0"/>
              <a:t>‹#›</a:t>
            </a:fld>
            <a:endParaRPr lang="en-US"/>
          </a:p>
        </p:txBody>
      </p:sp>
    </p:spTree>
    <p:extLst>
      <p:ext uri="{BB962C8B-B14F-4D97-AF65-F5344CB8AC3E}">
        <p14:creationId xmlns:p14="http://schemas.microsoft.com/office/powerpoint/2010/main" val="78403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994DD-86C5-459B-82BB-FF66C463B96D}"/>
              </a:ext>
            </a:extLst>
          </p:cNvPr>
          <p:cNvSpPr>
            <a:spLocks noGrp="1"/>
          </p:cNvSpPr>
          <p:nvPr>
            <p:ph type="title"/>
          </p:nvPr>
        </p:nvSpPr>
        <p:spPr>
          <a:xfrm>
            <a:off x="0" y="0"/>
            <a:ext cx="12192000" cy="1172095"/>
          </a:xfrm>
          <a:prstGeom prst="rect">
            <a:avLst/>
          </a:prstGeom>
          <a:solidFill>
            <a:schemeClr val="accent5">
              <a:lumMod val="50000"/>
            </a:schemeClr>
          </a:solidFill>
        </p:spPr>
        <p:txBody>
          <a:bodyPr vert="horz" lIns="91440" tIns="45720" rIns="91440" bIns="45720" rtlCol="0" anchor="ctr">
            <a:normAutofit/>
          </a:bodyPr>
          <a:lstStyle/>
          <a:p>
            <a:endParaRPr lang="en-US" dirty="0"/>
          </a:p>
        </p:txBody>
      </p:sp>
      <p:sp>
        <p:nvSpPr>
          <p:cNvPr id="3" name="Text Placeholder 2">
            <a:extLst>
              <a:ext uri="{FF2B5EF4-FFF2-40B4-BE49-F238E27FC236}">
                <a16:creationId xmlns:a16="http://schemas.microsoft.com/office/drawing/2014/main" id="{D4E0148C-41F9-44BC-B4A9-F33169A2480B}"/>
              </a:ext>
            </a:extLst>
          </p:cNvPr>
          <p:cNvSpPr>
            <a:spLocks noGrp="1"/>
          </p:cNvSpPr>
          <p:nvPr>
            <p:ph type="body" idx="1"/>
          </p:nvPr>
        </p:nvSpPr>
        <p:spPr>
          <a:xfrm>
            <a:off x="300340" y="1495514"/>
            <a:ext cx="11053460" cy="46814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46FB266-B34C-4A6D-8D20-4A62335A2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94281A95-2F08-4877-A68A-E3BDAC049F9F}" type="datetimeFigureOut">
              <a:rPr lang="en-US" smtClean="0"/>
              <a:pPr/>
              <a:t>15/04/2024</a:t>
            </a:fld>
            <a:endParaRPr lang="en-US"/>
          </a:p>
        </p:txBody>
      </p:sp>
      <p:sp>
        <p:nvSpPr>
          <p:cNvPr id="5" name="Footer Placeholder 4">
            <a:extLst>
              <a:ext uri="{FF2B5EF4-FFF2-40B4-BE49-F238E27FC236}">
                <a16:creationId xmlns:a16="http://schemas.microsoft.com/office/drawing/2014/main" id="{27C98027-9911-4572-BA8E-077576A07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err="1"/>
              <a:t>Trường</a:t>
            </a:r>
            <a:r>
              <a:rPr lang="en-US"/>
              <a:t> </a:t>
            </a:r>
            <a:r>
              <a:rPr lang="en-US" err="1"/>
              <a:t>Đại</a:t>
            </a:r>
            <a:r>
              <a:rPr lang="en-US"/>
              <a:t> </a:t>
            </a:r>
            <a:r>
              <a:rPr lang="en-US" err="1"/>
              <a:t>học</a:t>
            </a:r>
            <a:r>
              <a:rPr lang="en-US"/>
              <a:t> </a:t>
            </a:r>
            <a:r>
              <a:rPr lang="en-US" err="1"/>
              <a:t>Kỹ</a:t>
            </a:r>
            <a:r>
              <a:rPr lang="en-US"/>
              <a:t> </a:t>
            </a:r>
            <a:r>
              <a:rPr lang="en-US" err="1"/>
              <a:t>thuật</a:t>
            </a:r>
            <a:r>
              <a:rPr lang="en-US"/>
              <a:t> – </a:t>
            </a:r>
            <a:r>
              <a:rPr lang="en-US" err="1"/>
              <a:t>Công</a:t>
            </a:r>
            <a:r>
              <a:rPr lang="en-US"/>
              <a:t> </a:t>
            </a:r>
            <a:r>
              <a:rPr lang="en-US" err="1"/>
              <a:t>nghệ</a:t>
            </a:r>
            <a:r>
              <a:rPr lang="en-US"/>
              <a:t> </a:t>
            </a:r>
            <a:r>
              <a:rPr lang="en-US" err="1"/>
              <a:t>Cần</a:t>
            </a:r>
            <a:r>
              <a:rPr lang="en-US"/>
              <a:t> </a:t>
            </a:r>
            <a:r>
              <a:rPr lang="en-US" err="1"/>
              <a:t>Thơ</a:t>
            </a:r>
            <a:endParaRPr lang="en-US"/>
          </a:p>
        </p:txBody>
      </p:sp>
      <p:sp>
        <p:nvSpPr>
          <p:cNvPr id="6" name="Slide Number Placeholder 5">
            <a:extLst>
              <a:ext uri="{FF2B5EF4-FFF2-40B4-BE49-F238E27FC236}">
                <a16:creationId xmlns:a16="http://schemas.microsoft.com/office/drawing/2014/main" id="{8101FF88-58A0-4708-987D-7EF0BAA1C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5D52DF54-F1D6-429A-9160-F5CC04817AD8}" type="slidenum">
              <a:rPr lang="en-US" smtClean="0"/>
              <a:pPr/>
              <a:t>‹#›</a:t>
            </a:fld>
            <a:endParaRPr lang="en-US"/>
          </a:p>
        </p:txBody>
      </p:sp>
    </p:spTree>
    <p:extLst>
      <p:ext uri="{BB962C8B-B14F-4D97-AF65-F5344CB8AC3E}">
        <p14:creationId xmlns:p14="http://schemas.microsoft.com/office/powerpoint/2010/main" val="16419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30188" indent="0"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accent5">
              <a:lumMod val="7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F716-935D-44C6-8477-FCF10E537EC2}"/>
              </a:ext>
            </a:extLst>
          </p:cNvPr>
          <p:cNvSpPr>
            <a:spLocks noGrp="1"/>
          </p:cNvSpPr>
          <p:nvPr>
            <p:ph type="title"/>
          </p:nvPr>
        </p:nvSpPr>
        <p:spPr>
          <a:xfrm>
            <a:off x="838200" y="1243394"/>
            <a:ext cx="10515600" cy="2852737"/>
          </a:xfrm>
        </p:spPr>
        <p:txBody>
          <a:bodyPr anchor="ctr"/>
          <a:lstStyle/>
          <a:p>
            <a:r>
              <a:rPr lang="en-US" b="1"/>
              <a:t>CHƯƠNG 3</a:t>
            </a:r>
          </a:p>
        </p:txBody>
      </p:sp>
      <p:sp>
        <p:nvSpPr>
          <p:cNvPr id="3" name="Text Placeholder 2">
            <a:extLst>
              <a:ext uri="{FF2B5EF4-FFF2-40B4-BE49-F238E27FC236}">
                <a16:creationId xmlns:a16="http://schemas.microsoft.com/office/drawing/2014/main" id="{3C4885FE-5B02-4B51-A0B2-B09BD931E860}"/>
              </a:ext>
            </a:extLst>
          </p:cNvPr>
          <p:cNvSpPr>
            <a:spLocks noGrp="1"/>
          </p:cNvSpPr>
          <p:nvPr>
            <p:ph type="body" idx="1"/>
          </p:nvPr>
        </p:nvSpPr>
        <p:spPr>
          <a:xfrm>
            <a:off x="838200" y="4123119"/>
            <a:ext cx="10515600" cy="1500187"/>
          </a:xfrm>
        </p:spPr>
        <p:txBody>
          <a:bodyPr anchor="ctr">
            <a:normAutofit/>
          </a:bodyPr>
          <a:lstStyle/>
          <a:p>
            <a:r>
              <a:rPr lang="en-US" sz="3600" b="1">
                <a:solidFill>
                  <a:srgbClr val="1F4E79"/>
                </a:solidFill>
              </a:rPr>
              <a:t>TÍNH TOÁN KIẾN TRÚC CHỨC NĂNG</a:t>
            </a:r>
          </a:p>
        </p:txBody>
      </p:sp>
      <p:sp>
        <p:nvSpPr>
          <p:cNvPr id="7" name="Date Placeholder 6">
            <a:extLst>
              <a:ext uri="{FF2B5EF4-FFF2-40B4-BE49-F238E27FC236}">
                <a16:creationId xmlns:a16="http://schemas.microsoft.com/office/drawing/2014/main" id="{37266255-9F1F-4B60-88D3-08F92249CB40}"/>
              </a:ext>
            </a:extLst>
          </p:cNvPr>
          <p:cNvSpPr>
            <a:spLocks noGrp="1"/>
          </p:cNvSpPr>
          <p:nvPr>
            <p:ph type="dt" sz="half" idx="10"/>
          </p:nvPr>
        </p:nvSpPr>
        <p:spPr/>
        <p:txBody>
          <a:bodyPr/>
          <a:lstStyle/>
          <a:p>
            <a:fld id="{E1CF2F99-EBA4-4DDD-9B03-B04F1C6A94E7}" type="datetime3">
              <a:rPr lang="en-US" smtClean="0"/>
              <a:t>15 April 2024</a:t>
            </a:fld>
            <a:endParaRPr lang="en-US"/>
          </a:p>
        </p:txBody>
      </p:sp>
      <p:sp>
        <p:nvSpPr>
          <p:cNvPr id="8" name="Footer Placeholder 7">
            <a:extLst>
              <a:ext uri="{FF2B5EF4-FFF2-40B4-BE49-F238E27FC236}">
                <a16:creationId xmlns:a16="http://schemas.microsoft.com/office/drawing/2014/main" id="{E055784F-1DB6-4CCC-B566-E5DD95E52480}"/>
              </a:ext>
            </a:extLst>
          </p:cNvPr>
          <p:cNvSpPr>
            <a:spLocks noGrp="1"/>
          </p:cNvSpPr>
          <p:nvPr>
            <p:ph type="ftr" sz="quarter" idx="11"/>
          </p:nvPr>
        </p:nvSpPr>
        <p:spPr/>
        <p:txBody>
          <a:bodyPr/>
          <a:lstStyle/>
          <a:p>
            <a:r>
              <a:rPr lang="en-US"/>
              <a:t>Trường Đại học Kỹ thuật – Công nghệ Cần Thơ</a:t>
            </a:r>
          </a:p>
        </p:txBody>
      </p:sp>
      <p:sp>
        <p:nvSpPr>
          <p:cNvPr id="9" name="Slide Number Placeholder 8">
            <a:extLst>
              <a:ext uri="{FF2B5EF4-FFF2-40B4-BE49-F238E27FC236}">
                <a16:creationId xmlns:a16="http://schemas.microsoft.com/office/drawing/2014/main" id="{8B4B99A9-E904-46EE-933F-D0C57FBFE613}"/>
              </a:ext>
            </a:extLst>
          </p:cNvPr>
          <p:cNvSpPr>
            <a:spLocks noGrp="1"/>
          </p:cNvSpPr>
          <p:nvPr>
            <p:ph type="sldNum" sz="quarter" idx="12"/>
          </p:nvPr>
        </p:nvSpPr>
        <p:spPr/>
        <p:txBody>
          <a:bodyPr/>
          <a:lstStyle/>
          <a:p>
            <a:fld id="{5D52DF54-F1D6-429A-9160-F5CC04817AD8}" type="slidenum">
              <a:rPr lang="en-US" smtClean="0"/>
              <a:t>1</a:t>
            </a:fld>
            <a:endParaRPr lang="en-US"/>
          </a:p>
        </p:txBody>
      </p:sp>
    </p:spTree>
    <p:extLst>
      <p:ext uri="{BB962C8B-B14F-4D97-AF65-F5344CB8AC3E}">
        <p14:creationId xmlns:p14="http://schemas.microsoft.com/office/powerpoint/2010/main" val="1058423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a:t>
            </a:r>
            <a:r>
              <a:rPr lang="en-US" sz="2800" b="1"/>
              <a:t>đ</a:t>
            </a:r>
            <a:r>
              <a:rPr lang="vi-VN" sz="2800" b="1"/>
              <a:t>ường ống và lọc (Pipe and filter Architecture)</a:t>
            </a:r>
          </a:p>
          <a:p>
            <a:pPr>
              <a:spcAft>
                <a:spcPts val="600"/>
              </a:spcAft>
              <a:buFont typeface="Wingdings" panose="05000000000000000000" pitchFamily="2" charset="2"/>
              <a:buChar char="q"/>
            </a:pPr>
            <a:r>
              <a:rPr lang="en-US" sz="2800"/>
              <a:t> T</a:t>
            </a:r>
            <a:r>
              <a:rPr lang="vi-VN" sz="2800"/>
              <a:t>ình huống nên dùng : trong các ứng dụng xử lý dữ liệu mà dữ</a:t>
            </a:r>
            <a:r>
              <a:rPr lang="en-US" sz="2800"/>
              <a:t> </a:t>
            </a:r>
            <a:r>
              <a:rPr lang="vi-VN" sz="2800"/>
              <a:t>liệu nhập cần </a:t>
            </a:r>
            <a:r>
              <a:rPr lang="en-US" sz="2800"/>
              <a:t>đ</a:t>
            </a:r>
            <a:r>
              <a:rPr lang="vi-VN" sz="2800"/>
              <a:t>ược xử lý bởi nhiều công </a:t>
            </a:r>
            <a:r>
              <a:rPr lang="en-US" sz="2800"/>
              <a:t>đ</a:t>
            </a:r>
            <a:r>
              <a:rPr lang="vi-VN" sz="2800"/>
              <a:t>oạn khác nhau và có</a:t>
            </a:r>
            <a:r>
              <a:rPr lang="en-US" sz="2800"/>
              <a:t> </a:t>
            </a:r>
            <a:r>
              <a:rPr lang="vi-VN" sz="2800"/>
              <a:t>tính </a:t>
            </a:r>
            <a:r>
              <a:rPr lang="en-US" sz="2800"/>
              <a:t>đ</a:t>
            </a:r>
            <a:r>
              <a:rPr lang="vi-VN" sz="2800"/>
              <a:t>ộc lập cao trước khi tạo ra kết quả cuối cùng.</a:t>
            </a:r>
          </a:p>
          <a:p>
            <a:pPr>
              <a:spcAft>
                <a:spcPts val="600"/>
              </a:spcAft>
              <a:buFont typeface="Wingdings" panose="05000000000000000000" pitchFamily="2" charset="2"/>
              <a:buChar char="q"/>
            </a:pPr>
            <a:r>
              <a:rPr lang="en-US" sz="2800"/>
              <a:t> Ư</a:t>
            </a:r>
            <a:r>
              <a:rPr lang="vi-VN" sz="2800"/>
              <a:t>u </a:t>
            </a:r>
            <a:r>
              <a:rPr lang="en-US" sz="2800"/>
              <a:t>đ</a:t>
            </a:r>
            <a:r>
              <a:rPr lang="vi-VN" sz="2800"/>
              <a:t>iểm : dễ dàng thay </a:t>
            </a:r>
            <a:r>
              <a:rPr lang="en-US" sz="2800"/>
              <a:t>đ</a:t>
            </a:r>
            <a:r>
              <a:rPr lang="vi-VN" sz="2800"/>
              <a:t>ổi/bảo trì/dùng lại từng filter của hệ</a:t>
            </a:r>
            <a:r>
              <a:rPr lang="en-US" sz="2800"/>
              <a:t> </a:t>
            </a:r>
            <a:r>
              <a:rPr lang="vi-VN" sz="2800"/>
              <a:t>thống, phù hợp với nhiều hoạt </a:t>
            </a:r>
            <a:r>
              <a:rPr lang="en-US" sz="2800"/>
              <a:t>đ</a:t>
            </a:r>
            <a:r>
              <a:rPr lang="vi-VN" sz="2800"/>
              <a:t>ộng nghiệp vụ, dễ dàng nâng cấp</a:t>
            </a:r>
            <a:r>
              <a:rPr lang="en-US" sz="2800"/>
              <a:t> </a:t>
            </a:r>
            <a:r>
              <a:rPr lang="vi-VN" sz="2800"/>
              <a:t>bằng cách thêm filter mới, hiệu quả cao hơn kiến trúc lô tuần tự.</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2 filter kề nhau cần tuân thủ </a:t>
            </a:r>
            <a:r>
              <a:rPr lang="en-US" sz="2800"/>
              <a:t>đ</a:t>
            </a:r>
            <a:r>
              <a:rPr lang="vi-VN" sz="2800"/>
              <a:t>ịnh dạng dữ liệu</a:t>
            </a:r>
            <a:r>
              <a:rPr lang="en-US" sz="2800"/>
              <a:t> </a:t>
            </a:r>
            <a:r>
              <a:rPr lang="vi-VN" sz="2800"/>
              <a:t>chung.</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10</a:t>
            </a:fld>
            <a:endParaRPr lang="en-US"/>
          </a:p>
        </p:txBody>
      </p:sp>
    </p:spTree>
    <p:extLst>
      <p:ext uri="{BB962C8B-B14F-4D97-AF65-F5344CB8AC3E}">
        <p14:creationId xmlns:p14="http://schemas.microsoft.com/office/powerpoint/2010/main" val="2351544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400" b="1"/>
              <a:t>Kiến trúc </a:t>
            </a:r>
            <a:r>
              <a:rPr lang="en-US" sz="2400" b="1"/>
              <a:t>đ</a:t>
            </a:r>
            <a:r>
              <a:rPr lang="vi-VN" sz="2400" b="1"/>
              <a:t>ường ống và lọc (Pipe and filter Architecture)</a:t>
            </a:r>
          </a:p>
          <a:p>
            <a:pPr marL="0" indent="0">
              <a:spcAft>
                <a:spcPts val="600"/>
              </a:spcAft>
              <a:buNone/>
            </a:pPr>
            <a:r>
              <a:rPr lang="en-US" sz="2400"/>
              <a:t>T</a:t>
            </a:r>
            <a:r>
              <a:rPr lang="vi-VN" sz="2400"/>
              <a:t>hí dụ : Chương trình dịch ngôn ngữ</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11</a:t>
            </a:fld>
            <a:endParaRPr lang="en-US"/>
          </a:p>
        </p:txBody>
      </p:sp>
      <p:sp>
        <p:nvSpPr>
          <p:cNvPr id="33" name="TextBox 32">
            <a:extLst>
              <a:ext uri="{FF2B5EF4-FFF2-40B4-BE49-F238E27FC236}">
                <a16:creationId xmlns:a16="http://schemas.microsoft.com/office/drawing/2014/main" id="{E9A8FD67-446A-4CDE-9135-2C52C9771489}"/>
              </a:ext>
            </a:extLst>
          </p:cNvPr>
          <p:cNvSpPr txBox="1"/>
          <p:nvPr/>
        </p:nvSpPr>
        <p:spPr>
          <a:xfrm>
            <a:off x="3240139" y="3677437"/>
            <a:ext cx="914401" cy="369332"/>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Parser</a:t>
            </a:r>
          </a:p>
        </p:txBody>
      </p:sp>
      <p:sp>
        <p:nvSpPr>
          <p:cNvPr id="34" name="TextBox 33">
            <a:extLst>
              <a:ext uri="{FF2B5EF4-FFF2-40B4-BE49-F238E27FC236}">
                <a16:creationId xmlns:a16="http://schemas.microsoft.com/office/drawing/2014/main" id="{1856D0AA-2B6B-48D6-984A-62729B457667}"/>
              </a:ext>
            </a:extLst>
          </p:cNvPr>
          <p:cNvSpPr txBox="1"/>
          <p:nvPr/>
        </p:nvSpPr>
        <p:spPr>
          <a:xfrm>
            <a:off x="1488404" y="3674791"/>
            <a:ext cx="1020990" cy="369332"/>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Scanner</a:t>
            </a:r>
          </a:p>
        </p:txBody>
      </p:sp>
      <p:sp>
        <p:nvSpPr>
          <p:cNvPr id="35" name="TextBox 34">
            <a:extLst>
              <a:ext uri="{FF2B5EF4-FFF2-40B4-BE49-F238E27FC236}">
                <a16:creationId xmlns:a16="http://schemas.microsoft.com/office/drawing/2014/main" id="{0F78E355-1847-4C3D-A365-4084E468D254}"/>
              </a:ext>
            </a:extLst>
          </p:cNvPr>
          <p:cNvSpPr txBox="1"/>
          <p:nvPr/>
        </p:nvSpPr>
        <p:spPr>
          <a:xfrm>
            <a:off x="6665561" y="3538938"/>
            <a:ext cx="1365160" cy="646331"/>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Phân tích ngữ nghĩa</a:t>
            </a:r>
          </a:p>
        </p:txBody>
      </p:sp>
      <p:sp>
        <p:nvSpPr>
          <p:cNvPr id="36" name="TextBox 35">
            <a:extLst>
              <a:ext uri="{FF2B5EF4-FFF2-40B4-BE49-F238E27FC236}">
                <a16:creationId xmlns:a16="http://schemas.microsoft.com/office/drawing/2014/main" id="{F977B085-D4DA-427C-9287-2E94D4E3A726}"/>
              </a:ext>
            </a:extLst>
          </p:cNvPr>
          <p:cNvSpPr txBox="1"/>
          <p:nvPr/>
        </p:nvSpPr>
        <p:spPr>
          <a:xfrm>
            <a:off x="4693578" y="3538938"/>
            <a:ext cx="1365160" cy="646331"/>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Phân tích cú pháp</a:t>
            </a:r>
          </a:p>
        </p:txBody>
      </p:sp>
      <p:cxnSp>
        <p:nvCxnSpPr>
          <p:cNvPr id="37" name="Straight Arrow Connector 36">
            <a:extLst>
              <a:ext uri="{FF2B5EF4-FFF2-40B4-BE49-F238E27FC236}">
                <a16:creationId xmlns:a16="http://schemas.microsoft.com/office/drawing/2014/main" id="{187B9F17-7A55-452B-9228-B91D59AB459F}"/>
              </a:ext>
            </a:extLst>
          </p:cNvPr>
          <p:cNvCxnSpPr>
            <a:cxnSpLocks/>
            <a:endCxn id="34" idx="1"/>
          </p:cNvCxnSpPr>
          <p:nvPr/>
        </p:nvCxnSpPr>
        <p:spPr>
          <a:xfrm>
            <a:off x="923223" y="3859457"/>
            <a:ext cx="565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5B8A7E7-E46E-4598-99F9-D6A0AAE4777A}"/>
              </a:ext>
            </a:extLst>
          </p:cNvPr>
          <p:cNvCxnSpPr>
            <a:cxnSpLocks/>
            <a:stCxn id="34" idx="3"/>
            <a:endCxn id="33" idx="1"/>
          </p:cNvCxnSpPr>
          <p:nvPr/>
        </p:nvCxnSpPr>
        <p:spPr>
          <a:xfrm>
            <a:off x="2509394" y="3859457"/>
            <a:ext cx="730745" cy="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47440AC-E402-47A3-9DDA-51C34C408D13}"/>
              </a:ext>
            </a:extLst>
          </p:cNvPr>
          <p:cNvCxnSpPr>
            <a:cxnSpLocks/>
            <a:stCxn id="33" idx="3"/>
            <a:endCxn id="36" idx="1"/>
          </p:cNvCxnSpPr>
          <p:nvPr/>
        </p:nvCxnSpPr>
        <p:spPr>
          <a:xfrm>
            <a:off x="4154540" y="3862103"/>
            <a:ext cx="5390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984FDD3-7F80-4231-96BD-DA658BC235AF}"/>
              </a:ext>
            </a:extLst>
          </p:cNvPr>
          <p:cNvCxnSpPr>
            <a:cxnSpLocks/>
            <a:stCxn id="36" idx="3"/>
            <a:endCxn id="35" idx="1"/>
          </p:cNvCxnSpPr>
          <p:nvPr/>
        </p:nvCxnSpPr>
        <p:spPr>
          <a:xfrm>
            <a:off x="6058738" y="3862104"/>
            <a:ext cx="606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4037990-238A-4881-8F4A-26C16314CDED}"/>
              </a:ext>
            </a:extLst>
          </p:cNvPr>
          <p:cNvCxnSpPr>
            <a:cxnSpLocks/>
            <a:stCxn id="35" idx="3"/>
          </p:cNvCxnSpPr>
          <p:nvPr/>
        </p:nvCxnSpPr>
        <p:spPr>
          <a:xfrm>
            <a:off x="8030721" y="3862104"/>
            <a:ext cx="714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A160566-A519-43BE-B80A-34B8EF4F846A}"/>
              </a:ext>
            </a:extLst>
          </p:cNvPr>
          <p:cNvSpPr txBox="1"/>
          <p:nvPr/>
        </p:nvSpPr>
        <p:spPr>
          <a:xfrm>
            <a:off x="458783" y="3921357"/>
            <a:ext cx="992547" cy="646331"/>
          </a:xfrm>
          <a:prstGeom prst="rect">
            <a:avLst/>
          </a:prstGeom>
          <a:noFill/>
          <a:ln>
            <a:noFill/>
          </a:ln>
        </p:spPr>
        <p:txBody>
          <a:bodyPr wrap="square" rtlCol="0">
            <a:spAutoFit/>
          </a:bodyPr>
          <a:lstStyle/>
          <a:p>
            <a:pPr algn="ctr"/>
            <a:r>
              <a:rPr lang="en-US"/>
              <a:t>Source code</a:t>
            </a:r>
          </a:p>
        </p:txBody>
      </p:sp>
      <p:sp>
        <p:nvSpPr>
          <p:cNvPr id="43" name="TextBox 42">
            <a:extLst>
              <a:ext uri="{FF2B5EF4-FFF2-40B4-BE49-F238E27FC236}">
                <a16:creationId xmlns:a16="http://schemas.microsoft.com/office/drawing/2014/main" id="{5CF5E4DA-C13E-42DC-84FC-AB59B18B8B14}"/>
              </a:ext>
            </a:extLst>
          </p:cNvPr>
          <p:cNvSpPr txBox="1"/>
          <p:nvPr/>
        </p:nvSpPr>
        <p:spPr>
          <a:xfrm>
            <a:off x="2435186" y="4036464"/>
            <a:ext cx="798493" cy="646331"/>
          </a:xfrm>
          <a:prstGeom prst="rect">
            <a:avLst/>
          </a:prstGeom>
          <a:noFill/>
          <a:ln>
            <a:noFill/>
          </a:ln>
        </p:spPr>
        <p:txBody>
          <a:bodyPr wrap="square" rtlCol="0">
            <a:spAutoFit/>
          </a:bodyPr>
          <a:lstStyle/>
          <a:p>
            <a:pPr algn="ctr"/>
            <a:r>
              <a:rPr lang="en-US"/>
              <a:t>Chuỗi token</a:t>
            </a:r>
          </a:p>
        </p:txBody>
      </p:sp>
      <p:sp>
        <p:nvSpPr>
          <p:cNvPr id="44" name="TextBox 43">
            <a:extLst>
              <a:ext uri="{FF2B5EF4-FFF2-40B4-BE49-F238E27FC236}">
                <a16:creationId xmlns:a16="http://schemas.microsoft.com/office/drawing/2014/main" id="{5304355B-29BB-41AB-89C3-DD9835A72C21}"/>
              </a:ext>
            </a:extLst>
          </p:cNvPr>
          <p:cNvSpPr txBox="1"/>
          <p:nvPr/>
        </p:nvSpPr>
        <p:spPr>
          <a:xfrm>
            <a:off x="3895085" y="4139000"/>
            <a:ext cx="798493" cy="923330"/>
          </a:xfrm>
          <a:prstGeom prst="rect">
            <a:avLst/>
          </a:prstGeom>
          <a:noFill/>
          <a:ln>
            <a:noFill/>
          </a:ln>
        </p:spPr>
        <p:txBody>
          <a:bodyPr wrap="square" rtlCol="0">
            <a:spAutoFit/>
          </a:bodyPr>
          <a:lstStyle/>
          <a:p>
            <a:pPr algn="ctr"/>
            <a:r>
              <a:rPr lang="en-US"/>
              <a:t>Cây cú pháp thô</a:t>
            </a:r>
          </a:p>
        </p:txBody>
      </p:sp>
      <p:sp>
        <p:nvSpPr>
          <p:cNvPr id="45" name="TextBox 44">
            <a:extLst>
              <a:ext uri="{FF2B5EF4-FFF2-40B4-BE49-F238E27FC236}">
                <a16:creationId xmlns:a16="http://schemas.microsoft.com/office/drawing/2014/main" id="{8D1C4812-1264-4873-867D-9D5D5C893606}"/>
              </a:ext>
            </a:extLst>
          </p:cNvPr>
          <p:cNvSpPr txBox="1"/>
          <p:nvPr/>
        </p:nvSpPr>
        <p:spPr>
          <a:xfrm>
            <a:off x="5962903" y="4185995"/>
            <a:ext cx="798493" cy="1200329"/>
          </a:xfrm>
          <a:prstGeom prst="rect">
            <a:avLst/>
          </a:prstGeom>
          <a:noFill/>
          <a:ln>
            <a:noFill/>
          </a:ln>
        </p:spPr>
        <p:txBody>
          <a:bodyPr wrap="square" rtlCol="0">
            <a:spAutoFit/>
          </a:bodyPr>
          <a:lstStyle/>
          <a:p>
            <a:pPr algn="ctr"/>
            <a:r>
              <a:rPr lang="en-US"/>
              <a:t>Cây cú pháp hoàn chỉnh</a:t>
            </a:r>
          </a:p>
        </p:txBody>
      </p:sp>
      <p:sp>
        <p:nvSpPr>
          <p:cNvPr id="46" name="TextBox 45">
            <a:extLst>
              <a:ext uri="{FF2B5EF4-FFF2-40B4-BE49-F238E27FC236}">
                <a16:creationId xmlns:a16="http://schemas.microsoft.com/office/drawing/2014/main" id="{DFF66F3B-ED64-4F58-8EE2-0E9465D62386}"/>
              </a:ext>
            </a:extLst>
          </p:cNvPr>
          <p:cNvSpPr txBox="1"/>
          <p:nvPr/>
        </p:nvSpPr>
        <p:spPr>
          <a:xfrm>
            <a:off x="7979649" y="4093313"/>
            <a:ext cx="798493" cy="923330"/>
          </a:xfrm>
          <a:prstGeom prst="rect">
            <a:avLst/>
          </a:prstGeom>
          <a:noFill/>
          <a:ln>
            <a:noFill/>
          </a:ln>
        </p:spPr>
        <p:txBody>
          <a:bodyPr wrap="square" rtlCol="0">
            <a:spAutoFit/>
          </a:bodyPr>
          <a:lstStyle/>
          <a:p>
            <a:pPr algn="ctr"/>
            <a:r>
              <a:rPr lang="en-US"/>
              <a:t>Cây ngữ nghĩa</a:t>
            </a:r>
          </a:p>
        </p:txBody>
      </p:sp>
      <p:sp>
        <p:nvSpPr>
          <p:cNvPr id="62" name="TextBox 61">
            <a:extLst>
              <a:ext uri="{FF2B5EF4-FFF2-40B4-BE49-F238E27FC236}">
                <a16:creationId xmlns:a16="http://schemas.microsoft.com/office/drawing/2014/main" id="{7F06F8F9-5EBF-48C2-A49E-4DDA1B3156ED}"/>
              </a:ext>
            </a:extLst>
          </p:cNvPr>
          <p:cNvSpPr txBox="1"/>
          <p:nvPr/>
        </p:nvSpPr>
        <p:spPr>
          <a:xfrm>
            <a:off x="8744755" y="3538938"/>
            <a:ext cx="1365160" cy="646331"/>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Phân tích ngữ nghĩa</a:t>
            </a:r>
          </a:p>
        </p:txBody>
      </p:sp>
      <p:cxnSp>
        <p:nvCxnSpPr>
          <p:cNvPr id="63" name="Straight Arrow Connector 62">
            <a:extLst>
              <a:ext uri="{FF2B5EF4-FFF2-40B4-BE49-F238E27FC236}">
                <a16:creationId xmlns:a16="http://schemas.microsoft.com/office/drawing/2014/main" id="{F78B13BD-7FE2-4DB6-AB66-BDB01F8726D3}"/>
              </a:ext>
            </a:extLst>
          </p:cNvPr>
          <p:cNvCxnSpPr>
            <a:cxnSpLocks/>
            <a:stCxn id="62" idx="3"/>
          </p:cNvCxnSpPr>
          <p:nvPr/>
        </p:nvCxnSpPr>
        <p:spPr>
          <a:xfrm flipV="1">
            <a:off x="10109915" y="3859458"/>
            <a:ext cx="565181" cy="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9B0211E-FDD2-4C14-8FC2-7D68A1C78165}"/>
              </a:ext>
            </a:extLst>
          </p:cNvPr>
          <p:cNvSpPr txBox="1"/>
          <p:nvPr/>
        </p:nvSpPr>
        <p:spPr>
          <a:xfrm>
            <a:off x="10226713" y="4020763"/>
            <a:ext cx="798493" cy="646331"/>
          </a:xfrm>
          <a:prstGeom prst="rect">
            <a:avLst/>
          </a:prstGeom>
          <a:noFill/>
          <a:ln>
            <a:noFill/>
          </a:ln>
        </p:spPr>
        <p:txBody>
          <a:bodyPr wrap="square" rtlCol="0">
            <a:spAutoFit/>
          </a:bodyPr>
          <a:lstStyle/>
          <a:p>
            <a:pPr algn="ctr"/>
            <a:r>
              <a:rPr lang="en-US"/>
              <a:t>Object code</a:t>
            </a:r>
          </a:p>
        </p:txBody>
      </p:sp>
    </p:spTree>
    <p:extLst>
      <p:ext uri="{BB962C8B-B14F-4D97-AF65-F5344CB8AC3E}">
        <p14:creationId xmlns:p14="http://schemas.microsoft.com/office/powerpoint/2010/main" val="1545997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nhiều cấp (Layered architecture)</a:t>
            </a:r>
          </a:p>
          <a:p>
            <a:pPr>
              <a:spcAft>
                <a:spcPts val="600"/>
              </a:spcAft>
              <a:buFont typeface="Wingdings" panose="05000000000000000000" pitchFamily="2" charset="2"/>
              <a:buChar char="q"/>
            </a:pPr>
            <a:r>
              <a:rPr lang="en-US" sz="2400" b="1"/>
              <a:t> Đ</a:t>
            </a:r>
            <a:r>
              <a:rPr lang="vi-VN" sz="2400" b="1"/>
              <a:t>ặc tả </a:t>
            </a:r>
            <a:r>
              <a:rPr lang="vi-VN" sz="2400"/>
              <a:t>: Hệ thống gồm nhiều cấp chức năng dạng chồng lên</a:t>
            </a:r>
            <a:r>
              <a:rPr lang="en-US" sz="2400"/>
              <a:t> </a:t>
            </a:r>
            <a:r>
              <a:rPr lang="vi-VN" sz="2400"/>
              <a:t>nhau, mỗi layer có chức năng cụ thể, rõ ràng và cung cấp các</a:t>
            </a:r>
            <a:r>
              <a:rPr lang="en-US" sz="2400"/>
              <a:t> </a:t>
            </a:r>
            <a:r>
              <a:rPr lang="vi-VN" sz="2400"/>
              <a:t>dịch vụ cho layer ngay trên mình. Layer cấp thấp nhất chứa các</a:t>
            </a:r>
            <a:r>
              <a:rPr lang="en-US" sz="2400"/>
              <a:t> </a:t>
            </a:r>
            <a:r>
              <a:rPr lang="vi-VN" sz="2400"/>
              <a:t>dịch vụ cơ bản nhất và ₫ược dùng cho toàn hệ thống.</a:t>
            </a:r>
            <a:endParaRPr lang="en-US" sz="24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12</a:t>
            </a:fld>
            <a:endParaRPr lang="en-US"/>
          </a:p>
        </p:txBody>
      </p:sp>
      <p:graphicFrame>
        <p:nvGraphicFramePr>
          <p:cNvPr id="4" name="Table 4">
            <a:extLst>
              <a:ext uri="{FF2B5EF4-FFF2-40B4-BE49-F238E27FC236}">
                <a16:creationId xmlns:a16="http://schemas.microsoft.com/office/drawing/2014/main" id="{128D327D-A76F-4A10-98A4-4798AF1FFADD}"/>
              </a:ext>
            </a:extLst>
          </p:cNvPr>
          <p:cNvGraphicFramePr>
            <a:graphicFrameLocks noGrp="1"/>
          </p:cNvGraphicFramePr>
          <p:nvPr>
            <p:extLst>
              <p:ext uri="{D42A27DB-BD31-4B8C-83A1-F6EECF244321}">
                <p14:modId xmlns:p14="http://schemas.microsoft.com/office/powerpoint/2010/main" val="2434223337"/>
              </p:ext>
            </p:extLst>
          </p:nvPr>
        </p:nvGraphicFramePr>
        <p:xfrm>
          <a:off x="4055618" y="3808476"/>
          <a:ext cx="4080764" cy="2286000"/>
        </p:xfrm>
        <a:graphic>
          <a:graphicData uri="http://schemas.openxmlformats.org/drawingml/2006/table">
            <a:tbl>
              <a:tblPr firstRow="1" bandRow="1">
                <a:tableStyleId>{2D5ABB26-0587-4C30-8999-92F81FD0307C}</a:tableStyleId>
              </a:tblPr>
              <a:tblGrid>
                <a:gridCol w="4080764">
                  <a:extLst>
                    <a:ext uri="{9D8B030D-6E8A-4147-A177-3AD203B41FA5}">
                      <a16:colId xmlns:a16="http://schemas.microsoft.com/office/drawing/2014/main" val="1843433290"/>
                    </a:ext>
                  </a:extLst>
                </a:gridCol>
              </a:tblGrid>
              <a:tr h="370840">
                <a:tc>
                  <a:txBody>
                    <a:bodyPr/>
                    <a:lstStyle/>
                    <a:p>
                      <a:pPr algn="ctr"/>
                      <a:r>
                        <a:rPr lang="en-US" sz="2400" b="1">
                          <a:solidFill>
                            <a:schemeClr val="accent1">
                              <a:lumMod val="75000"/>
                            </a:schemeClr>
                          </a:solidFill>
                        </a:rPr>
                        <a:t>Layer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8002597"/>
                  </a:ext>
                </a:extLst>
              </a:tr>
              <a:tr h="370840">
                <a:tc>
                  <a:txBody>
                    <a:bodyPr/>
                    <a:lstStyle/>
                    <a:p>
                      <a:pPr algn="ctr"/>
                      <a:r>
                        <a:rPr lang="en-US" sz="2400" b="1">
                          <a:solidFill>
                            <a:schemeClr val="accent1">
                              <a:lumMod val="75000"/>
                            </a:schemeClr>
                          </a:solidFill>
                        </a:rPr>
                        <a:t>Layer 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5122343"/>
                  </a:ext>
                </a:extLst>
              </a:tr>
              <a:tr h="370840">
                <a:tc>
                  <a:txBody>
                    <a:bodyPr/>
                    <a:lstStyle/>
                    <a:p>
                      <a:pPr algn="ctr"/>
                      <a:r>
                        <a:rPr lang="en-US" sz="2400" b="1">
                          <a:solidFill>
                            <a:schemeClr val="accent1">
                              <a:lumMod val="7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775215"/>
                  </a:ext>
                </a:extLst>
              </a:tr>
              <a:tr h="370840">
                <a:tc>
                  <a:txBody>
                    <a:bodyPr/>
                    <a:lstStyle/>
                    <a:p>
                      <a:pPr algn="ctr"/>
                      <a:r>
                        <a:rPr lang="en-US" sz="2400" b="1">
                          <a:solidFill>
                            <a:schemeClr val="accent1">
                              <a:lumMod val="75000"/>
                            </a:schemeClr>
                          </a:solidFill>
                        </a:rPr>
                        <a:t>Layer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19876"/>
                  </a:ext>
                </a:extLst>
              </a:tr>
              <a:tr h="370840">
                <a:tc>
                  <a:txBody>
                    <a:bodyPr/>
                    <a:lstStyle/>
                    <a:p>
                      <a:pPr algn="ctr"/>
                      <a:r>
                        <a:rPr lang="en-US" sz="2400" b="1">
                          <a:solidFill>
                            <a:schemeClr val="accent1">
                              <a:lumMod val="75000"/>
                            </a:schemeClr>
                          </a:solidFill>
                        </a:rPr>
                        <a:t>Layer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803568"/>
                  </a:ext>
                </a:extLst>
              </a:tr>
            </a:tbl>
          </a:graphicData>
        </a:graphic>
      </p:graphicFrame>
    </p:spTree>
    <p:extLst>
      <p:ext uri="{BB962C8B-B14F-4D97-AF65-F5344CB8AC3E}">
        <p14:creationId xmlns:p14="http://schemas.microsoft.com/office/powerpoint/2010/main" val="46121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a:t>
            </a:r>
            <a:r>
              <a:rPr lang="en-US" sz="2800" b="1"/>
              <a:t>đ</a:t>
            </a:r>
            <a:r>
              <a:rPr lang="vi-VN" sz="2800" b="1"/>
              <a:t>ường ống và lọc (Pipe and filter Architecture)</a:t>
            </a:r>
          </a:p>
          <a:p>
            <a:pPr>
              <a:spcAft>
                <a:spcPts val="600"/>
              </a:spcAft>
              <a:buFont typeface="Wingdings" panose="05000000000000000000" pitchFamily="2" charset="2"/>
              <a:buChar char="q"/>
            </a:pPr>
            <a:r>
              <a:rPr lang="en-US" sz="2800"/>
              <a:t> T</a:t>
            </a:r>
            <a:r>
              <a:rPr lang="vi-VN" sz="2800"/>
              <a:t>ình huống nên dùng : trong các ứng dụng xử lý dữ liệu mà dữ</a:t>
            </a:r>
            <a:r>
              <a:rPr lang="en-US" sz="2800"/>
              <a:t> </a:t>
            </a:r>
            <a:r>
              <a:rPr lang="vi-VN" sz="2800"/>
              <a:t>liệu nhập cần </a:t>
            </a:r>
            <a:r>
              <a:rPr lang="en-US" sz="2800"/>
              <a:t>đ</a:t>
            </a:r>
            <a:r>
              <a:rPr lang="vi-VN" sz="2800"/>
              <a:t>ược xử lý bởi nhiều công </a:t>
            </a:r>
            <a:r>
              <a:rPr lang="en-US" sz="2800"/>
              <a:t>đ</a:t>
            </a:r>
            <a:r>
              <a:rPr lang="vi-VN" sz="2800"/>
              <a:t>oạn khác nhau và có</a:t>
            </a:r>
            <a:r>
              <a:rPr lang="en-US" sz="2800"/>
              <a:t> </a:t>
            </a:r>
            <a:r>
              <a:rPr lang="vi-VN" sz="2800"/>
              <a:t>tính </a:t>
            </a:r>
            <a:r>
              <a:rPr lang="en-US" sz="2800"/>
              <a:t>đ</a:t>
            </a:r>
            <a:r>
              <a:rPr lang="vi-VN" sz="2800"/>
              <a:t>ộc lập cao trước khi tạo ra kết quả cuối cùng.</a:t>
            </a:r>
          </a:p>
          <a:p>
            <a:pPr>
              <a:spcAft>
                <a:spcPts val="600"/>
              </a:spcAft>
              <a:buFont typeface="Wingdings" panose="05000000000000000000" pitchFamily="2" charset="2"/>
              <a:buChar char="q"/>
            </a:pPr>
            <a:r>
              <a:rPr lang="en-US" sz="2800"/>
              <a:t> Ư</a:t>
            </a:r>
            <a:r>
              <a:rPr lang="vi-VN" sz="2800"/>
              <a:t>u </a:t>
            </a:r>
            <a:r>
              <a:rPr lang="en-US" sz="2800"/>
              <a:t>đ</a:t>
            </a:r>
            <a:r>
              <a:rPr lang="vi-VN" sz="2800"/>
              <a:t>iểm : dễ dàng thay </a:t>
            </a:r>
            <a:r>
              <a:rPr lang="en-US" sz="2800"/>
              <a:t>đ</a:t>
            </a:r>
            <a:r>
              <a:rPr lang="vi-VN" sz="2800"/>
              <a:t>ổi/bảo trì/dùng lại từng filter của hệ</a:t>
            </a:r>
            <a:r>
              <a:rPr lang="en-US" sz="2800"/>
              <a:t> </a:t>
            </a:r>
            <a:r>
              <a:rPr lang="vi-VN" sz="2800"/>
              <a:t>thống, phù hợp với nhiều hoạt </a:t>
            </a:r>
            <a:r>
              <a:rPr lang="en-US" sz="2800"/>
              <a:t>đ</a:t>
            </a:r>
            <a:r>
              <a:rPr lang="vi-VN" sz="2800"/>
              <a:t>ộng nghiệp vụ, dễ dàng nâng cấp</a:t>
            </a:r>
            <a:r>
              <a:rPr lang="en-US" sz="2800"/>
              <a:t> </a:t>
            </a:r>
            <a:r>
              <a:rPr lang="vi-VN" sz="2800"/>
              <a:t>bằng cách thêm filter mới, hiệu quả cao hơn kiến trúc lô tuần tự.</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2 filter kề nhau cần tuân thủ </a:t>
            </a:r>
            <a:r>
              <a:rPr lang="en-US" sz="2800"/>
              <a:t>đ</a:t>
            </a:r>
            <a:r>
              <a:rPr lang="vi-VN" sz="2800"/>
              <a:t>ịnh dạng dữ liệu</a:t>
            </a:r>
            <a:r>
              <a:rPr lang="en-US" sz="2800"/>
              <a:t> </a:t>
            </a:r>
            <a:r>
              <a:rPr lang="vi-VN" sz="2800"/>
              <a:t>chung.</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13</a:t>
            </a:fld>
            <a:endParaRPr lang="en-US"/>
          </a:p>
        </p:txBody>
      </p:sp>
    </p:spTree>
    <p:extLst>
      <p:ext uri="{BB962C8B-B14F-4D97-AF65-F5344CB8AC3E}">
        <p14:creationId xmlns:p14="http://schemas.microsoft.com/office/powerpoint/2010/main" val="32337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000" b="1"/>
              <a:t>Kiến trúc nhiều cấp (Layered architecture)</a:t>
            </a:r>
          </a:p>
          <a:p>
            <a:pPr marL="0" indent="0">
              <a:spcAft>
                <a:spcPts val="600"/>
              </a:spcAft>
              <a:buNone/>
            </a:pPr>
            <a:r>
              <a:rPr lang="en-US" sz="2000"/>
              <a:t>T</a:t>
            </a:r>
            <a:r>
              <a:rPr lang="vi-VN" sz="2000"/>
              <a:t>hí dụ : Kiến</a:t>
            </a:r>
            <a:r>
              <a:rPr lang="en-US" sz="2000"/>
              <a:t> </a:t>
            </a:r>
            <a:r>
              <a:rPr lang="vi-VN" sz="2000"/>
              <a:t>trúc mạng OSI</a:t>
            </a:r>
            <a:r>
              <a:rPr lang="en-US" sz="2000"/>
              <a:t> </a:t>
            </a:r>
            <a:r>
              <a:rPr lang="vi-VN" sz="2000"/>
              <a:t>và kiến trúc</a:t>
            </a:r>
            <a:r>
              <a:rPr lang="en-US" sz="2000"/>
              <a:t> </a:t>
            </a:r>
          </a:p>
          <a:p>
            <a:pPr marL="0" indent="0">
              <a:spcAft>
                <a:spcPts val="600"/>
              </a:spcAft>
              <a:buNone/>
            </a:pPr>
            <a:r>
              <a:rPr lang="vi-VN" sz="2000"/>
              <a:t>mạng internet</a:t>
            </a:r>
            <a:endParaRPr lang="en-US" sz="20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14</a:t>
            </a:fld>
            <a:endParaRPr lang="en-US"/>
          </a:p>
        </p:txBody>
      </p:sp>
      <p:pic>
        <p:nvPicPr>
          <p:cNvPr id="5" name="Picture 4">
            <a:extLst>
              <a:ext uri="{FF2B5EF4-FFF2-40B4-BE49-F238E27FC236}">
                <a16:creationId xmlns:a16="http://schemas.microsoft.com/office/drawing/2014/main" id="{364980D2-A4B8-4898-A08E-95F4F898E129}"/>
              </a:ext>
            </a:extLst>
          </p:cNvPr>
          <p:cNvPicPr>
            <a:picLocks noChangeAspect="1"/>
          </p:cNvPicPr>
          <p:nvPr/>
        </p:nvPicPr>
        <p:blipFill>
          <a:blip r:embed="rId2"/>
          <a:stretch>
            <a:fillRect/>
          </a:stretch>
        </p:blipFill>
        <p:spPr>
          <a:xfrm>
            <a:off x="5670460" y="1952910"/>
            <a:ext cx="5880279" cy="4310730"/>
          </a:xfrm>
          <a:prstGeom prst="rect">
            <a:avLst/>
          </a:prstGeom>
        </p:spPr>
      </p:pic>
    </p:spTree>
    <p:extLst>
      <p:ext uri="{BB962C8B-B14F-4D97-AF65-F5344CB8AC3E}">
        <p14:creationId xmlns:p14="http://schemas.microsoft.com/office/powerpoint/2010/main" val="1188854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client-server (client-server Architecture)</a:t>
            </a:r>
          </a:p>
          <a:p>
            <a:pPr marL="0" indent="0">
              <a:spcAft>
                <a:spcPts val="600"/>
              </a:spcAft>
              <a:buNone/>
            </a:pPr>
            <a:r>
              <a:rPr lang="en-US" sz="2800"/>
              <a:t>Đ</a:t>
            </a:r>
            <a:r>
              <a:rPr lang="vi-VN" sz="2800"/>
              <a:t>ặc tả : Hệ thống gồm 2 loại phần tử chức năng : server cung cấp</a:t>
            </a:r>
            <a:r>
              <a:rPr lang="en-US" sz="2800"/>
              <a:t> </a:t>
            </a:r>
            <a:r>
              <a:rPr lang="vi-VN" sz="2800"/>
              <a:t>1 số dịch vụ, client là phần tử sử dụng dịch vụ bằng cách truy xuất</a:t>
            </a:r>
            <a:r>
              <a:rPr lang="en-US" sz="2800"/>
              <a:t> đ</a:t>
            </a:r>
            <a:r>
              <a:rPr lang="vi-VN" sz="2800"/>
              <a:t>ến server tương ứng.</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15</a:t>
            </a:fld>
            <a:endParaRPr lang="en-US"/>
          </a:p>
        </p:txBody>
      </p:sp>
      <p:sp>
        <p:nvSpPr>
          <p:cNvPr id="4" name="TextBox 3">
            <a:extLst>
              <a:ext uri="{FF2B5EF4-FFF2-40B4-BE49-F238E27FC236}">
                <a16:creationId xmlns:a16="http://schemas.microsoft.com/office/drawing/2014/main" id="{2520D169-567A-4B7D-897A-AC604F8D66C3}"/>
              </a:ext>
            </a:extLst>
          </p:cNvPr>
          <p:cNvSpPr txBox="1"/>
          <p:nvPr/>
        </p:nvSpPr>
        <p:spPr>
          <a:xfrm>
            <a:off x="2477809" y="4391695"/>
            <a:ext cx="2145406" cy="369332"/>
          </a:xfrm>
          <a:prstGeom prst="rect">
            <a:avLst/>
          </a:prstGeom>
          <a:noFill/>
          <a:ln w="19050">
            <a:solidFill>
              <a:schemeClr val="tx1"/>
            </a:solidFill>
          </a:ln>
        </p:spPr>
        <p:txBody>
          <a:bodyPr wrap="square" rtlCol="0">
            <a:spAutoFit/>
          </a:bodyPr>
          <a:lstStyle/>
          <a:p>
            <a:pPr algn="ctr"/>
            <a:r>
              <a:rPr lang="en-US"/>
              <a:t>Client</a:t>
            </a:r>
          </a:p>
        </p:txBody>
      </p:sp>
      <p:sp>
        <p:nvSpPr>
          <p:cNvPr id="8" name="TextBox 7">
            <a:extLst>
              <a:ext uri="{FF2B5EF4-FFF2-40B4-BE49-F238E27FC236}">
                <a16:creationId xmlns:a16="http://schemas.microsoft.com/office/drawing/2014/main" id="{B2B51B65-9DD8-4692-9041-01C82F242671}"/>
              </a:ext>
            </a:extLst>
          </p:cNvPr>
          <p:cNvSpPr txBox="1"/>
          <p:nvPr/>
        </p:nvSpPr>
        <p:spPr>
          <a:xfrm>
            <a:off x="6787165" y="4391695"/>
            <a:ext cx="2145406" cy="369332"/>
          </a:xfrm>
          <a:prstGeom prst="rect">
            <a:avLst/>
          </a:prstGeom>
          <a:noFill/>
          <a:ln w="19050">
            <a:solidFill>
              <a:schemeClr val="tx1"/>
            </a:solidFill>
          </a:ln>
        </p:spPr>
        <p:txBody>
          <a:bodyPr wrap="square" rtlCol="0">
            <a:spAutoFit/>
          </a:bodyPr>
          <a:lstStyle/>
          <a:p>
            <a:pPr algn="ctr"/>
            <a:r>
              <a:rPr lang="en-US"/>
              <a:t>Server</a:t>
            </a:r>
          </a:p>
        </p:txBody>
      </p:sp>
      <p:cxnSp>
        <p:nvCxnSpPr>
          <p:cNvPr id="6" name="Straight Arrow Connector 5">
            <a:extLst>
              <a:ext uri="{FF2B5EF4-FFF2-40B4-BE49-F238E27FC236}">
                <a16:creationId xmlns:a16="http://schemas.microsoft.com/office/drawing/2014/main" id="{CED2DEE2-CA4E-48B1-99C7-3D110574E205}"/>
              </a:ext>
            </a:extLst>
          </p:cNvPr>
          <p:cNvCxnSpPr>
            <a:stCxn id="4" idx="3"/>
            <a:endCxn id="8" idx="1"/>
          </p:cNvCxnSpPr>
          <p:nvPr/>
        </p:nvCxnSpPr>
        <p:spPr>
          <a:xfrm>
            <a:off x="4623215" y="4576361"/>
            <a:ext cx="2163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889386-D0A0-435E-8EB0-33EA2F0644AB}"/>
              </a:ext>
            </a:extLst>
          </p:cNvPr>
          <p:cNvSpPr txBox="1"/>
          <p:nvPr/>
        </p:nvSpPr>
        <p:spPr>
          <a:xfrm>
            <a:off x="5440693" y="4207029"/>
            <a:ext cx="679994" cy="369332"/>
          </a:xfrm>
          <a:prstGeom prst="rect">
            <a:avLst/>
          </a:prstGeom>
          <a:noFill/>
        </p:spPr>
        <p:txBody>
          <a:bodyPr wrap="none" rtlCol="0">
            <a:spAutoFit/>
          </a:bodyPr>
          <a:lstStyle/>
          <a:p>
            <a:r>
              <a:rPr lang="en-US"/>
              <a:t>Dùng</a:t>
            </a:r>
          </a:p>
        </p:txBody>
      </p:sp>
    </p:spTree>
    <p:extLst>
      <p:ext uri="{BB962C8B-B14F-4D97-AF65-F5344CB8AC3E}">
        <p14:creationId xmlns:p14="http://schemas.microsoft.com/office/powerpoint/2010/main" val="2903036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client-server (client-server Architecture)</a:t>
            </a:r>
          </a:p>
          <a:p>
            <a:pPr>
              <a:spcAft>
                <a:spcPts val="600"/>
              </a:spcAft>
              <a:buFont typeface="Wingdings" panose="05000000000000000000" pitchFamily="2" charset="2"/>
              <a:buChar char="q"/>
            </a:pPr>
            <a:r>
              <a:rPr lang="en-US" sz="2800"/>
              <a:t> T</a:t>
            </a:r>
            <a:r>
              <a:rPr lang="vi-VN" sz="2800"/>
              <a:t>ình huống nên dùng : khi database dùng chung từ nhiều vị trí</a:t>
            </a:r>
            <a:r>
              <a:rPr lang="en-US" sz="2800"/>
              <a:t> </a:t>
            </a:r>
            <a:r>
              <a:rPr lang="vi-VN" sz="2800"/>
              <a:t>khác nhau hay khi tải hệ thống thay </a:t>
            </a:r>
            <a:r>
              <a:rPr lang="en-US" sz="2800"/>
              <a:t>đ</a:t>
            </a:r>
            <a:r>
              <a:rPr lang="vi-VN" sz="2800"/>
              <a:t>ổi </a:t>
            </a:r>
            <a:r>
              <a:rPr lang="en-US" sz="2800"/>
              <a:t>đ</a:t>
            </a:r>
            <a:r>
              <a:rPr lang="vi-VN" sz="2800"/>
              <a:t>ộng (nhân bản server</a:t>
            </a:r>
            <a:r>
              <a:rPr lang="en-US" sz="2800"/>
              <a:t> </a:t>
            </a:r>
            <a:r>
              <a:rPr lang="vi-VN" sz="2800"/>
              <a:t>thành nhiều phần tử).</a:t>
            </a:r>
          </a:p>
          <a:p>
            <a:pPr>
              <a:spcAft>
                <a:spcPts val="600"/>
              </a:spcAft>
              <a:buFont typeface="Wingdings" panose="05000000000000000000" pitchFamily="2" charset="2"/>
              <a:buChar char="q"/>
            </a:pPr>
            <a:r>
              <a:rPr lang="en-US" sz="2800"/>
              <a:t> Ư</a:t>
            </a:r>
            <a:r>
              <a:rPr lang="vi-VN" sz="2800"/>
              <a:t>u </a:t>
            </a:r>
            <a:r>
              <a:rPr lang="en-US" sz="2800"/>
              <a:t>đ</a:t>
            </a:r>
            <a:r>
              <a:rPr lang="vi-VN" sz="2800"/>
              <a:t>iểm : server có thể phân tán tự do trên mạng.</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a:t>
            </a:r>
            <a:r>
              <a:rPr lang="en-US" sz="2800"/>
              <a:t>đ</a:t>
            </a:r>
            <a:r>
              <a:rPr lang="vi-VN" sz="2800"/>
              <a:t>ộ hiệu quả phụ thuộc vào mạng và hệ thống nên</a:t>
            </a:r>
            <a:r>
              <a:rPr lang="en-US" sz="2800"/>
              <a:t> </a:t>
            </a:r>
            <a:r>
              <a:rPr lang="vi-VN" sz="2800"/>
              <a:t>khó lường trước. Nếu các server </a:t>
            </a:r>
            <a:r>
              <a:rPr lang="en-US" sz="2800"/>
              <a:t>đ</a:t>
            </a:r>
            <a:r>
              <a:rPr lang="vi-VN" sz="2800"/>
              <a:t>ược quản lý bởi các tổ chức</a:t>
            </a:r>
            <a:r>
              <a:rPr lang="en-US" sz="2800"/>
              <a:t> </a:t>
            </a:r>
            <a:r>
              <a:rPr lang="vi-VN" sz="2800"/>
              <a:t>khác nhau thì có vấn </a:t>
            </a:r>
            <a:r>
              <a:rPr lang="en-US" sz="2800"/>
              <a:t>đ</a:t>
            </a:r>
            <a:r>
              <a:rPr lang="vi-VN" sz="2800"/>
              <a:t>ề về quản lý chúng.</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16</a:t>
            </a:fld>
            <a:endParaRPr lang="en-US"/>
          </a:p>
        </p:txBody>
      </p:sp>
    </p:spTree>
    <p:extLst>
      <p:ext uri="{BB962C8B-B14F-4D97-AF65-F5344CB8AC3E}">
        <p14:creationId xmlns:p14="http://schemas.microsoft.com/office/powerpoint/2010/main" val="266952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client-server (client-server Architecture)</a:t>
            </a:r>
          </a:p>
          <a:p>
            <a:pPr marL="0" indent="0">
              <a:spcAft>
                <a:spcPts val="600"/>
              </a:spcAft>
              <a:buNone/>
            </a:pPr>
            <a:r>
              <a:rPr lang="en-US" sz="2800"/>
              <a:t>T</a:t>
            </a:r>
            <a:r>
              <a:rPr lang="vi-VN" sz="2800"/>
              <a:t>hí dụ : Hệ thống quản lý phim ảnh dùng mô hình client-server</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17</a:t>
            </a:fld>
            <a:endParaRPr lang="en-US"/>
          </a:p>
        </p:txBody>
      </p:sp>
      <p:pic>
        <p:nvPicPr>
          <p:cNvPr id="5" name="Picture 4">
            <a:extLst>
              <a:ext uri="{FF2B5EF4-FFF2-40B4-BE49-F238E27FC236}">
                <a16:creationId xmlns:a16="http://schemas.microsoft.com/office/drawing/2014/main" id="{DDA3917D-E64C-46E4-9F20-8F5F2684B3BE}"/>
              </a:ext>
            </a:extLst>
          </p:cNvPr>
          <p:cNvPicPr>
            <a:picLocks noChangeAspect="1"/>
          </p:cNvPicPr>
          <p:nvPr/>
        </p:nvPicPr>
        <p:blipFill>
          <a:blip r:embed="rId2"/>
          <a:stretch>
            <a:fillRect/>
          </a:stretch>
        </p:blipFill>
        <p:spPr>
          <a:xfrm>
            <a:off x="3171423" y="3144189"/>
            <a:ext cx="5334000" cy="2990850"/>
          </a:xfrm>
          <a:prstGeom prst="rect">
            <a:avLst/>
          </a:prstGeom>
        </p:spPr>
      </p:pic>
    </p:spTree>
    <p:extLst>
      <p:ext uri="{BB962C8B-B14F-4D97-AF65-F5344CB8AC3E}">
        <p14:creationId xmlns:p14="http://schemas.microsoft.com/office/powerpoint/2010/main" val="2197802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3 </a:t>
            </a:r>
            <a:r>
              <a:rPr lang="en-US" sz="2800" b="1"/>
              <a:t>đ</a:t>
            </a:r>
            <a:r>
              <a:rPr lang="vi-VN" sz="2800" b="1"/>
              <a:t>ối tác (3-tiers Architecture)</a:t>
            </a:r>
          </a:p>
          <a:p>
            <a:pPr marL="0" indent="0">
              <a:spcAft>
                <a:spcPts val="600"/>
              </a:spcAft>
              <a:buNone/>
            </a:pPr>
            <a:r>
              <a:rPr lang="en-US" sz="2800"/>
              <a:t>Đ</a:t>
            </a:r>
            <a:r>
              <a:rPr lang="vi-VN" sz="2800"/>
              <a:t>ặc tả : Sự cải tiến của kiến trúc client-server. Hệ thống gồm 3</a:t>
            </a:r>
            <a:r>
              <a:rPr lang="en-US" sz="2800"/>
              <a:t> </a:t>
            </a:r>
            <a:r>
              <a:rPr lang="vi-VN" sz="2800"/>
              <a:t>loại phần tử chức năng : client, server, và server của server.</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18</a:t>
            </a:fld>
            <a:endParaRPr lang="en-US"/>
          </a:p>
        </p:txBody>
      </p:sp>
      <p:sp>
        <p:nvSpPr>
          <p:cNvPr id="4" name="TextBox 3">
            <a:extLst>
              <a:ext uri="{FF2B5EF4-FFF2-40B4-BE49-F238E27FC236}">
                <a16:creationId xmlns:a16="http://schemas.microsoft.com/office/drawing/2014/main" id="{2520D169-567A-4B7D-897A-AC604F8D66C3}"/>
              </a:ext>
            </a:extLst>
          </p:cNvPr>
          <p:cNvSpPr txBox="1"/>
          <p:nvPr/>
        </p:nvSpPr>
        <p:spPr>
          <a:xfrm>
            <a:off x="2584606" y="4207234"/>
            <a:ext cx="1327928" cy="369332"/>
          </a:xfrm>
          <a:prstGeom prst="rect">
            <a:avLst/>
          </a:prstGeom>
          <a:noFill/>
          <a:ln w="19050">
            <a:solidFill>
              <a:schemeClr val="tx1"/>
            </a:solidFill>
          </a:ln>
        </p:spPr>
        <p:txBody>
          <a:bodyPr wrap="square" rtlCol="0">
            <a:spAutoFit/>
          </a:bodyPr>
          <a:lstStyle/>
          <a:p>
            <a:pPr algn="ctr"/>
            <a:r>
              <a:rPr lang="en-US"/>
              <a:t>Client</a:t>
            </a:r>
          </a:p>
        </p:txBody>
      </p:sp>
      <p:sp>
        <p:nvSpPr>
          <p:cNvPr id="8" name="TextBox 7">
            <a:extLst>
              <a:ext uri="{FF2B5EF4-FFF2-40B4-BE49-F238E27FC236}">
                <a16:creationId xmlns:a16="http://schemas.microsoft.com/office/drawing/2014/main" id="{B2B51B65-9DD8-4692-9041-01C82F242671}"/>
              </a:ext>
            </a:extLst>
          </p:cNvPr>
          <p:cNvSpPr txBox="1"/>
          <p:nvPr/>
        </p:nvSpPr>
        <p:spPr>
          <a:xfrm>
            <a:off x="4736142" y="4068735"/>
            <a:ext cx="1176271" cy="646331"/>
          </a:xfrm>
          <a:prstGeom prst="rect">
            <a:avLst/>
          </a:prstGeom>
          <a:noFill/>
          <a:ln w="19050">
            <a:solidFill>
              <a:schemeClr val="tx1"/>
            </a:solidFill>
          </a:ln>
        </p:spPr>
        <p:txBody>
          <a:bodyPr wrap="square" rtlCol="0">
            <a:spAutoFit/>
          </a:bodyPr>
          <a:lstStyle/>
          <a:p>
            <a:pPr algn="ctr"/>
            <a:r>
              <a:rPr lang="en-US"/>
              <a:t>Server cho Client</a:t>
            </a:r>
          </a:p>
        </p:txBody>
      </p:sp>
      <p:cxnSp>
        <p:nvCxnSpPr>
          <p:cNvPr id="6" name="Straight Arrow Connector 5">
            <a:extLst>
              <a:ext uri="{FF2B5EF4-FFF2-40B4-BE49-F238E27FC236}">
                <a16:creationId xmlns:a16="http://schemas.microsoft.com/office/drawing/2014/main" id="{CED2DEE2-CA4E-48B1-99C7-3D110574E205}"/>
              </a:ext>
            </a:extLst>
          </p:cNvPr>
          <p:cNvCxnSpPr>
            <a:cxnSpLocks/>
            <a:stCxn id="4" idx="3"/>
            <a:endCxn id="8" idx="1"/>
          </p:cNvCxnSpPr>
          <p:nvPr/>
        </p:nvCxnSpPr>
        <p:spPr>
          <a:xfrm>
            <a:off x="3912534" y="4391900"/>
            <a:ext cx="8236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889386-D0A0-435E-8EB0-33EA2F0644AB}"/>
              </a:ext>
            </a:extLst>
          </p:cNvPr>
          <p:cNvSpPr txBox="1"/>
          <p:nvPr/>
        </p:nvSpPr>
        <p:spPr>
          <a:xfrm>
            <a:off x="3960405" y="3921340"/>
            <a:ext cx="679994" cy="369332"/>
          </a:xfrm>
          <a:prstGeom prst="rect">
            <a:avLst/>
          </a:prstGeom>
          <a:noFill/>
        </p:spPr>
        <p:txBody>
          <a:bodyPr wrap="none" rtlCol="0">
            <a:spAutoFit/>
          </a:bodyPr>
          <a:lstStyle/>
          <a:p>
            <a:r>
              <a:rPr lang="en-US"/>
              <a:t>Dùng</a:t>
            </a:r>
          </a:p>
        </p:txBody>
      </p:sp>
      <p:sp>
        <p:nvSpPr>
          <p:cNvPr id="12" name="TextBox 11">
            <a:extLst>
              <a:ext uri="{FF2B5EF4-FFF2-40B4-BE49-F238E27FC236}">
                <a16:creationId xmlns:a16="http://schemas.microsoft.com/office/drawing/2014/main" id="{00E6A228-37CA-4E28-A7A3-59CF7BA54689}"/>
              </a:ext>
            </a:extLst>
          </p:cNvPr>
          <p:cNvSpPr txBox="1"/>
          <p:nvPr/>
        </p:nvSpPr>
        <p:spPr>
          <a:xfrm>
            <a:off x="7080697" y="4207234"/>
            <a:ext cx="2145406" cy="369332"/>
          </a:xfrm>
          <a:prstGeom prst="rect">
            <a:avLst/>
          </a:prstGeom>
          <a:noFill/>
          <a:ln w="19050">
            <a:solidFill>
              <a:schemeClr val="tx1"/>
            </a:solidFill>
          </a:ln>
        </p:spPr>
        <p:txBody>
          <a:bodyPr wrap="square" rtlCol="0">
            <a:spAutoFit/>
          </a:bodyPr>
          <a:lstStyle/>
          <a:p>
            <a:pPr algn="ctr"/>
            <a:r>
              <a:rPr lang="en-US"/>
              <a:t>Server cho Server</a:t>
            </a:r>
          </a:p>
        </p:txBody>
      </p:sp>
      <p:cxnSp>
        <p:nvCxnSpPr>
          <p:cNvPr id="13" name="Straight Arrow Connector 12">
            <a:extLst>
              <a:ext uri="{FF2B5EF4-FFF2-40B4-BE49-F238E27FC236}">
                <a16:creationId xmlns:a16="http://schemas.microsoft.com/office/drawing/2014/main" id="{9CD822E0-BF81-4A15-A959-CC80E42742A6}"/>
              </a:ext>
            </a:extLst>
          </p:cNvPr>
          <p:cNvCxnSpPr>
            <a:cxnSpLocks/>
            <a:stCxn id="8" idx="3"/>
            <a:endCxn id="12" idx="1"/>
          </p:cNvCxnSpPr>
          <p:nvPr/>
        </p:nvCxnSpPr>
        <p:spPr>
          <a:xfrm flipV="1">
            <a:off x="5912413" y="4391900"/>
            <a:ext cx="1168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EE21C47-001B-4536-9F87-0185E40A2C62}"/>
              </a:ext>
            </a:extLst>
          </p:cNvPr>
          <p:cNvSpPr txBox="1"/>
          <p:nvPr/>
        </p:nvSpPr>
        <p:spPr>
          <a:xfrm>
            <a:off x="6056027" y="3951573"/>
            <a:ext cx="679994" cy="369332"/>
          </a:xfrm>
          <a:prstGeom prst="rect">
            <a:avLst/>
          </a:prstGeom>
          <a:noFill/>
        </p:spPr>
        <p:txBody>
          <a:bodyPr wrap="none" rtlCol="0">
            <a:spAutoFit/>
          </a:bodyPr>
          <a:lstStyle/>
          <a:p>
            <a:r>
              <a:rPr lang="en-US"/>
              <a:t>Dùng</a:t>
            </a:r>
          </a:p>
        </p:txBody>
      </p:sp>
    </p:spTree>
    <p:extLst>
      <p:ext uri="{BB962C8B-B14F-4D97-AF65-F5344CB8AC3E}">
        <p14:creationId xmlns:p14="http://schemas.microsoft.com/office/powerpoint/2010/main" val="1916713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3 </a:t>
            </a:r>
            <a:r>
              <a:rPr lang="en-US" sz="2800" b="1"/>
              <a:t>đ</a:t>
            </a:r>
            <a:r>
              <a:rPr lang="vi-VN" sz="2800" b="1"/>
              <a:t>ối tác (3-tiers Architecture)</a:t>
            </a:r>
          </a:p>
          <a:p>
            <a:pPr>
              <a:spcAft>
                <a:spcPts val="600"/>
              </a:spcAft>
              <a:buFont typeface="Wingdings" panose="05000000000000000000" pitchFamily="2" charset="2"/>
              <a:buChar char="q"/>
            </a:pPr>
            <a:r>
              <a:rPr lang="en-US" sz="2800"/>
              <a:t> T</a:t>
            </a:r>
            <a:r>
              <a:rPr lang="vi-VN" sz="2800"/>
              <a:t>ình huống nên dùng : khi database dùng chung từ nhiều vị trí</a:t>
            </a:r>
            <a:r>
              <a:rPr lang="en-US" sz="2800"/>
              <a:t> </a:t>
            </a:r>
            <a:r>
              <a:rPr lang="vi-VN" sz="2800"/>
              <a:t>khác nhau hay khi tải hệ thống thay </a:t>
            </a:r>
            <a:r>
              <a:rPr lang="en-US" sz="2800"/>
              <a:t>đ</a:t>
            </a:r>
            <a:r>
              <a:rPr lang="vi-VN" sz="2800"/>
              <a:t>ổi </a:t>
            </a:r>
            <a:r>
              <a:rPr lang="en-US" sz="2800"/>
              <a:t>đ</a:t>
            </a:r>
            <a:r>
              <a:rPr lang="vi-VN" sz="2800"/>
              <a:t>ộng (nhân bản server</a:t>
            </a:r>
            <a:r>
              <a:rPr lang="en-US" sz="2800"/>
              <a:t> </a:t>
            </a:r>
            <a:r>
              <a:rPr lang="vi-VN" sz="2800"/>
              <a:t>thành nhiều phần tử).</a:t>
            </a:r>
          </a:p>
          <a:p>
            <a:pPr>
              <a:spcAft>
                <a:spcPts val="600"/>
              </a:spcAft>
              <a:buFont typeface="Wingdings" panose="05000000000000000000" pitchFamily="2" charset="2"/>
              <a:buChar char="q"/>
            </a:pPr>
            <a:r>
              <a:rPr lang="en-US" sz="2800"/>
              <a:t> Ư</a:t>
            </a:r>
            <a:r>
              <a:rPr lang="vi-VN" sz="2800"/>
              <a:t>u </a:t>
            </a:r>
            <a:r>
              <a:rPr lang="en-US" sz="2800"/>
              <a:t>đ</a:t>
            </a:r>
            <a:r>
              <a:rPr lang="vi-VN" sz="2800"/>
              <a:t>iểm : server có thể phân tán tự do trên mạng.</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a:t>
            </a:r>
            <a:r>
              <a:rPr lang="en-US" sz="2800"/>
              <a:t>đ</a:t>
            </a:r>
            <a:r>
              <a:rPr lang="vi-VN" sz="2800"/>
              <a:t>ộ hiệu quả phụ thuộc vào mạng và hệ thống nên</a:t>
            </a:r>
            <a:r>
              <a:rPr lang="en-US" sz="2800"/>
              <a:t> </a:t>
            </a:r>
            <a:r>
              <a:rPr lang="vi-VN" sz="2800"/>
              <a:t>khó lường trước. Nếu các server </a:t>
            </a:r>
            <a:r>
              <a:rPr lang="en-US" sz="2800"/>
              <a:t>đ</a:t>
            </a:r>
            <a:r>
              <a:rPr lang="vi-VN" sz="2800"/>
              <a:t>ược quản lý bởi các tổ chức</a:t>
            </a:r>
            <a:r>
              <a:rPr lang="en-US" sz="2800"/>
              <a:t> </a:t>
            </a:r>
            <a:r>
              <a:rPr lang="vi-VN" sz="2800"/>
              <a:t>khác nhau thì có vấn </a:t>
            </a:r>
            <a:r>
              <a:rPr lang="en-US" sz="2800"/>
              <a:t>đ</a:t>
            </a:r>
            <a:r>
              <a:rPr lang="vi-VN" sz="2800"/>
              <a:t>ề về quản lý chúng.</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19</a:t>
            </a:fld>
            <a:endParaRPr lang="en-US"/>
          </a:p>
        </p:txBody>
      </p:sp>
    </p:spTree>
    <p:extLst>
      <p:ext uri="{BB962C8B-B14F-4D97-AF65-F5344CB8AC3E}">
        <p14:creationId xmlns:p14="http://schemas.microsoft.com/office/powerpoint/2010/main" val="303670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3.1 </a:t>
            </a:r>
            <a:r>
              <a:rPr lang="en-US" sz="2800" b="1" u="sng"/>
              <a:t>KIẾN TRÚC CHỨC NĂNG</a:t>
            </a:r>
            <a:r>
              <a:rPr lang="en-US" sz="2800" b="1"/>
              <a:t>:</a:t>
            </a:r>
          </a:p>
          <a:p>
            <a:pPr marL="0" indent="0">
              <a:spcAft>
                <a:spcPts val="600"/>
              </a:spcAft>
              <a:buNone/>
            </a:pPr>
            <a:r>
              <a:rPr lang="vi-VN" sz="2800" b="1"/>
              <a:t>Các phần tử của </a:t>
            </a:r>
            <a:r>
              <a:rPr lang="en-US" sz="2800" b="1"/>
              <a:t>đ</a:t>
            </a:r>
            <a:r>
              <a:rPr lang="vi-VN" sz="2800" b="1"/>
              <a:t>ặc tả kiến trúc</a:t>
            </a:r>
          </a:p>
          <a:p>
            <a:pPr>
              <a:spcAft>
                <a:spcPts val="600"/>
              </a:spcAft>
              <a:buFont typeface="Wingdings" panose="05000000000000000000" pitchFamily="2" charset="2"/>
              <a:buChar char="q"/>
            </a:pPr>
            <a:r>
              <a:rPr lang="en-US" sz="2800"/>
              <a:t> Đ</a:t>
            </a:r>
            <a:r>
              <a:rPr lang="vi-VN" sz="2800"/>
              <a:t>ịnh nghĩa kiến trúc cho 1 hệ thống chọn :</a:t>
            </a:r>
          </a:p>
          <a:p>
            <a:pPr lvl="1">
              <a:spcAft>
                <a:spcPts val="600"/>
              </a:spcAft>
            </a:pPr>
            <a:r>
              <a:rPr lang="en-US" sz="2800"/>
              <a:t>C</a:t>
            </a:r>
            <a:r>
              <a:rPr lang="vi-VN" sz="2800"/>
              <a:t>ác thành phần : </a:t>
            </a:r>
            <a:r>
              <a:rPr lang="en-US" sz="2800"/>
              <a:t>đ</a:t>
            </a:r>
            <a:r>
              <a:rPr lang="vi-VN" sz="2800"/>
              <a:t>ịnh nghĩa </a:t>
            </a:r>
            <a:r>
              <a:rPr lang="en-US" sz="2800"/>
              <a:t>đ</a:t>
            </a:r>
            <a:r>
              <a:rPr lang="vi-VN" sz="2800"/>
              <a:t>ịa </a:t>
            </a:r>
            <a:r>
              <a:rPr lang="en-US" sz="2800"/>
              <a:t>đ</a:t>
            </a:r>
            <a:r>
              <a:rPr lang="vi-VN" sz="2800"/>
              <a:t>iểm tính toán, thí dụ filter,</a:t>
            </a:r>
            <a:r>
              <a:rPr lang="en-US" sz="2800"/>
              <a:t> </a:t>
            </a:r>
            <a:r>
              <a:rPr lang="vi-VN" sz="2800"/>
              <a:t>database, object, ADT</a:t>
            </a:r>
          </a:p>
          <a:p>
            <a:pPr lvl="1">
              <a:spcAft>
                <a:spcPts val="600"/>
              </a:spcAft>
            </a:pPr>
            <a:r>
              <a:rPr lang="en-US" sz="2800"/>
              <a:t>C</a:t>
            </a:r>
            <a:r>
              <a:rPr lang="vi-VN" sz="2800"/>
              <a:t>ác mối nối (Connector) : làm trung gian cho tương tác giữa</a:t>
            </a:r>
            <a:r>
              <a:rPr lang="en-US" sz="2800"/>
              <a:t> </a:t>
            </a:r>
            <a:r>
              <a:rPr lang="vi-VN" sz="2800"/>
              <a:t>các thành phần. gọi thủ tục, pipe, phát tán sự kiện.</a:t>
            </a:r>
          </a:p>
          <a:p>
            <a:pPr lvl="1">
              <a:spcAft>
                <a:spcPts val="600"/>
              </a:spcAft>
            </a:pPr>
            <a:r>
              <a:rPr lang="en-US" sz="2800"/>
              <a:t>C</a:t>
            </a:r>
            <a:r>
              <a:rPr lang="vi-VN" sz="2800"/>
              <a:t>ác thuộc tính : xác </a:t>
            </a:r>
            <a:r>
              <a:rPr lang="en-US" sz="2800"/>
              <a:t>đ</a:t>
            </a:r>
            <a:r>
              <a:rPr lang="vi-VN" sz="2800"/>
              <a:t>ịnh thông tin cho việc phân tích và xây</a:t>
            </a:r>
            <a:r>
              <a:rPr lang="en-US" sz="2800"/>
              <a:t> </a:t>
            </a:r>
            <a:r>
              <a:rPr lang="vi-VN" sz="2800"/>
              <a:t>dựng : chữ ký, </a:t>
            </a:r>
            <a:r>
              <a:rPr lang="en-US" sz="2800"/>
              <a:t>đ</a:t>
            </a:r>
            <a:r>
              <a:rPr lang="vi-VN" sz="2800"/>
              <a:t>iều kiện pre/post, </a:t>
            </a:r>
            <a:r>
              <a:rPr lang="en-US" sz="2800"/>
              <a:t>đ</a:t>
            </a:r>
            <a:r>
              <a:rPr lang="vi-VN" sz="2800"/>
              <a:t>ặc tả RT.</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a:t>
            </a:fld>
            <a:endParaRPr lang="en-US"/>
          </a:p>
        </p:txBody>
      </p:sp>
    </p:spTree>
    <p:extLst>
      <p:ext uri="{BB962C8B-B14F-4D97-AF65-F5344CB8AC3E}">
        <p14:creationId xmlns:p14="http://schemas.microsoft.com/office/powerpoint/2010/main" val="2994615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MVC (Model-View-Controller)</a:t>
            </a:r>
          </a:p>
          <a:p>
            <a:pPr>
              <a:spcAft>
                <a:spcPts val="600"/>
              </a:spcAft>
              <a:buFont typeface="Wingdings" panose="05000000000000000000" pitchFamily="2" charset="2"/>
              <a:buChar char="q"/>
            </a:pPr>
            <a:r>
              <a:rPr lang="en-US" sz="2800"/>
              <a:t> Đ</a:t>
            </a:r>
            <a:r>
              <a:rPr lang="vi-VN" sz="2800"/>
              <a:t>ặc tả : Hệ thống gồm 3 thành phần luận lý tương tác lẫn nhau :</a:t>
            </a:r>
          </a:p>
          <a:p>
            <a:pPr lvl="1">
              <a:spcAft>
                <a:spcPts val="600"/>
              </a:spcAft>
            </a:pPr>
            <a:r>
              <a:rPr lang="en-US" sz="2800"/>
              <a:t>M</a:t>
            </a:r>
            <a:r>
              <a:rPr lang="vi-VN" sz="2800"/>
              <a:t>odel quản lý dữ liệu và các tác vụ liên quan </a:t>
            </a:r>
            <a:r>
              <a:rPr lang="en-US" sz="2800"/>
              <a:t>đ</a:t>
            </a:r>
            <a:r>
              <a:rPr lang="vi-VN" sz="2800"/>
              <a:t>ến dữ liệu này.</a:t>
            </a:r>
          </a:p>
          <a:p>
            <a:pPr lvl="1">
              <a:spcAft>
                <a:spcPts val="600"/>
              </a:spcAft>
            </a:pPr>
            <a:r>
              <a:rPr lang="en-US" sz="2800"/>
              <a:t>V</a:t>
            </a:r>
            <a:r>
              <a:rPr lang="vi-VN" sz="2800"/>
              <a:t>iew </a:t>
            </a:r>
            <a:r>
              <a:rPr lang="en-US" sz="2800"/>
              <a:t>đ</a:t>
            </a:r>
            <a:r>
              <a:rPr lang="vi-VN" sz="2800"/>
              <a:t>ịnh nghĩa và quản lý cách thức dữ liệu </a:t>
            </a:r>
            <a:r>
              <a:rPr lang="en-US" sz="2800"/>
              <a:t>đ</a:t>
            </a:r>
            <a:r>
              <a:rPr lang="vi-VN" sz="2800"/>
              <a:t>ược trình bày</a:t>
            </a:r>
            <a:r>
              <a:rPr lang="en-US" sz="2800"/>
              <a:t> </a:t>
            </a:r>
            <a:r>
              <a:rPr lang="vi-VN" sz="2800"/>
              <a:t>cho user.</a:t>
            </a:r>
          </a:p>
          <a:p>
            <a:pPr lvl="1">
              <a:spcAft>
                <a:spcPts val="600"/>
              </a:spcAft>
            </a:pPr>
            <a:r>
              <a:rPr lang="en-US" sz="2800"/>
              <a:t>C</a:t>
            </a:r>
            <a:r>
              <a:rPr lang="vi-VN" sz="2800"/>
              <a:t>ontroller quản lý các tương tác với user như ấn phím, click</a:t>
            </a:r>
            <a:r>
              <a:rPr lang="en-US" sz="2800"/>
              <a:t> </a:t>
            </a:r>
            <a:r>
              <a:rPr lang="vi-VN" sz="2800"/>
              <a:t>chuột… và gởi thông tin tương tác này tới View và/hoặc Model.</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20</a:t>
            </a:fld>
            <a:endParaRPr lang="en-US"/>
          </a:p>
        </p:txBody>
      </p:sp>
    </p:spTree>
    <p:extLst>
      <p:ext uri="{BB962C8B-B14F-4D97-AF65-F5344CB8AC3E}">
        <p14:creationId xmlns:p14="http://schemas.microsoft.com/office/powerpoint/2010/main" val="1870675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MVC (Model-View-Controller)</a:t>
            </a:r>
          </a:p>
          <a:p>
            <a:pPr marL="0" indent="0">
              <a:spcAft>
                <a:spcPts val="600"/>
              </a:spcAft>
              <a:buNone/>
            </a:pPr>
            <a:r>
              <a:rPr lang="en-US" sz="2800"/>
              <a:t> </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21</a:t>
            </a:fld>
            <a:endParaRPr lang="en-US"/>
          </a:p>
        </p:txBody>
      </p:sp>
      <p:pic>
        <p:nvPicPr>
          <p:cNvPr id="5" name="Picture 4">
            <a:extLst>
              <a:ext uri="{FF2B5EF4-FFF2-40B4-BE49-F238E27FC236}">
                <a16:creationId xmlns:a16="http://schemas.microsoft.com/office/drawing/2014/main" id="{E89FB9FE-8860-4321-914B-6B916DF50F44}"/>
              </a:ext>
            </a:extLst>
          </p:cNvPr>
          <p:cNvPicPr>
            <a:picLocks noChangeAspect="1"/>
          </p:cNvPicPr>
          <p:nvPr/>
        </p:nvPicPr>
        <p:blipFill>
          <a:blip r:embed="rId2"/>
          <a:stretch>
            <a:fillRect/>
          </a:stretch>
        </p:blipFill>
        <p:spPr>
          <a:xfrm>
            <a:off x="3938118" y="2754772"/>
            <a:ext cx="4315764" cy="2749916"/>
          </a:xfrm>
          <a:prstGeom prst="rect">
            <a:avLst/>
          </a:prstGeom>
        </p:spPr>
      </p:pic>
    </p:spTree>
    <p:extLst>
      <p:ext uri="{BB962C8B-B14F-4D97-AF65-F5344CB8AC3E}">
        <p14:creationId xmlns:p14="http://schemas.microsoft.com/office/powerpoint/2010/main" val="2428479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MVC (Model-View-Controller)</a:t>
            </a:r>
          </a:p>
          <a:p>
            <a:pPr>
              <a:spcAft>
                <a:spcPts val="600"/>
              </a:spcAft>
              <a:buFont typeface="Wingdings" panose="05000000000000000000" pitchFamily="2" charset="2"/>
              <a:buChar char="q"/>
            </a:pPr>
            <a:r>
              <a:rPr lang="en-US" sz="2800"/>
              <a:t> </a:t>
            </a:r>
            <a:r>
              <a:rPr lang="vi-VN" sz="2800"/>
              <a:t>Tình huống nên dùng : Hệ thống có nhiều cách </a:t>
            </a:r>
            <a:r>
              <a:rPr lang="en-US" sz="2800"/>
              <a:t>đ</a:t>
            </a:r>
            <a:r>
              <a:rPr lang="vi-VN" sz="2800"/>
              <a:t>ể view và tương</a:t>
            </a:r>
            <a:r>
              <a:rPr lang="en-US" sz="2800"/>
              <a:t> </a:t>
            </a:r>
            <a:r>
              <a:rPr lang="vi-VN" sz="2800"/>
              <a:t>tác với dữ liệu, hoặc ta chưa biết trước các yêu cầu tương lai về sự</a:t>
            </a:r>
            <a:r>
              <a:rPr lang="en-US" sz="2800"/>
              <a:t> </a:t>
            </a:r>
            <a:r>
              <a:rPr lang="vi-VN" sz="2800"/>
              <a:t>tương tác và biểu diễn dữ liệu của chương trình.</a:t>
            </a:r>
          </a:p>
          <a:p>
            <a:pPr>
              <a:spcAft>
                <a:spcPts val="600"/>
              </a:spcAft>
              <a:buFont typeface="Wingdings" panose="05000000000000000000" pitchFamily="2" charset="2"/>
              <a:buChar char="q"/>
            </a:pPr>
            <a:r>
              <a:rPr lang="en-US" sz="2800"/>
              <a:t> Ư</a:t>
            </a:r>
            <a:r>
              <a:rPr lang="vi-VN" sz="2800"/>
              <a:t>u </a:t>
            </a:r>
            <a:r>
              <a:rPr lang="en-US" sz="2800"/>
              <a:t>đ</a:t>
            </a:r>
            <a:r>
              <a:rPr lang="vi-VN" sz="2800"/>
              <a:t>iểm : cho phép dữ liệu thay </a:t>
            </a:r>
            <a:r>
              <a:rPr lang="en-US" sz="2800"/>
              <a:t>đ</a:t>
            </a:r>
            <a:r>
              <a:rPr lang="vi-VN" sz="2800"/>
              <a:t>ổi </a:t>
            </a:r>
            <a:r>
              <a:rPr lang="en-US" sz="2800"/>
              <a:t>đ</a:t>
            </a:r>
            <a:r>
              <a:rPr lang="vi-VN" sz="2800"/>
              <a:t>ộc lập với cách thức thể hiện</a:t>
            </a:r>
            <a:r>
              <a:rPr lang="en-US" sz="2800"/>
              <a:t> </a:t>
            </a:r>
            <a:r>
              <a:rPr lang="vi-VN" sz="2800"/>
              <a:t>nó và ngược lại.</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có thể cần nhiều code hơn và code có thể phức</a:t>
            </a:r>
            <a:r>
              <a:rPr lang="en-US" sz="2800"/>
              <a:t> </a:t>
            </a:r>
            <a:r>
              <a:rPr lang="vi-VN" sz="2800"/>
              <a:t>tạp hơn khi mô hình dữ liệu và sự tương tác chỉ ở mức </a:t>
            </a:r>
            <a:r>
              <a:rPr lang="en-US" sz="2800"/>
              <a:t>đ</a:t>
            </a:r>
            <a:r>
              <a:rPr lang="vi-VN" sz="2800"/>
              <a:t>ộ </a:t>
            </a:r>
            <a:r>
              <a:rPr lang="en-US" sz="2800"/>
              <a:t>đ</a:t>
            </a:r>
            <a:r>
              <a:rPr lang="vi-VN" sz="2800"/>
              <a:t>ơn</a:t>
            </a:r>
            <a:r>
              <a:rPr lang="en-US" sz="2800"/>
              <a:t> </a:t>
            </a:r>
            <a:r>
              <a:rPr lang="vi-VN" sz="2800"/>
              <a:t>giản.</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22</a:t>
            </a:fld>
            <a:endParaRPr lang="en-US"/>
          </a:p>
        </p:txBody>
      </p:sp>
    </p:spTree>
    <p:extLst>
      <p:ext uri="{BB962C8B-B14F-4D97-AF65-F5344CB8AC3E}">
        <p14:creationId xmlns:p14="http://schemas.microsoft.com/office/powerpoint/2010/main" val="2239927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MVC (Model-View-Controller)</a:t>
            </a:r>
          </a:p>
          <a:p>
            <a:pPr>
              <a:spcAft>
                <a:spcPts val="600"/>
              </a:spcAft>
              <a:buFont typeface="Wingdings" panose="05000000000000000000" pitchFamily="2" charset="2"/>
              <a:buChar char="q"/>
            </a:pPr>
            <a:r>
              <a:rPr lang="en-US" sz="2800"/>
              <a:t> </a:t>
            </a:r>
            <a:r>
              <a:rPr lang="vi-VN" sz="2800"/>
              <a:t>Thí dụ : Hệ thống web dùng kiến trúc MVC :</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23</a:t>
            </a:fld>
            <a:endParaRPr lang="en-US"/>
          </a:p>
        </p:txBody>
      </p:sp>
      <p:pic>
        <p:nvPicPr>
          <p:cNvPr id="7" name="Picture 6">
            <a:extLst>
              <a:ext uri="{FF2B5EF4-FFF2-40B4-BE49-F238E27FC236}">
                <a16:creationId xmlns:a16="http://schemas.microsoft.com/office/drawing/2014/main" id="{AE9AD660-D697-4CCE-BB6C-8D8B3347D203}"/>
              </a:ext>
            </a:extLst>
          </p:cNvPr>
          <p:cNvPicPr>
            <a:picLocks noChangeAspect="1"/>
          </p:cNvPicPr>
          <p:nvPr/>
        </p:nvPicPr>
        <p:blipFill>
          <a:blip r:embed="rId2"/>
          <a:stretch>
            <a:fillRect/>
          </a:stretch>
        </p:blipFill>
        <p:spPr>
          <a:xfrm>
            <a:off x="4345547" y="3133458"/>
            <a:ext cx="2982532" cy="2579890"/>
          </a:xfrm>
          <a:prstGeom prst="rect">
            <a:avLst/>
          </a:prstGeom>
        </p:spPr>
      </p:pic>
    </p:spTree>
    <p:extLst>
      <p:ext uri="{BB962C8B-B14F-4D97-AF65-F5344CB8AC3E}">
        <p14:creationId xmlns:p14="http://schemas.microsoft.com/office/powerpoint/2010/main" val="1826573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MVP (Model-View-Presenter)</a:t>
            </a:r>
          </a:p>
          <a:p>
            <a:pPr>
              <a:spcAft>
                <a:spcPts val="600"/>
              </a:spcAft>
              <a:buFont typeface="Wingdings" panose="05000000000000000000" pitchFamily="2" charset="2"/>
              <a:buChar char="q"/>
            </a:pPr>
            <a:r>
              <a:rPr lang="en-US" sz="2800"/>
              <a:t> Đ</a:t>
            </a:r>
            <a:r>
              <a:rPr lang="vi-VN" sz="2800"/>
              <a:t>ặc tả : Hệ thống gồm 3 thành phần luận lý tương tác lẫn nhau :</a:t>
            </a:r>
          </a:p>
          <a:p>
            <a:pPr lvl="1" algn="just">
              <a:spcAft>
                <a:spcPts val="600"/>
              </a:spcAft>
            </a:pPr>
            <a:r>
              <a:rPr lang="vi-VN" sz="2800"/>
              <a:t>Model chứa dữ liệu và các tính toán xử lý logic để giải quyết vấn đề mà phần mềm hướng tới (business logic</a:t>
            </a:r>
            <a:r>
              <a:rPr lang="vi-VN" sz="2800"/>
              <a:t>).</a:t>
            </a:r>
            <a:endParaRPr lang="en-US" sz="2800"/>
          </a:p>
          <a:p>
            <a:pPr lvl="1" algn="just">
              <a:spcAft>
                <a:spcPts val="600"/>
              </a:spcAft>
            </a:pPr>
            <a:r>
              <a:rPr lang="vi-VN" sz="2800"/>
              <a:t>View </a:t>
            </a:r>
            <a:r>
              <a:rPr lang="vi-VN" sz="2800"/>
              <a:t>là thành phần đảm nhận trình bày từ những dữ liệu của Model và là tổng hợp của các form, control được sử </a:t>
            </a:r>
            <a:r>
              <a:rPr lang="vi-VN" sz="2800"/>
              <a:t>dụng.</a:t>
            </a:r>
            <a:endParaRPr lang="en-US" sz="2800"/>
          </a:p>
          <a:p>
            <a:pPr lvl="1" algn="just">
              <a:spcAft>
                <a:spcPts val="600"/>
              </a:spcAft>
            </a:pPr>
            <a:r>
              <a:rPr lang="vi-VN" sz="2800"/>
              <a:t>Presenter </a:t>
            </a:r>
            <a:r>
              <a:rPr lang="vi-VN" sz="2800"/>
              <a:t>là thành phần đảm nhận các xử lý về trình bày cũng như tương tác đến dữ liệu bên dưới và có thể tương tác để thay đổi View trong quá trình xử lý.</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24</a:t>
            </a:fld>
            <a:endParaRPr lang="en-US"/>
          </a:p>
        </p:txBody>
      </p:sp>
    </p:spTree>
    <p:extLst>
      <p:ext uri="{BB962C8B-B14F-4D97-AF65-F5344CB8AC3E}">
        <p14:creationId xmlns:p14="http://schemas.microsoft.com/office/powerpoint/2010/main" val="3999431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MVP (Model-View-Presenter)</a:t>
            </a:r>
          </a:p>
          <a:p>
            <a:pPr marL="0" indent="0">
              <a:spcAft>
                <a:spcPts val="600"/>
              </a:spcAft>
              <a:buNone/>
            </a:pPr>
            <a:r>
              <a:rPr lang="en-US" sz="2800"/>
              <a:t> </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25</a:t>
            </a:fld>
            <a:endParaRPr lang="en-US"/>
          </a:p>
        </p:txBody>
      </p:sp>
      <p:pic>
        <p:nvPicPr>
          <p:cNvPr id="5" name="Picture 4">
            <a:extLst>
              <a:ext uri="{FF2B5EF4-FFF2-40B4-BE49-F238E27FC236}">
                <a16:creationId xmlns:a16="http://schemas.microsoft.com/office/drawing/2014/main" id="{736C788C-AD93-4F07-A0E3-04987FFC15BA}"/>
              </a:ext>
            </a:extLst>
          </p:cNvPr>
          <p:cNvPicPr>
            <a:picLocks noChangeAspect="1"/>
          </p:cNvPicPr>
          <p:nvPr/>
        </p:nvPicPr>
        <p:blipFill>
          <a:blip r:embed="rId2"/>
          <a:stretch>
            <a:fillRect/>
          </a:stretch>
        </p:blipFill>
        <p:spPr>
          <a:xfrm>
            <a:off x="3265328" y="2470974"/>
            <a:ext cx="5694871" cy="3628654"/>
          </a:xfrm>
          <a:prstGeom prst="rect">
            <a:avLst/>
          </a:prstGeom>
        </p:spPr>
      </p:pic>
    </p:spTree>
    <p:extLst>
      <p:ext uri="{BB962C8B-B14F-4D97-AF65-F5344CB8AC3E}">
        <p14:creationId xmlns:p14="http://schemas.microsoft.com/office/powerpoint/2010/main" val="1550654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MVP (Model-View-Presenter)</a:t>
            </a:r>
          </a:p>
          <a:p>
            <a:pPr>
              <a:spcAft>
                <a:spcPts val="600"/>
              </a:spcAft>
              <a:buFont typeface="Wingdings" panose="05000000000000000000" pitchFamily="2" charset="2"/>
              <a:buChar char="q"/>
            </a:pPr>
            <a:r>
              <a:rPr lang="en-US" sz="2800"/>
              <a:t> Tình </a:t>
            </a:r>
            <a:r>
              <a:rPr lang="vi-VN" sz="2800"/>
              <a:t>huống nên dùng : Hệ thống có nhiều cách </a:t>
            </a:r>
            <a:r>
              <a:rPr lang="en-US" sz="2800"/>
              <a:t>đ</a:t>
            </a:r>
            <a:r>
              <a:rPr lang="vi-VN" sz="2800"/>
              <a:t>ể view và tương</a:t>
            </a:r>
            <a:r>
              <a:rPr lang="en-US" sz="2800"/>
              <a:t> </a:t>
            </a:r>
            <a:r>
              <a:rPr lang="vi-VN" sz="2800"/>
              <a:t>tác với dữ liệu, hoặc ta chưa biết trước các yêu cầu tương lai về sự</a:t>
            </a:r>
            <a:r>
              <a:rPr lang="en-US" sz="2800"/>
              <a:t> </a:t>
            </a:r>
            <a:r>
              <a:rPr lang="vi-VN" sz="2800"/>
              <a:t>tương tác và biểu diễn dữ liệu của chương trình.</a:t>
            </a:r>
          </a:p>
          <a:p>
            <a:pPr>
              <a:spcAft>
                <a:spcPts val="600"/>
              </a:spcAft>
              <a:buFont typeface="Wingdings" panose="05000000000000000000" pitchFamily="2" charset="2"/>
              <a:buChar char="q"/>
            </a:pPr>
            <a:r>
              <a:rPr lang="en-US" sz="2800"/>
              <a:t> Ưu đ</a:t>
            </a:r>
            <a:r>
              <a:rPr lang="vi-VN" sz="2800"/>
              <a:t>iểm : cho phép dữ liệu thay </a:t>
            </a:r>
            <a:r>
              <a:rPr lang="en-US" sz="2800"/>
              <a:t>đ</a:t>
            </a:r>
            <a:r>
              <a:rPr lang="vi-VN" sz="2800"/>
              <a:t>ổi </a:t>
            </a:r>
            <a:r>
              <a:rPr lang="en-US" sz="2800"/>
              <a:t>đ</a:t>
            </a:r>
            <a:r>
              <a:rPr lang="vi-VN" sz="2800"/>
              <a:t>ộc lập với cách thức thể hiện</a:t>
            </a:r>
            <a:r>
              <a:rPr lang="en-US" sz="2800"/>
              <a:t> </a:t>
            </a:r>
            <a:r>
              <a:rPr lang="vi-VN" sz="2800"/>
              <a:t>nó và ngược lại.</a:t>
            </a:r>
          </a:p>
          <a:p>
            <a:pPr>
              <a:spcAft>
                <a:spcPts val="600"/>
              </a:spcAft>
              <a:buFont typeface="Wingdings" panose="05000000000000000000" pitchFamily="2" charset="2"/>
              <a:buChar char="q"/>
            </a:pPr>
            <a:r>
              <a:rPr lang="en-US" sz="2800"/>
              <a:t> Khuyết đ</a:t>
            </a:r>
            <a:r>
              <a:rPr lang="vi-VN" sz="2800"/>
              <a:t>iểm : có thể cần nhiều code hơn và code có thể phức</a:t>
            </a:r>
            <a:r>
              <a:rPr lang="en-US" sz="2800"/>
              <a:t> </a:t>
            </a:r>
            <a:r>
              <a:rPr lang="vi-VN" sz="2800"/>
              <a:t>tạp hơn khi mô hình dữ liệu và sự tương tác chỉ ở mức </a:t>
            </a:r>
            <a:r>
              <a:rPr lang="en-US" sz="2800"/>
              <a:t>đ</a:t>
            </a:r>
            <a:r>
              <a:rPr lang="vi-VN" sz="2800"/>
              <a:t>ộ </a:t>
            </a:r>
            <a:r>
              <a:rPr lang="en-US" sz="2800"/>
              <a:t>đ</a:t>
            </a:r>
            <a:r>
              <a:rPr lang="vi-VN" sz="2800"/>
              <a:t>ơn</a:t>
            </a:r>
            <a:r>
              <a:rPr lang="en-US" sz="2800"/>
              <a:t> </a:t>
            </a:r>
            <a:r>
              <a:rPr lang="vi-VN" sz="2800"/>
              <a:t>giản</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26</a:t>
            </a:fld>
            <a:endParaRPr lang="en-US"/>
          </a:p>
        </p:txBody>
      </p:sp>
    </p:spTree>
    <p:extLst>
      <p:ext uri="{BB962C8B-B14F-4D97-AF65-F5344CB8AC3E}">
        <p14:creationId xmlns:p14="http://schemas.microsoft.com/office/powerpoint/2010/main" val="4034630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kho (Repository Architecture)</a:t>
            </a:r>
          </a:p>
          <a:p>
            <a:pPr>
              <a:spcAft>
                <a:spcPts val="600"/>
              </a:spcAft>
              <a:buFont typeface="Wingdings" panose="05000000000000000000" pitchFamily="2" charset="2"/>
              <a:buChar char="q"/>
            </a:pPr>
            <a:r>
              <a:rPr lang="en-US" sz="2800"/>
              <a:t> T</a:t>
            </a:r>
            <a:r>
              <a:rPr lang="vi-VN" sz="2800"/>
              <a:t>ình huống nên dùng : khi hệ thống tạo và chứa 1 lượng rất lớn</a:t>
            </a:r>
            <a:r>
              <a:rPr lang="en-US" sz="2800"/>
              <a:t> </a:t>
            </a:r>
            <a:r>
              <a:rPr lang="vi-VN" sz="2800"/>
              <a:t>thông tin trong thời gian dài, hay trong các hệ thống dựa vào dữ</a:t>
            </a:r>
            <a:r>
              <a:rPr lang="en-US" sz="2800"/>
              <a:t> </a:t>
            </a:r>
            <a:r>
              <a:rPr lang="vi-VN" sz="2800"/>
              <a:t>liệu, ở </a:t>
            </a:r>
            <a:r>
              <a:rPr lang="en-US" sz="2800"/>
              <a:t>đ</a:t>
            </a:r>
            <a:r>
              <a:rPr lang="vi-VN" sz="2800"/>
              <a:t>ó việc chứa thông tin vào kho sẽ kích hoạt 1 tool hay 1</a:t>
            </a:r>
            <a:r>
              <a:rPr lang="en-US" sz="2800"/>
              <a:t> </a:t>
            </a:r>
            <a:r>
              <a:rPr lang="vi-VN" sz="2800"/>
              <a:t>chức năng hoạt </a:t>
            </a:r>
            <a:r>
              <a:rPr lang="en-US" sz="2800"/>
              <a:t>đ</a:t>
            </a:r>
            <a:r>
              <a:rPr lang="vi-VN" sz="2800"/>
              <a:t>ộng.</a:t>
            </a:r>
          </a:p>
          <a:p>
            <a:pPr>
              <a:spcAft>
                <a:spcPts val="600"/>
              </a:spcAft>
              <a:buFont typeface="Wingdings" panose="05000000000000000000" pitchFamily="2" charset="2"/>
              <a:buChar char="q"/>
            </a:pPr>
            <a:r>
              <a:rPr lang="en-US" sz="2800"/>
              <a:t> Ư</a:t>
            </a:r>
            <a:r>
              <a:rPr lang="vi-VN" sz="2800"/>
              <a:t>u </a:t>
            </a:r>
            <a:r>
              <a:rPr lang="en-US" sz="2800"/>
              <a:t>đ</a:t>
            </a:r>
            <a:r>
              <a:rPr lang="vi-VN" sz="2800"/>
              <a:t>iểm : các thành phần </a:t>
            </a:r>
            <a:r>
              <a:rPr lang="en-US" sz="2800"/>
              <a:t>đ</a:t>
            </a:r>
            <a:r>
              <a:rPr lang="vi-VN" sz="2800"/>
              <a:t>ộc lập nhau, không ai biết gì về ai</a:t>
            </a:r>
            <a:r>
              <a:rPr lang="en-US" sz="2800"/>
              <a:t> </a:t>
            </a:r>
            <a:r>
              <a:rPr lang="vi-VN" sz="2800"/>
              <a:t>khác.</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kho là </a:t>
            </a:r>
            <a:r>
              <a:rPr lang="en-US" sz="2800"/>
              <a:t>đ</a:t>
            </a:r>
            <a:r>
              <a:rPr lang="vi-VN" sz="2800"/>
              <a:t>iểm yếu nhất, nếu có lỗi sẽ ảnh hưởng</a:t>
            </a:r>
            <a:r>
              <a:rPr lang="en-US" sz="2800"/>
              <a:t> </a:t>
            </a:r>
            <a:r>
              <a:rPr lang="vi-VN" sz="2800"/>
              <a:t>toàn bộ các thành phần chức năng. Có vấn </a:t>
            </a:r>
            <a:r>
              <a:rPr lang="en-US" sz="2800"/>
              <a:t>đ</a:t>
            </a:r>
            <a:r>
              <a:rPr lang="vi-VN" sz="2800"/>
              <a:t>ề về truy xuất </a:t>
            </a:r>
            <a:r>
              <a:rPr lang="en-US" sz="2800"/>
              <a:t>đ</a:t>
            </a:r>
            <a:r>
              <a:rPr lang="vi-VN" sz="2800"/>
              <a:t>ồng</a:t>
            </a:r>
            <a:r>
              <a:rPr lang="en-US" sz="2800"/>
              <a:t> </a:t>
            </a:r>
            <a:r>
              <a:rPr lang="vi-VN" sz="2800"/>
              <a:t>thời kho, phân tán kho trên nhiều máy cũng khó khăn.</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27</a:t>
            </a:fld>
            <a:endParaRPr lang="en-US"/>
          </a:p>
        </p:txBody>
      </p:sp>
    </p:spTree>
    <p:extLst>
      <p:ext uri="{BB962C8B-B14F-4D97-AF65-F5344CB8AC3E}">
        <p14:creationId xmlns:p14="http://schemas.microsoft.com/office/powerpoint/2010/main" val="125499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kho (Repository Architecture)</a:t>
            </a:r>
          </a:p>
          <a:p>
            <a:pPr>
              <a:spcAft>
                <a:spcPts val="600"/>
              </a:spcAft>
              <a:buFont typeface="Wingdings" panose="05000000000000000000" pitchFamily="2" charset="2"/>
              <a:buChar char="q"/>
            </a:pPr>
            <a:r>
              <a:rPr lang="en-US" sz="2400"/>
              <a:t> </a:t>
            </a:r>
            <a:r>
              <a:rPr lang="vi-VN" sz="2400" b="1"/>
              <a:t>Thí dụ : </a:t>
            </a:r>
            <a:r>
              <a:rPr lang="vi-VN" sz="2400"/>
              <a:t>Môi trường IDE gồm nhiều thành phần dùng chung kho</a:t>
            </a:r>
            <a:r>
              <a:rPr lang="en-US" sz="2400"/>
              <a:t> </a:t>
            </a:r>
            <a:r>
              <a:rPr lang="vi-VN" sz="2400"/>
              <a:t>thông tin, mỗi tool tạo thông tin và </a:t>
            </a:r>
            <a:r>
              <a:rPr lang="en-US" sz="2400"/>
              <a:t>đ</a:t>
            </a:r>
            <a:r>
              <a:rPr lang="vi-VN" sz="2400"/>
              <a:t>ể trong kho </a:t>
            </a:r>
            <a:r>
              <a:rPr lang="en-US" sz="2400"/>
              <a:t>đ</a:t>
            </a:r>
            <a:r>
              <a:rPr lang="vi-VN" sz="2400"/>
              <a:t>ể các tool khác</a:t>
            </a:r>
            <a:r>
              <a:rPr lang="en-US" sz="2400"/>
              <a:t> </a:t>
            </a:r>
            <a:r>
              <a:rPr lang="vi-VN" sz="2400"/>
              <a:t>dùng.</a:t>
            </a:r>
            <a:r>
              <a:rPr lang="en-US" sz="2400"/>
              <a:t> </a:t>
            </a:r>
            <a:endParaRPr lang="vi-VN" sz="24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28</a:t>
            </a:fld>
            <a:endParaRPr lang="en-US"/>
          </a:p>
        </p:txBody>
      </p:sp>
      <p:pic>
        <p:nvPicPr>
          <p:cNvPr id="5" name="Picture 4">
            <a:extLst>
              <a:ext uri="{FF2B5EF4-FFF2-40B4-BE49-F238E27FC236}">
                <a16:creationId xmlns:a16="http://schemas.microsoft.com/office/drawing/2014/main" id="{414480A1-4D64-425E-A8F2-003F4D0312F6}"/>
              </a:ext>
            </a:extLst>
          </p:cNvPr>
          <p:cNvPicPr>
            <a:picLocks noChangeAspect="1"/>
          </p:cNvPicPr>
          <p:nvPr/>
        </p:nvPicPr>
        <p:blipFill>
          <a:blip r:embed="rId2"/>
          <a:stretch>
            <a:fillRect/>
          </a:stretch>
        </p:blipFill>
        <p:spPr>
          <a:xfrm>
            <a:off x="3145726" y="3429000"/>
            <a:ext cx="5934075" cy="2638425"/>
          </a:xfrm>
          <a:prstGeom prst="rect">
            <a:avLst/>
          </a:prstGeom>
        </p:spPr>
      </p:pic>
    </p:spTree>
    <p:extLst>
      <p:ext uri="{BB962C8B-B14F-4D97-AF65-F5344CB8AC3E}">
        <p14:creationId xmlns:p14="http://schemas.microsoft.com/office/powerpoint/2010/main" val="832957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07C194A-921B-49F1-815D-5A1880EB63A8}"/>
              </a:ext>
            </a:extLst>
          </p:cNvPr>
          <p:cNvSpPr/>
          <p:nvPr/>
        </p:nvSpPr>
        <p:spPr>
          <a:xfrm>
            <a:off x="2196737" y="3084075"/>
            <a:ext cx="6204857" cy="29509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a:t>
            </a:r>
            <a:r>
              <a:rPr lang="en-US" sz="2800" b="1"/>
              <a:t>đ</a:t>
            </a:r>
            <a:r>
              <a:rPr lang="vi-VN" sz="2800" b="1"/>
              <a:t>ối tượng (Objects based Architecture)</a:t>
            </a:r>
          </a:p>
          <a:p>
            <a:pPr marL="0" indent="0">
              <a:spcAft>
                <a:spcPts val="600"/>
              </a:spcAft>
              <a:buNone/>
            </a:pPr>
            <a:r>
              <a:rPr lang="en-US" sz="2000"/>
              <a:t>Đ</a:t>
            </a:r>
            <a:r>
              <a:rPr lang="vi-VN" sz="2000"/>
              <a:t>ặc tả : Hệ thống phần mềm gồm 1 tập các </a:t>
            </a:r>
            <a:r>
              <a:rPr lang="en-US" sz="2000"/>
              <a:t>đ</a:t>
            </a:r>
            <a:r>
              <a:rPr lang="vi-VN" sz="2000"/>
              <a:t>ối tượng </a:t>
            </a:r>
            <a:r>
              <a:rPr lang="en-US" sz="2000"/>
              <a:t>đ</a:t>
            </a:r>
            <a:r>
              <a:rPr lang="vi-VN" sz="2000"/>
              <a:t>ộc lập</a:t>
            </a:r>
            <a:r>
              <a:rPr lang="en-US" sz="2000"/>
              <a:t> đ</a:t>
            </a:r>
            <a:r>
              <a:rPr lang="vi-VN" sz="2000"/>
              <a:t>ược ghép nối lỏng lẻo.</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29</a:t>
            </a:fld>
            <a:endParaRPr lang="en-US"/>
          </a:p>
        </p:txBody>
      </p:sp>
      <p:sp>
        <p:nvSpPr>
          <p:cNvPr id="4" name="TextBox 3">
            <a:extLst>
              <a:ext uri="{FF2B5EF4-FFF2-40B4-BE49-F238E27FC236}">
                <a16:creationId xmlns:a16="http://schemas.microsoft.com/office/drawing/2014/main" id="{0A216C33-B59A-4AE8-A5C1-DAE2630BBEFE}"/>
              </a:ext>
            </a:extLst>
          </p:cNvPr>
          <p:cNvSpPr txBox="1"/>
          <p:nvPr/>
        </p:nvSpPr>
        <p:spPr>
          <a:xfrm>
            <a:off x="3568337" y="3700402"/>
            <a:ext cx="1112520" cy="369332"/>
          </a:xfrm>
          <a:prstGeom prst="rect">
            <a:avLst/>
          </a:prstGeom>
          <a:noFill/>
          <a:ln>
            <a:solidFill>
              <a:schemeClr val="tx1"/>
            </a:solidFill>
          </a:ln>
        </p:spPr>
        <p:txBody>
          <a:bodyPr wrap="square" rtlCol="0">
            <a:spAutoFit/>
          </a:bodyPr>
          <a:lstStyle/>
          <a:p>
            <a:pPr algn="ctr"/>
            <a:r>
              <a:rPr lang="en-US"/>
              <a:t>Object 1</a:t>
            </a:r>
          </a:p>
        </p:txBody>
      </p:sp>
      <p:sp>
        <p:nvSpPr>
          <p:cNvPr id="8" name="TextBox 7">
            <a:extLst>
              <a:ext uri="{FF2B5EF4-FFF2-40B4-BE49-F238E27FC236}">
                <a16:creationId xmlns:a16="http://schemas.microsoft.com/office/drawing/2014/main" id="{3CF4B08F-A6AB-4CA1-B0D8-E81E4974BF2F}"/>
              </a:ext>
            </a:extLst>
          </p:cNvPr>
          <p:cNvSpPr txBox="1"/>
          <p:nvPr/>
        </p:nvSpPr>
        <p:spPr>
          <a:xfrm>
            <a:off x="6052457" y="3703607"/>
            <a:ext cx="1112520" cy="369332"/>
          </a:xfrm>
          <a:prstGeom prst="rect">
            <a:avLst/>
          </a:prstGeom>
          <a:noFill/>
          <a:ln>
            <a:solidFill>
              <a:schemeClr val="tx1"/>
            </a:solidFill>
          </a:ln>
        </p:spPr>
        <p:txBody>
          <a:bodyPr wrap="square" rtlCol="0">
            <a:spAutoFit/>
          </a:bodyPr>
          <a:lstStyle/>
          <a:p>
            <a:pPr algn="ctr"/>
            <a:r>
              <a:rPr lang="en-US"/>
              <a:t>Object 2</a:t>
            </a:r>
          </a:p>
        </p:txBody>
      </p:sp>
      <p:sp>
        <p:nvSpPr>
          <p:cNvPr id="12" name="TextBox 11">
            <a:extLst>
              <a:ext uri="{FF2B5EF4-FFF2-40B4-BE49-F238E27FC236}">
                <a16:creationId xmlns:a16="http://schemas.microsoft.com/office/drawing/2014/main" id="{8CA8B23D-2A08-4C0C-BC16-FB1415BE448B}"/>
              </a:ext>
            </a:extLst>
          </p:cNvPr>
          <p:cNvSpPr txBox="1"/>
          <p:nvPr/>
        </p:nvSpPr>
        <p:spPr>
          <a:xfrm>
            <a:off x="6330587" y="4859200"/>
            <a:ext cx="1112520" cy="369332"/>
          </a:xfrm>
          <a:prstGeom prst="rect">
            <a:avLst/>
          </a:prstGeom>
          <a:noFill/>
          <a:ln>
            <a:solidFill>
              <a:schemeClr val="tx1"/>
            </a:solidFill>
          </a:ln>
        </p:spPr>
        <p:txBody>
          <a:bodyPr wrap="square" rtlCol="0">
            <a:spAutoFit/>
          </a:bodyPr>
          <a:lstStyle/>
          <a:p>
            <a:pPr algn="ctr"/>
            <a:r>
              <a:rPr lang="en-US"/>
              <a:t>Object n</a:t>
            </a:r>
          </a:p>
        </p:txBody>
      </p:sp>
      <p:sp>
        <p:nvSpPr>
          <p:cNvPr id="13" name="TextBox 12">
            <a:extLst>
              <a:ext uri="{FF2B5EF4-FFF2-40B4-BE49-F238E27FC236}">
                <a16:creationId xmlns:a16="http://schemas.microsoft.com/office/drawing/2014/main" id="{1737CE1C-BD3C-48E0-8742-FD37B31DB4D9}"/>
              </a:ext>
            </a:extLst>
          </p:cNvPr>
          <p:cNvSpPr txBox="1"/>
          <p:nvPr/>
        </p:nvSpPr>
        <p:spPr>
          <a:xfrm>
            <a:off x="3469277" y="4952610"/>
            <a:ext cx="1112520" cy="369332"/>
          </a:xfrm>
          <a:prstGeom prst="rect">
            <a:avLst/>
          </a:prstGeom>
          <a:noFill/>
          <a:ln>
            <a:solidFill>
              <a:schemeClr val="tx1"/>
            </a:solidFill>
          </a:ln>
        </p:spPr>
        <p:txBody>
          <a:bodyPr wrap="square" rtlCol="0">
            <a:spAutoFit/>
          </a:bodyPr>
          <a:lstStyle/>
          <a:p>
            <a:pPr algn="ctr"/>
            <a:r>
              <a:rPr lang="en-US"/>
              <a:t>Object 3</a:t>
            </a:r>
          </a:p>
        </p:txBody>
      </p:sp>
      <p:cxnSp>
        <p:nvCxnSpPr>
          <p:cNvPr id="7" name="Straight Arrow Connector 6">
            <a:extLst>
              <a:ext uri="{FF2B5EF4-FFF2-40B4-BE49-F238E27FC236}">
                <a16:creationId xmlns:a16="http://schemas.microsoft.com/office/drawing/2014/main" id="{DF27DB5D-1538-49EF-A9F4-1BC3358091CE}"/>
              </a:ext>
            </a:extLst>
          </p:cNvPr>
          <p:cNvCxnSpPr>
            <a:cxnSpLocks/>
            <a:stCxn id="4" idx="3"/>
            <a:endCxn id="8" idx="1"/>
          </p:cNvCxnSpPr>
          <p:nvPr/>
        </p:nvCxnSpPr>
        <p:spPr>
          <a:xfrm>
            <a:off x="4680857" y="3885068"/>
            <a:ext cx="1371600" cy="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B509C9-E693-473E-9575-F01F677FBB4A}"/>
              </a:ext>
            </a:extLst>
          </p:cNvPr>
          <p:cNvCxnSpPr>
            <a:cxnSpLocks/>
            <a:stCxn id="8" idx="2"/>
            <a:endCxn id="12" idx="0"/>
          </p:cNvCxnSpPr>
          <p:nvPr/>
        </p:nvCxnSpPr>
        <p:spPr>
          <a:xfrm>
            <a:off x="6608717" y="4072939"/>
            <a:ext cx="278130" cy="78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F9E9E5-DDFF-4C88-ADA1-32FE6B9CF341}"/>
              </a:ext>
            </a:extLst>
          </p:cNvPr>
          <p:cNvCxnSpPr>
            <a:cxnSpLocks/>
            <a:stCxn id="8" idx="2"/>
            <a:endCxn id="13" idx="3"/>
          </p:cNvCxnSpPr>
          <p:nvPr/>
        </p:nvCxnSpPr>
        <p:spPr>
          <a:xfrm flipH="1">
            <a:off x="4581797" y="4072939"/>
            <a:ext cx="2026920" cy="106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6F7DD7-40F2-4ED3-81BE-CBD972E96188}"/>
              </a:ext>
            </a:extLst>
          </p:cNvPr>
          <p:cNvCxnSpPr>
            <a:cxnSpLocks/>
            <a:stCxn id="12" idx="1"/>
            <a:endCxn id="13" idx="3"/>
          </p:cNvCxnSpPr>
          <p:nvPr/>
        </p:nvCxnSpPr>
        <p:spPr>
          <a:xfrm flipH="1">
            <a:off x="4581797" y="5043866"/>
            <a:ext cx="1748790" cy="9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F4F264-D572-4D66-A451-B32D523AC238}"/>
              </a:ext>
            </a:extLst>
          </p:cNvPr>
          <p:cNvCxnSpPr>
            <a:cxnSpLocks/>
            <a:stCxn id="13" idx="0"/>
            <a:endCxn id="4" idx="2"/>
          </p:cNvCxnSpPr>
          <p:nvPr/>
        </p:nvCxnSpPr>
        <p:spPr>
          <a:xfrm flipV="1">
            <a:off x="4025537" y="4069734"/>
            <a:ext cx="99060" cy="88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D785FC-86DB-4FFC-846B-675A455E8338}"/>
              </a:ext>
            </a:extLst>
          </p:cNvPr>
          <p:cNvSpPr txBox="1"/>
          <p:nvPr/>
        </p:nvSpPr>
        <p:spPr>
          <a:xfrm>
            <a:off x="2346803" y="4326506"/>
            <a:ext cx="1596912" cy="369332"/>
          </a:xfrm>
          <a:prstGeom prst="rect">
            <a:avLst/>
          </a:prstGeom>
          <a:noFill/>
        </p:spPr>
        <p:txBody>
          <a:bodyPr wrap="none" rtlCol="0">
            <a:spAutoFit/>
          </a:bodyPr>
          <a:lstStyle/>
          <a:p>
            <a:r>
              <a:rPr lang="en-US"/>
              <a:t>Gửi thông điệp</a:t>
            </a:r>
          </a:p>
        </p:txBody>
      </p:sp>
    </p:spTree>
    <p:extLst>
      <p:ext uri="{BB962C8B-B14F-4D97-AF65-F5344CB8AC3E}">
        <p14:creationId xmlns:p14="http://schemas.microsoft.com/office/powerpoint/2010/main" val="853234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3.1 </a:t>
            </a:r>
            <a:r>
              <a:rPr lang="en-US" sz="2800" b="1" u="sng"/>
              <a:t>KIẾN TRÚC CHỨC NĂNG</a:t>
            </a:r>
            <a:r>
              <a:rPr lang="en-US" sz="2800" b="1"/>
              <a:t>:</a:t>
            </a:r>
          </a:p>
          <a:p>
            <a:pPr marL="0" indent="0">
              <a:spcAft>
                <a:spcPts val="600"/>
              </a:spcAft>
              <a:buNone/>
            </a:pPr>
            <a:r>
              <a:rPr lang="vi-VN" sz="2800" b="1"/>
              <a:t>Mẫu/Kiểu kiến trúc (Architecture Pattern/Style)</a:t>
            </a:r>
          </a:p>
          <a:p>
            <a:pPr>
              <a:spcAft>
                <a:spcPts val="600"/>
              </a:spcAft>
              <a:buFont typeface="Wingdings" panose="05000000000000000000" pitchFamily="2" charset="2"/>
              <a:buChar char="q"/>
            </a:pPr>
            <a:r>
              <a:rPr lang="en-US" sz="2800"/>
              <a:t> K</a:t>
            </a:r>
            <a:r>
              <a:rPr lang="vi-VN" sz="2800"/>
              <a:t>iểu kiến trúc </a:t>
            </a:r>
            <a:r>
              <a:rPr lang="en-US" sz="2800"/>
              <a:t>đ</a:t>
            </a:r>
            <a:r>
              <a:rPr lang="vi-VN" sz="2800"/>
              <a:t>ịnh nghĩa 1 họ các kiến trúc </a:t>
            </a:r>
            <a:r>
              <a:rPr lang="en-US" sz="2800"/>
              <a:t>đ</a:t>
            </a:r>
            <a:r>
              <a:rPr lang="vi-VN" sz="2800"/>
              <a:t>ược giới hạn bởi :</a:t>
            </a:r>
          </a:p>
          <a:p>
            <a:pPr lvl="1">
              <a:spcAft>
                <a:spcPts val="600"/>
              </a:spcAft>
            </a:pPr>
            <a:r>
              <a:rPr lang="en-US" sz="2800"/>
              <a:t>T</a:t>
            </a:r>
            <a:r>
              <a:rPr lang="vi-VN" sz="2800"/>
              <a:t>ừ vựng thành phần/mối nối.</a:t>
            </a:r>
          </a:p>
          <a:p>
            <a:pPr lvl="1">
              <a:spcAft>
                <a:spcPts val="600"/>
              </a:spcAft>
            </a:pPr>
            <a:r>
              <a:rPr lang="en-US" sz="2800"/>
              <a:t>C</a:t>
            </a:r>
            <a:r>
              <a:rPr lang="vi-VN" sz="2800"/>
              <a:t>ác luật topology.</a:t>
            </a:r>
          </a:p>
          <a:p>
            <a:pPr lvl="1">
              <a:spcAft>
                <a:spcPts val="600"/>
              </a:spcAft>
            </a:pPr>
            <a:r>
              <a:rPr lang="en-US" sz="2800"/>
              <a:t>C</a:t>
            </a:r>
            <a:r>
              <a:rPr lang="vi-VN" sz="2800"/>
              <a:t>ác ràng buộc ngữ nghĩa.</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a:t>
            </a:fld>
            <a:endParaRPr lang="en-US"/>
          </a:p>
        </p:txBody>
      </p:sp>
    </p:spTree>
    <p:extLst>
      <p:ext uri="{BB962C8B-B14F-4D97-AF65-F5344CB8AC3E}">
        <p14:creationId xmlns:p14="http://schemas.microsoft.com/office/powerpoint/2010/main" val="3908053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fontScale="92500" lnSpcReduction="1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a:t>
            </a:r>
            <a:r>
              <a:rPr lang="en-US" sz="2800" b="1"/>
              <a:t>đ</a:t>
            </a:r>
            <a:r>
              <a:rPr lang="vi-VN" sz="2800" b="1"/>
              <a:t>ối tượng (Objects based Architecture)</a:t>
            </a:r>
          </a:p>
          <a:p>
            <a:pPr>
              <a:spcAft>
                <a:spcPts val="600"/>
              </a:spcAft>
              <a:buFont typeface="Wingdings" panose="05000000000000000000" pitchFamily="2" charset="2"/>
              <a:buChar char="q"/>
            </a:pPr>
            <a:r>
              <a:rPr lang="en-US" sz="2800"/>
              <a:t> Đ</a:t>
            </a:r>
            <a:r>
              <a:rPr lang="vi-VN" sz="2800"/>
              <a:t>ối tượng : là nguyên tử cấu thành phần mềm, nó có 1 số tính</a:t>
            </a:r>
            <a:r>
              <a:rPr lang="en-US" sz="2800"/>
              <a:t> </a:t>
            </a:r>
            <a:r>
              <a:rPr lang="vi-VN" sz="2800"/>
              <a:t>chất sau :</a:t>
            </a:r>
          </a:p>
          <a:p>
            <a:pPr lvl="1">
              <a:spcAft>
                <a:spcPts val="600"/>
              </a:spcAft>
            </a:pPr>
            <a:r>
              <a:rPr lang="en-US" sz="2800"/>
              <a:t>R</a:t>
            </a:r>
            <a:r>
              <a:rPr lang="vi-VN" sz="2800"/>
              <a:t>eusable</a:t>
            </a:r>
          </a:p>
          <a:p>
            <a:pPr lvl="1">
              <a:spcAft>
                <a:spcPts val="600"/>
              </a:spcAft>
            </a:pPr>
            <a:r>
              <a:rPr lang="en-US" sz="2800"/>
              <a:t>R</a:t>
            </a:r>
            <a:r>
              <a:rPr lang="vi-VN" sz="2800"/>
              <a:t>eplaceable</a:t>
            </a:r>
          </a:p>
          <a:p>
            <a:pPr lvl="1">
              <a:spcAft>
                <a:spcPts val="600"/>
              </a:spcAft>
            </a:pPr>
            <a:r>
              <a:rPr lang="en-US" sz="2800"/>
              <a:t>E</a:t>
            </a:r>
            <a:r>
              <a:rPr lang="vi-VN" sz="2800"/>
              <a:t>xtensible, Heritable</a:t>
            </a:r>
          </a:p>
          <a:p>
            <a:pPr lvl="1">
              <a:spcAft>
                <a:spcPts val="600"/>
              </a:spcAft>
            </a:pPr>
            <a:r>
              <a:rPr lang="en-US" sz="2800"/>
              <a:t>E</a:t>
            </a:r>
            <a:r>
              <a:rPr lang="vi-VN" sz="2800"/>
              <a:t>ncapsulated</a:t>
            </a:r>
          </a:p>
          <a:p>
            <a:pPr lvl="1">
              <a:spcAft>
                <a:spcPts val="600"/>
              </a:spcAft>
            </a:pPr>
            <a:r>
              <a:rPr lang="en-US" sz="2800"/>
              <a:t>I</a:t>
            </a:r>
            <a:r>
              <a:rPr lang="vi-VN" sz="2800"/>
              <a:t>ndependent</a:t>
            </a:r>
          </a:p>
          <a:p>
            <a:pPr lvl="1">
              <a:spcAft>
                <a:spcPts val="600"/>
              </a:spcAft>
            </a:pPr>
            <a:r>
              <a:rPr lang="en-US" sz="2800"/>
              <a:t>P</a:t>
            </a:r>
            <a:r>
              <a:rPr lang="vi-VN" sz="2800"/>
              <a:t>ersistent</a:t>
            </a:r>
          </a:p>
          <a:p>
            <a:pPr lvl="1">
              <a:spcAft>
                <a:spcPts val="600"/>
              </a:spcAft>
            </a:pPr>
            <a:r>
              <a:rPr lang="en-US" sz="2800"/>
              <a:t>A</a:t>
            </a:r>
            <a:r>
              <a:rPr lang="vi-VN" sz="2800"/>
              <a:t>ggregation...</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30</a:t>
            </a:fld>
            <a:endParaRPr lang="en-US"/>
          </a:p>
        </p:txBody>
      </p:sp>
    </p:spTree>
    <p:extLst>
      <p:ext uri="{BB962C8B-B14F-4D97-AF65-F5344CB8AC3E}">
        <p14:creationId xmlns:p14="http://schemas.microsoft.com/office/powerpoint/2010/main" val="3055601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a:t>
            </a:r>
            <a:r>
              <a:rPr lang="en-US" sz="2800" b="1"/>
              <a:t>đ</a:t>
            </a:r>
            <a:r>
              <a:rPr lang="vi-VN" sz="2800" b="1"/>
              <a:t>ối tượng (Objects based Architecture)</a:t>
            </a:r>
          </a:p>
          <a:p>
            <a:pPr>
              <a:spcAft>
                <a:spcPts val="600"/>
              </a:spcAft>
              <a:buFont typeface="Wingdings" panose="05000000000000000000" pitchFamily="2" charset="2"/>
              <a:buChar char="q"/>
            </a:pPr>
            <a:r>
              <a:rPr lang="en-US" sz="2800"/>
              <a:t> </a:t>
            </a:r>
            <a:r>
              <a:rPr lang="vi-VN" sz="2800" b="1"/>
              <a:t>Các nguyên tắc chính yếu của kiến trúc hướng </a:t>
            </a:r>
            <a:r>
              <a:rPr lang="en-US" sz="2800" b="1"/>
              <a:t>đ</a:t>
            </a:r>
            <a:r>
              <a:rPr lang="vi-VN" sz="2800" b="1"/>
              <a:t>ối tượng:</a:t>
            </a:r>
          </a:p>
          <a:p>
            <a:pPr lvl="1">
              <a:spcAft>
                <a:spcPts val="600"/>
              </a:spcAft>
            </a:pPr>
            <a:r>
              <a:rPr lang="fr-FR" sz="2800"/>
              <a:t>Abstraction</a:t>
            </a:r>
          </a:p>
          <a:p>
            <a:pPr lvl="1">
              <a:spcAft>
                <a:spcPts val="600"/>
              </a:spcAft>
            </a:pPr>
            <a:r>
              <a:rPr lang="fr-FR" sz="2800"/>
              <a:t>Composition</a:t>
            </a:r>
          </a:p>
          <a:p>
            <a:pPr lvl="1">
              <a:spcAft>
                <a:spcPts val="600"/>
              </a:spcAft>
            </a:pPr>
            <a:r>
              <a:rPr lang="fr-FR" sz="2800"/>
              <a:t>Inheritance</a:t>
            </a:r>
          </a:p>
          <a:p>
            <a:pPr lvl="1">
              <a:spcAft>
                <a:spcPts val="600"/>
              </a:spcAft>
            </a:pPr>
            <a:r>
              <a:rPr lang="fr-FR" sz="2800"/>
              <a:t>Encapsulation</a:t>
            </a:r>
          </a:p>
          <a:p>
            <a:pPr lvl="1">
              <a:spcAft>
                <a:spcPts val="600"/>
              </a:spcAft>
            </a:pPr>
            <a:r>
              <a:rPr lang="fr-FR" sz="2800"/>
              <a:t>Polymorphism</a:t>
            </a:r>
          </a:p>
          <a:p>
            <a:pPr lvl="1">
              <a:spcAft>
                <a:spcPts val="600"/>
              </a:spcAft>
            </a:pPr>
            <a:r>
              <a:rPr lang="fr-FR" sz="2800"/>
              <a:t>Decoupling</a:t>
            </a:r>
            <a:endParaRPr lang="vi-VN"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31</a:t>
            </a:fld>
            <a:endParaRPr lang="en-US"/>
          </a:p>
        </p:txBody>
      </p:sp>
    </p:spTree>
    <p:extLst>
      <p:ext uri="{BB962C8B-B14F-4D97-AF65-F5344CB8AC3E}">
        <p14:creationId xmlns:p14="http://schemas.microsoft.com/office/powerpoint/2010/main" val="105650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a:t>
            </a:r>
            <a:r>
              <a:rPr lang="en-US" sz="2800" b="1"/>
              <a:t>đ</a:t>
            </a:r>
            <a:r>
              <a:rPr lang="vi-VN" sz="2800" b="1"/>
              <a:t>ối tượng (Objects based Architecture)</a:t>
            </a:r>
          </a:p>
          <a:p>
            <a:pPr>
              <a:spcAft>
                <a:spcPts val="600"/>
              </a:spcAft>
              <a:buFont typeface="Wingdings" panose="05000000000000000000" pitchFamily="2" charset="2"/>
              <a:buChar char="q"/>
            </a:pPr>
            <a:r>
              <a:rPr lang="en-US" sz="2800"/>
              <a:t> </a:t>
            </a:r>
            <a:r>
              <a:rPr lang="en-US" sz="2800" b="1"/>
              <a:t>Ư</a:t>
            </a:r>
            <a:r>
              <a:rPr lang="vi-VN" sz="2800" b="1"/>
              <a:t>u </a:t>
            </a:r>
            <a:r>
              <a:rPr lang="en-US" sz="2800" b="1"/>
              <a:t>đ</a:t>
            </a:r>
            <a:r>
              <a:rPr lang="vi-VN" sz="2800" b="1"/>
              <a:t>iểm của kiến trúc hướng </a:t>
            </a:r>
            <a:r>
              <a:rPr lang="en-US" sz="2800" b="1"/>
              <a:t>đ</a:t>
            </a:r>
            <a:r>
              <a:rPr lang="vi-VN" sz="2800" b="1"/>
              <a:t>ối tượng :</a:t>
            </a:r>
          </a:p>
          <a:p>
            <a:pPr lvl="1">
              <a:spcAft>
                <a:spcPts val="600"/>
              </a:spcAft>
            </a:pPr>
            <a:r>
              <a:rPr lang="en-US" sz="2800"/>
              <a:t> U</a:t>
            </a:r>
            <a:r>
              <a:rPr lang="vi-VN" sz="2800"/>
              <a:t>nderstandable</a:t>
            </a:r>
          </a:p>
          <a:p>
            <a:pPr lvl="1">
              <a:spcAft>
                <a:spcPts val="600"/>
              </a:spcAft>
            </a:pPr>
            <a:r>
              <a:rPr lang="en-US" sz="2800"/>
              <a:t> R</a:t>
            </a:r>
            <a:r>
              <a:rPr lang="vi-VN" sz="2800"/>
              <a:t>eusable</a:t>
            </a:r>
          </a:p>
          <a:p>
            <a:pPr lvl="1">
              <a:spcAft>
                <a:spcPts val="600"/>
              </a:spcAft>
            </a:pPr>
            <a:r>
              <a:rPr lang="en-US" sz="2800"/>
              <a:t> T</a:t>
            </a:r>
            <a:r>
              <a:rPr lang="vi-VN" sz="2800"/>
              <a:t>estable</a:t>
            </a:r>
          </a:p>
          <a:p>
            <a:pPr lvl="1">
              <a:spcAft>
                <a:spcPts val="600"/>
              </a:spcAft>
            </a:pPr>
            <a:r>
              <a:rPr lang="en-US" sz="2800"/>
              <a:t> E</a:t>
            </a:r>
            <a:r>
              <a:rPr lang="vi-VN" sz="2800"/>
              <a:t>xtensible</a:t>
            </a:r>
          </a:p>
          <a:p>
            <a:pPr lvl="1">
              <a:spcAft>
                <a:spcPts val="600"/>
              </a:spcAft>
            </a:pPr>
            <a:r>
              <a:rPr lang="en-US" sz="2800"/>
              <a:t> H</a:t>
            </a:r>
            <a:r>
              <a:rPr lang="vi-VN" sz="2800"/>
              <a:t>ighly Cohesive</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32</a:t>
            </a:fld>
            <a:endParaRPr lang="en-US"/>
          </a:p>
        </p:txBody>
      </p:sp>
    </p:spTree>
    <p:extLst>
      <p:ext uri="{BB962C8B-B14F-4D97-AF65-F5344CB8AC3E}">
        <p14:creationId xmlns:p14="http://schemas.microsoft.com/office/powerpoint/2010/main" val="2779635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a:t>
            </a:r>
            <a:r>
              <a:rPr lang="en-US" sz="2800" b="1"/>
              <a:t>đ</a:t>
            </a:r>
            <a:r>
              <a:rPr lang="vi-VN" sz="2800" b="1"/>
              <a:t>ối tượng (Objects based Architecture)</a:t>
            </a:r>
          </a:p>
          <a:p>
            <a:pPr>
              <a:spcAft>
                <a:spcPts val="600"/>
              </a:spcAft>
              <a:buFont typeface="Wingdings" panose="05000000000000000000" pitchFamily="2" charset="2"/>
              <a:buChar char="q"/>
            </a:pPr>
            <a:r>
              <a:rPr lang="en-US" sz="2800"/>
              <a:t> Tình huống nên dùng : bất kỳ hệ thống phần mềm phức tạp nào.</a:t>
            </a:r>
          </a:p>
          <a:p>
            <a:pPr>
              <a:spcAft>
                <a:spcPts val="600"/>
              </a:spcAft>
              <a:buFont typeface="Wingdings" panose="05000000000000000000" pitchFamily="2" charset="2"/>
              <a:buChar char="q"/>
            </a:pPr>
            <a:r>
              <a:rPr lang="en-US" sz="2800"/>
              <a:t> Khuyết điểm : là mẫu kiến trúc có độ tổng quát cao nên khi hiện thực ta phải tốn nhiều chi phí để vận dụng nó.</a:t>
            </a:r>
            <a:endParaRPr lang="vi-VN"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33</a:t>
            </a:fld>
            <a:endParaRPr lang="en-US"/>
          </a:p>
        </p:txBody>
      </p:sp>
    </p:spTree>
    <p:extLst>
      <p:ext uri="{BB962C8B-B14F-4D97-AF65-F5344CB8AC3E}">
        <p14:creationId xmlns:p14="http://schemas.microsoft.com/office/powerpoint/2010/main" val="131033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07C194A-921B-49F1-815D-5A1880EB63A8}"/>
              </a:ext>
            </a:extLst>
          </p:cNvPr>
          <p:cNvSpPr/>
          <p:nvPr/>
        </p:nvSpPr>
        <p:spPr>
          <a:xfrm>
            <a:off x="2196737" y="3084075"/>
            <a:ext cx="6204857" cy="29509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các thành phần (Components based Architecture)</a:t>
            </a:r>
          </a:p>
          <a:p>
            <a:pPr>
              <a:spcAft>
                <a:spcPts val="600"/>
              </a:spcAft>
              <a:buFont typeface="Wingdings" panose="05000000000000000000" pitchFamily="2" charset="2"/>
              <a:buChar char="q"/>
            </a:pPr>
            <a:r>
              <a:rPr lang="en-US" sz="2000"/>
              <a:t> Đ</a:t>
            </a:r>
            <a:r>
              <a:rPr lang="vi-VN" sz="2000"/>
              <a:t>ặc tả : Hệ thống phần mềm gồm 1 tập các thành phần </a:t>
            </a:r>
            <a:r>
              <a:rPr lang="en-US" sz="2000"/>
              <a:t>đ</a:t>
            </a:r>
            <a:r>
              <a:rPr lang="vi-VN" sz="2000"/>
              <a:t>ộc lập</a:t>
            </a:r>
            <a:r>
              <a:rPr lang="en-US" sz="2000"/>
              <a:t> đ</a:t>
            </a:r>
            <a:r>
              <a:rPr lang="vi-VN" sz="2000"/>
              <a:t>ược ghép nối lỏng lẻo.</a:t>
            </a:r>
            <a:r>
              <a:rPr lang="vi-VN" sz="1600"/>
              <a:t>.</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34</a:t>
            </a:fld>
            <a:endParaRPr lang="en-US"/>
          </a:p>
        </p:txBody>
      </p:sp>
      <p:sp>
        <p:nvSpPr>
          <p:cNvPr id="4" name="TextBox 3">
            <a:extLst>
              <a:ext uri="{FF2B5EF4-FFF2-40B4-BE49-F238E27FC236}">
                <a16:creationId xmlns:a16="http://schemas.microsoft.com/office/drawing/2014/main" id="{0A216C33-B59A-4AE8-A5C1-DAE2630BBEFE}"/>
              </a:ext>
            </a:extLst>
          </p:cNvPr>
          <p:cNvSpPr txBox="1"/>
          <p:nvPr/>
        </p:nvSpPr>
        <p:spPr>
          <a:xfrm>
            <a:off x="3214551" y="3764063"/>
            <a:ext cx="1529987" cy="369332"/>
          </a:xfrm>
          <a:prstGeom prst="rect">
            <a:avLst/>
          </a:prstGeom>
          <a:noFill/>
          <a:ln>
            <a:solidFill>
              <a:schemeClr val="tx1"/>
            </a:solidFill>
          </a:ln>
        </p:spPr>
        <p:txBody>
          <a:bodyPr wrap="square" rtlCol="0">
            <a:spAutoFit/>
          </a:bodyPr>
          <a:lstStyle/>
          <a:p>
            <a:pPr algn="ctr"/>
            <a:r>
              <a:rPr lang="en-US"/>
              <a:t>Component 1</a:t>
            </a:r>
          </a:p>
        </p:txBody>
      </p:sp>
      <p:sp>
        <p:nvSpPr>
          <p:cNvPr id="8" name="TextBox 7">
            <a:extLst>
              <a:ext uri="{FF2B5EF4-FFF2-40B4-BE49-F238E27FC236}">
                <a16:creationId xmlns:a16="http://schemas.microsoft.com/office/drawing/2014/main" id="{3CF4B08F-A6AB-4CA1-B0D8-E81E4974BF2F}"/>
              </a:ext>
            </a:extLst>
          </p:cNvPr>
          <p:cNvSpPr txBox="1"/>
          <p:nvPr/>
        </p:nvSpPr>
        <p:spPr>
          <a:xfrm>
            <a:off x="6052456" y="3703607"/>
            <a:ext cx="1529987" cy="369332"/>
          </a:xfrm>
          <a:prstGeom prst="rect">
            <a:avLst/>
          </a:prstGeom>
          <a:noFill/>
          <a:ln>
            <a:solidFill>
              <a:schemeClr val="tx1"/>
            </a:solidFill>
          </a:ln>
        </p:spPr>
        <p:txBody>
          <a:bodyPr wrap="square" rtlCol="0">
            <a:spAutoFit/>
          </a:bodyPr>
          <a:lstStyle/>
          <a:p>
            <a:pPr algn="ctr"/>
            <a:r>
              <a:rPr lang="en-US"/>
              <a:t>Component 2</a:t>
            </a:r>
          </a:p>
        </p:txBody>
      </p:sp>
      <p:sp>
        <p:nvSpPr>
          <p:cNvPr id="12" name="TextBox 11">
            <a:extLst>
              <a:ext uri="{FF2B5EF4-FFF2-40B4-BE49-F238E27FC236}">
                <a16:creationId xmlns:a16="http://schemas.microsoft.com/office/drawing/2014/main" id="{8CA8B23D-2A08-4C0C-BC16-FB1415BE448B}"/>
              </a:ext>
            </a:extLst>
          </p:cNvPr>
          <p:cNvSpPr txBox="1"/>
          <p:nvPr/>
        </p:nvSpPr>
        <p:spPr>
          <a:xfrm>
            <a:off x="6330586" y="4859200"/>
            <a:ext cx="1599383" cy="369332"/>
          </a:xfrm>
          <a:prstGeom prst="rect">
            <a:avLst/>
          </a:prstGeom>
          <a:noFill/>
          <a:ln>
            <a:solidFill>
              <a:schemeClr val="tx1"/>
            </a:solidFill>
          </a:ln>
        </p:spPr>
        <p:txBody>
          <a:bodyPr wrap="square" rtlCol="0">
            <a:spAutoFit/>
          </a:bodyPr>
          <a:lstStyle/>
          <a:p>
            <a:pPr algn="ctr"/>
            <a:r>
              <a:rPr lang="en-US"/>
              <a:t>Component n</a:t>
            </a:r>
          </a:p>
        </p:txBody>
      </p:sp>
      <p:sp>
        <p:nvSpPr>
          <p:cNvPr id="13" name="TextBox 12">
            <a:extLst>
              <a:ext uri="{FF2B5EF4-FFF2-40B4-BE49-F238E27FC236}">
                <a16:creationId xmlns:a16="http://schemas.microsoft.com/office/drawing/2014/main" id="{1737CE1C-BD3C-48E0-8742-FD37B31DB4D9}"/>
              </a:ext>
            </a:extLst>
          </p:cNvPr>
          <p:cNvSpPr txBox="1"/>
          <p:nvPr/>
        </p:nvSpPr>
        <p:spPr>
          <a:xfrm>
            <a:off x="2936420" y="4952610"/>
            <a:ext cx="1645377" cy="369332"/>
          </a:xfrm>
          <a:prstGeom prst="rect">
            <a:avLst/>
          </a:prstGeom>
          <a:noFill/>
          <a:ln>
            <a:solidFill>
              <a:schemeClr val="tx1"/>
            </a:solidFill>
          </a:ln>
        </p:spPr>
        <p:txBody>
          <a:bodyPr wrap="square" rtlCol="0">
            <a:spAutoFit/>
          </a:bodyPr>
          <a:lstStyle/>
          <a:p>
            <a:pPr algn="ctr"/>
            <a:r>
              <a:rPr lang="en-US"/>
              <a:t>Component 3</a:t>
            </a:r>
          </a:p>
        </p:txBody>
      </p:sp>
      <p:cxnSp>
        <p:nvCxnSpPr>
          <p:cNvPr id="7" name="Straight Arrow Connector 6">
            <a:extLst>
              <a:ext uri="{FF2B5EF4-FFF2-40B4-BE49-F238E27FC236}">
                <a16:creationId xmlns:a16="http://schemas.microsoft.com/office/drawing/2014/main" id="{DF27DB5D-1538-49EF-A9F4-1BC3358091CE}"/>
              </a:ext>
            </a:extLst>
          </p:cNvPr>
          <p:cNvCxnSpPr>
            <a:cxnSpLocks/>
            <a:stCxn id="4" idx="3"/>
            <a:endCxn id="8" idx="1"/>
          </p:cNvCxnSpPr>
          <p:nvPr/>
        </p:nvCxnSpPr>
        <p:spPr>
          <a:xfrm flipV="1">
            <a:off x="4744538" y="3888273"/>
            <a:ext cx="1307918" cy="6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B509C9-E693-473E-9575-F01F677FBB4A}"/>
              </a:ext>
            </a:extLst>
          </p:cNvPr>
          <p:cNvCxnSpPr>
            <a:cxnSpLocks/>
            <a:stCxn id="8" idx="2"/>
            <a:endCxn id="12" idx="0"/>
          </p:cNvCxnSpPr>
          <p:nvPr/>
        </p:nvCxnSpPr>
        <p:spPr>
          <a:xfrm>
            <a:off x="6817450" y="4072939"/>
            <a:ext cx="312828" cy="78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F9E9E5-DDFF-4C88-ADA1-32FE6B9CF341}"/>
              </a:ext>
            </a:extLst>
          </p:cNvPr>
          <p:cNvCxnSpPr>
            <a:cxnSpLocks/>
            <a:stCxn id="8" idx="2"/>
            <a:endCxn id="13" idx="0"/>
          </p:cNvCxnSpPr>
          <p:nvPr/>
        </p:nvCxnSpPr>
        <p:spPr>
          <a:xfrm flipH="1">
            <a:off x="3759109" y="4072939"/>
            <a:ext cx="3058341" cy="879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6F7DD7-40F2-4ED3-81BE-CBD972E96188}"/>
              </a:ext>
            </a:extLst>
          </p:cNvPr>
          <p:cNvCxnSpPr>
            <a:cxnSpLocks/>
            <a:stCxn id="12" idx="1"/>
            <a:endCxn id="13" idx="3"/>
          </p:cNvCxnSpPr>
          <p:nvPr/>
        </p:nvCxnSpPr>
        <p:spPr>
          <a:xfrm flipH="1">
            <a:off x="4581797" y="5043866"/>
            <a:ext cx="1748789" cy="9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F4F264-D572-4D66-A451-B32D523AC238}"/>
              </a:ext>
            </a:extLst>
          </p:cNvPr>
          <p:cNvCxnSpPr>
            <a:cxnSpLocks/>
            <a:stCxn id="13" idx="0"/>
            <a:endCxn id="4" idx="2"/>
          </p:cNvCxnSpPr>
          <p:nvPr/>
        </p:nvCxnSpPr>
        <p:spPr>
          <a:xfrm flipV="1">
            <a:off x="3759109" y="4133395"/>
            <a:ext cx="220436" cy="81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00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lnSpcReduction="1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các thành phần (Components based Architecture)</a:t>
            </a:r>
          </a:p>
          <a:p>
            <a:pPr>
              <a:spcAft>
                <a:spcPts val="600"/>
              </a:spcAft>
              <a:buFont typeface="Wingdings" panose="05000000000000000000" pitchFamily="2" charset="2"/>
              <a:buChar char="q"/>
            </a:pPr>
            <a:r>
              <a:rPr lang="en-US" sz="2800"/>
              <a:t> T</a:t>
            </a:r>
            <a:r>
              <a:rPr lang="vi-VN" sz="2800"/>
              <a:t>hành phần : là nguyên tử cấu thành phần mềm, nó có 1 số tính</a:t>
            </a:r>
            <a:r>
              <a:rPr lang="en-US" sz="2800"/>
              <a:t> </a:t>
            </a:r>
            <a:r>
              <a:rPr lang="vi-VN" sz="2800"/>
              <a:t>chất sau :</a:t>
            </a:r>
          </a:p>
          <a:p>
            <a:pPr lvl="1">
              <a:spcAft>
                <a:spcPts val="600"/>
              </a:spcAft>
            </a:pPr>
            <a:r>
              <a:rPr lang="en-US" sz="2800"/>
              <a:t>R</a:t>
            </a:r>
            <a:r>
              <a:rPr lang="vi-VN" sz="2800"/>
              <a:t>eusable</a:t>
            </a:r>
          </a:p>
          <a:p>
            <a:pPr lvl="1">
              <a:spcAft>
                <a:spcPts val="600"/>
              </a:spcAft>
            </a:pPr>
            <a:r>
              <a:rPr lang="en-US" sz="2800"/>
              <a:t>R</a:t>
            </a:r>
            <a:r>
              <a:rPr lang="vi-VN" sz="2800"/>
              <a:t>eplaceable</a:t>
            </a:r>
          </a:p>
          <a:p>
            <a:pPr lvl="1">
              <a:spcAft>
                <a:spcPts val="600"/>
              </a:spcAft>
            </a:pPr>
            <a:r>
              <a:rPr lang="en-US" sz="2800"/>
              <a:t>N</a:t>
            </a:r>
            <a:r>
              <a:rPr lang="vi-VN" sz="2800"/>
              <a:t>ot context specific</a:t>
            </a:r>
          </a:p>
          <a:p>
            <a:pPr lvl="1">
              <a:spcAft>
                <a:spcPts val="600"/>
              </a:spcAft>
            </a:pPr>
            <a:r>
              <a:rPr lang="en-US" sz="2800"/>
              <a:t>E</a:t>
            </a:r>
            <a:r>
              <a:rPr lang="vi-VN" sz="2800"/>
              <a:t>xtensible</a:t>
            </a:r>
          </a:p>
          <a:p>
            <a:pPr lvl="1">
              <a:spcAft>
                <a:spcPts val="600"/>
              </a:spcAft>
            </a:pPr>
            <a:r>
              <a:rPr lang="en-US" sz="2800"/>
              <a:t>E</a:t>
            </a:r>
            <a:r>
              <a:rPr lang="vi-VN" sz="2800"/>
              <a:t>ncapsulated</a:t>
            </a:r>
          </a:p>
          <a:p>
            <a:pPr lvl="1">
              <a:spcAft>
                <a:spcPts val="600"/>
              </a:spcAft>
            </a:pPr>
            <a:r>
              <a:rPr lang="en-US" sz="2800"/>
              <a:t>I</a:t>
            </a:r>
            <a:r>
              <a:rPr lang="vi-VN" sz="2800"/>
              <a:t>ndependent</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35</a:t>
            </a:fld>
            <a:endParaRPr lang="en-US"/>
          </a:p>
        </p:txBody>
      </p:sp>
    </p:spTree>
    <p:extLst>
      <p:ext uri="{BB962C8B-B14F-4D97-AF65-F5344CB8AC3E}">
        <p14:creationId xmlns:p14="http://schemas.microsoft.com/office/powerpoint/2010/main" val="2976289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các thành phần (Components based Architecture)</a:t>
            </a:r>
          </a:p>
          <a:p>
            <a:pPr>
              <a:spcAft>
                <a:spcPts val="600"/>
              </a:spcAft>
              <a:buFont typeface="Wingdings" panose="05000000000000000000" pitchFamily="2" charset="2"/>
              <a:buChar char="q"/>
            </a:pPr>
            <a:r>
              <a:rPr lang="en-US" sz="2800"/>
              <a:t>Ưu điểm của kiến trúc các thành phần :</a:t>
            </a:r>
          </a:p>
          <a:p>
            <a:pPr lvl="1">
              <a:spcAft>
                <a:spcPts val="600"/>
              </a:spcAft>
            </a:pPr>
            <a:r>
              <a:rPr lang="en-US" sz="2800"/>
              <a:t>Ease of deployment</a:t>
            </a:r>
          </a:p>
          <a:p>
            <a:pPr lvl="1">
              <a:spcAft>
                <a:spcPts val="600"/>
              </a:spcAft>
            </a:pPr>
            <a:r>
              <a:rPr lang="en-US" sz="2800"/>
              <a:t>Reduced cost</a:t>
            </a:r>
          </a:p>
          <a:p>
            <a:pPr lvl="1">
              <a:spcAft>
                <a:spcPts val="600"/>
              </a:spcAft>
            </a:pPr>
            <a:r>
              <a:rPr lang="en-US" sz="2800"/>
              <a:t>Ease of development</a:t>
            </a:r>
          </a:p>
          <a:p>
            <a:pPr lvl="1">
              <a:spcAft>
                <a:spcPts val="600"/>
              </a:spcAft>
            </a:pPr>
            <a:r>
              <a:rPr lang="en-US" sz="2800"/>
              <a:t>Reusable</a:t>
            </a:r>
          </a:p>
          <a:p>
            <a:pPr lvl="1">
              <a:spcAft>
                <a:spcPts val="600"/>
              </a:spcAft>
            </a:pPr>
            <a:r>
              <a:rPr lang="en-US" sz="2800"/>
              <a:t>Mitigation of technical complexity</a:t>
            </a:r>
            <a:endParaRPr lang="vi-VN"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36</a:t>
            </a:fld>
            <a:endParaRPr lang="en-US"/>
          </a:p>
        </p:txBody>
      </p:sp>
    </p:spTree>
    <p:extLst>
      <p:ext uri="{BB962C8B-B14F-4D97-AF65-F5344CB8AC3E}">
        <p14:creationId xmlns:p14="http://schemas.microsoft.com/office/powerpoint/2010/main" val="2232281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các thành phần (Components based Architecture)</a:t>
            </a:r>
          </a:p>
          <a:p>
            <a:pPr>
              <a:spcAft>
                <a:spcPts val="600"/>
              </a:spcAft>
              <a:buFont typeface="Wingdings" panose="05000000000000000000" pitchFamily="2" charset="2"/>
              <a:buChar char="q"/>
            </a:pPr>
            <a:r>
              <a:rPr lang="en-US" sz="2800"/>
              <a:t> Tình huống nên dùng : bất kỳ hệ thống phần mềm phức tạp nào.</a:t>
            </a:r>
          </a:p>
          <a:p>
            <a:pPr>
              <a:spcAft>
                <a:spcPts val="600"/>
              </a:spcAft>
              <a:buFont typeface="Wingdings" panose="05000000000000000000" pitchFamily="2" charset="2"/>
              <a:buChar char="q"/>
            </a:pPr>
            <a:r>
              <a:rPr lang="en-US" sz="2800"/>
              <a:t> Khuyết điểm : là mẫu kiến trúc có độ tổng quát cao nên khi hiện thực ta phải tốn nhiều chi phí ₫ể vận dụng nó.</a:t>
            </a:r>
            <a:endParaRPr lang="vi-VN"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37</a:t>
            </a:fld>
            <a:endParaRPr lang="en-US"/>
          </a:p>
        </p:txBody>
      </p:sp>
    </p:spTree>
    <p:extLst>
      <p:ext uri="{BB962C8B-B14F-4D97-AF65-F5344CB8AC3E}">
        <p14:creationId xmlns:p14="http://schemas.microsoft.com/office/powerpoint/2010/main" val="568105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dịch vụ (Service-Oriented Architecture)</a:t>
            </a:r>
          </a:p>
          <a:p>
            <a:pPr>
              <a:spcAft>
                <a:spcPts val="600"/>
              </a:spcAft>
              <a:buFont typeface="Wingdings" panose="05000000000000000000" pitchFamily="2" charset="2"/>
              <a:buChar char="q"/>
            </a:pPr>
            <a:r>
              <a:rPr lang="en-US" sz="2800"/>
              <a:t> Đ</a:t>
            </a:r>
            <a:r>
              <a:rPr lang="vi-VN" sz="2800"/>
              <a:t>ặc tả : Cho phép tạo phần mềm bằng cách sử dụng các dịch vụ</a:t>
            </a:r>
          </a:p>
          <a:p>
            <a:pPr marL="0" indent="0">
              <a:spcAft>
                <a:spcPts val="600"/>
              </a:spcAft>
              <a:buNone/>
            </a:pPr>
            <a:r>
              <a:rPr lang="vi-VN" sz="2800"/>
              <a:t>sẵn có.</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38</a:t>
            </a:fld>
            <a:endParaRPr lang="en-US"/>
          </a:p>
        </p:txBody>
      </p:sp>
      <p:sp>
        <p:nvSpPr>
          <p:cNvPr id="4" name="Rectangle 3">
            <a:extLst>
              <a:ext uri="{FF2B5EF4-FFF2-40B4-BE49-F238E27FC236}">
                <a16:creationId xmlns:a16="http://schemas.microsoft.com/office/drawing/2014/main" id="{83EFE5B9-B5C3-4C99-BA9E-F13029F6DED5}"/>
              </a:ext>
            </a:extLst>
          </p:cNvPr>
          <p:cNvSpPr/>
          <p:nvPr/>
        </p:nvSpPr>
        <p:spPr>
          <a:xfrm>
            <a:off x="1193800" y="5009388"/>
            <a:ext cx="86169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Internet</a:t>
            </a:r>
          </a:p>
        </p:txBody>
      </p:sp>
      <p:sp>
        <p:nvSpPr>
          <p:cNvPr id="5" name="TextBox 4">
            <a:extLst>
              <a:ext uri="{FF2B5EF4-FFF2-40B4-BE49-F238E27FC236}">
                <a16:creationId xmlns:a16="http://schemas.microsoft.com/office/drawing/2014/main" id="{DF96F61D-4D4A-423B-8678-EF26F3D21B91}"/>
              </a:ext>
            </a:extLst>
          </p:cNvPr>
          <p:cNvSpPr txBox="1"/>
          <p:nvPr/>
        </p:nvSpPr>
        <p:spPr>
          <a:xfrm>
            <a:off x="1193800" y="3953240"/>
            <a:ext cx="1345240" cy="369332"/>
          </a:xfrm>
          <a:prstGeom prst="rect">
            <a:avLst/>
          </a:prstGeom>
          <a:noFill/>
          <a:ln w="12700">
            <a:solidFill>
              <a:schemeClr val="tx1">
                <a:lumMod val="50000"/>
                <a:lumOff val="50000"/>
              </a:schemeClr>
            </a:solidFill>
          </a:ln>
        </p:spPr>
        <p:txBody>
          <a:bodyPr wrap="none" rtlCol="0">
            <a:spAutoFit/>
          </a:bodyPr>
          <a:lstStyle/>
          <a:p>
            <a:pPr algn="ctr"/>
            <a:r>
              <a:rPr lang="en-US"/>
              <a:t>App Module</a:t>
            </a:r>
          </a:p>
        </p:txBody>
      </p:sp>
      <p:sp>
        <p:nvSpPr>
          <p:cNvPr id="12" name="TextBox 11">
            <a:extLst>
              <a:ext uri="{FF2B5EF4-FFF2-40B4-BE49-F238E27FC236}">
                <a16:creationId xmlns:a16="http://schemas.microsoft.com/office/drawing/2014/main" id="{5743C716-F037-43D9-ABB6-25390F97FEB1}"/>
              </a:ext>
            </a:extLst>
          </p:cNvPr>
          <p:cNvSpPr txBox="1"/>
          <p:nvPr/>
        </p:nvSpPr>
        <p:spPr>
          <a:xfrm>
            <a:off x="2976430" y="3953240"/>
            <a:ext cx="1345240" cy="369332"/>
          </a:xfrm>
          <a:prstGeom prst="rect">
            <a:avLst/>
          </a:prstGeom>
          <a:noFill/>
          <a:ln w="12700">
            <a:solidFill>
              <a:schemeClr val="tx1">
                <a:lumMod val="50000"/>
                <a:lumOff val="50000"/>
              </a:schemeClr>
            </a:solidFill>
          </a:ln>
        </p:spPr>
        <p:txBody>
          <a:bodyPr wrap="none" rtlCol="0">
            <a:spAutoFit/>
          </a:bodyPr>
          <a:lstStyle/>
          <a:p>
            <a:pPr algn="ctr"/>
            <a:r>
              <a:rPr lang="en-US"/>
              <a:t>App Module</a:t>
            </a:r>
          </a:p>
        </p:txBody>
      </p:sp>
      <p:sp>
        <p:nvSpPr>
          <p:cNvPr id="13" name="TextBox 12">
            <a:extLst>
              <a:ext uri="{FF2B5EF4-FFF2-40B4-BE49-F238E27FC236}">
                <a16:creationId xmlns:a16="http://schemas.microsoft.com/office/drawing/2014/main" id="{B12A6790-6362-4FAD-859C-339705A57A10}"/>
              </a:ext>
            </a:extLst>
          </p:cNvPr>
          <p:cNvSpPr txBox="1"/>
          <p:nvPr/>
        </p:nvSpPr>
        <p:spPr>
          <a:xfrm>
            <a:off x="4750760" y="3953240"/>
            <a:ext cx="1345240" cy="369332"/>
          </a:xfrm>
          <a:prstGeom prst="rect">
            <a:avLst/>
          </a:prstGeom>
          <a:noFill/>
          <a:ln w="12700">
            <a:solidFill>
              <a:schemeClr val="tx1">
                <a:lumMod val="50000"/>
                <a:lumOff val="50000"/>
              </a:schemeClr>
            </a:solidFill>
          </a:ln>
        </p:spPr>
        <p:txBody>
          <a:bodyPr wrap="none" rtlCol="0">
            <a:spAutoFit/>
          </a:bodyPr>
          <a:lstStyle/>
          <a:p>
            <a:pPr algn="ctr"/>
            <a:r>
              <a:rPr lang="en-US"/>
              <a:t>App Module</a:t>
            </a:r>
          </a:p>
        </p:txBody>
      </p:sp>
      <p:sp>
        <p:nvSpPr>
          <p:cNvPr id="14" name="TextBox 13">
            <a:extLst>
              <a:ext uri="{FF2B5EF4-FFF2-40B4-BE49-F238E27FC236}">
                <a16:creationId xmlns:a16="http://schemas.microsoft.com/office/drawing/2014/main" id="{5E69C4BA-CCE3-4FF0-888E-8A092DD373FF}"/>
              </a:ext>
            </a:extLst>
          </p:cNvPr>
          <p:cNvSpPr txBox="1"/>
          <p:nvPr/>
        </p:nvSpPr>
        <p:spPr>
          <a:xfrm>
            <a:off x="6525090" y="3953240"/>
            <a:ext cx="1345240" cy="369332"/>
          </a:xfrm>
          <a:prstGeom prst="rect">
            <a:avLst/>
          </a:prstGeom>
          <a:noFill/>
          <a:ln w="12700">
            <a:solidFill>
              <a:schemeClr val="tx1">
                <a:lumMod val="50000"/>
                <a:lumOff val="50000"/>
              </a:schemeClr>
            </a:solidFill>
          </a:ln>
        </p:spPr>
        <p:txBody>
          <a:bodyPr wrap="none" rtlCol="0">
            <a:spAutoFit/>
          </a:bodyPr>
          <a:lstStyle/>
          <a:p>
            <a:pPr algn="ctr"/>
            <a:r>
              <a:rPr lang="en-US"/>
              <a:t>App Module</a:t>
            </a:r>
          </a:p>
        </p:txBody>
      </p:sp>
      <p:sp>
        <p:nvSpPr>
          <p:cNvPr id="15" name="TextBox 14">
            <a:extLst>
              <a:ext uri="{FF2B5EF4-FFF2-40B4-BE49-F238E27FC236}">
                <a16:creationId xmlns:a16="http://schemas.microsoft.com/office/drawing/2014/main" id="{21356BD9-2EB4-4C1F-9380-B6F6288ADAF1}"/>
              </a:ext>
            </a:extLst>
          </p:cNvPr>
          <p:cNvSpPr txBox="1"/>
          <p:nvPr/>
        </p:nvSpPr>
        <p:spPr>
          <a:xfrm>
            <a:off x="8465510" y="3953240"/>
            <a:ext cx="1345240" cy="369332"/>
          </a:xfrm>
          <a:prstGeom prst="rect">
            <a:avLst/>
          </a:prstGeom>
          <a:noFill/>
          <a:ln w="12700">
            <a:solidFill>
              <a:schemeClr val="tx1">
                <a:lumMod val="50000"/>
                <a:lumOff val="50000"/>
              </a:schemeClr>
            </a:solidFill>
          </a:ln>
        </p:spPr>
        <p:txBody>
          <a:bodyPr wrap="none" rtlCol="0">
            <a:spAutoFit/>
          </a:bodyPr>
          <a:lstStyle/>
          <a:p>
            <a:pPr algn="ctr"/>
            <a:r>
              <a:rPr lang="en-US"/>
              <a:t>App Module</a:t>
            </a:r>
          </a:p>
        </p:txBody>
      </p:sp>
      <p:cxnSp>
        <p:nvCxnSpPr>
          <p:cNvPr id="7" name="Straight Arrow Connector 6">
            <a:extLst>
              <a:ext uri="{FF2B5EF4-FFF2-40B4-BE49-F238E27FC236}">
                <a16:creationId xmlns:a16="http://schemas.microsoft.com/office/drawing/2014/main" id="{375DD651-757D-4C4D-AA96-B14315F852BC}"/>
              </a:ext>
            </a:extLst>
          </p:cNvPr>
          <p:cNvCxnSpPr>
            <a:stCxn id="5" idx="2"/>
          </p:cNvCxnSpPr>
          <p:nvPr/>
        </p:nvCxnSpPr>
        <p:spPr>
          <a:xfrm>
            <a:off x="1866420" y="4322572"/>
            <a:ext cx="0" cy="68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14D8BBB-9D35-4F38-82AA-9B50CC9BD781}"/>
              </a:ext>
            </a:extLst>
          </p:cNvPr>
          <p:cNvCxnSpPr/>
          <p:nvPr/>
        </p:nvCxnSpPr>
        <p:spPr>
          <a:xfrm>
            <a:off x="3649050" y="4322572"/>
            <a:ext cx="0" cy="68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B6C58F-9341-4532-98B3-9A89C480EE79}"/>
              </a:ext>
            </a:extLst>
          </p:cNvPr>
          <p:cNvCxnSpPr/>
          <p:nvPr/>
        </p:nvCxnSpPr>
        <p:spPr>
          <a:xfrm>
            <a:off x="5481025" y="4322572"/>
            <a:ext cx="0" cy="68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00273D-9065-4CC7-B50A-9B961499109B}"/>
              </a:ext>
            </a:extLst>
          </p:cNvPr>
          <p:cNvCxnSpPr/>
          <p:nvPr/>
        </p:nvCxnSpPr>
        <p:spPr>
          <a:xfrm>
            <a:off x="7205035" y="4322572"/>
            <a:ext cx="0" cy="68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9AE391-36FF-4342-A123-AE248FC1562A}"/>
              </a:ext>
            </a:extLst>
          </p:cNvPr>
          <p:cNvCxnSpPr/>
          <p:nvPr/>
        </p:nvCxnSpPr>
        <p:spPr>
          <a:xfrm>
            <a:off x="9116865" y="4322572"/>
            <a:ext cx="0" cy="68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016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lnSpcReduction="1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dịch vụ (Service-Oriented Architecture)</a:t>
            </a:r>
          </a:p>
          <a:p>
            <a:pPr>
              <a:spcAft>
                <a:spcPts val="600"/>
              </a:spcAft>
              <a:buFont typeface="Wingdings" panose="05000000000000000000" pitchFamily="2" charset="2"/>
              <a:buChar char="q"/>
            </a:pPr>
            <a:r>
              <a:rPr lang="en-US" sz="2800"/>
              <a:t> S</a:t>
            </a:r>
            <a:r>
              <a:rPr lang="vi-VN" sz="2800"/>
              <a:t>ervice : phần tử cung cấp 1 số chức năng </a:t>
            </a:r>
            <a:r>
              <a:rPr lang="en-US" sz="2800"/>
              <a:t>đ</a:t>
            </a:r>
            <a:r>
              <a:rPr lang="vi-VN" sz="2800"/>
              <a:t>a dụng nào </a:t>
            </a:r>
            <a:r>
              <a:rPr lang="en-US" sz="2800"/>
              <a:t>đ</a:t>
            </a:r>
            <a:r>
              <a:rPr lang="vi-VN" sz="2800"/>
              <a:t>ó và</a:t>
            </a:r>
            <a:r>
              <a:rPr lang="en-US" sz="2800"/>
              <a:t> </a:t>
            </a:r>
            <a:r>
              <a:rPr lang="vi-VN" sz="2800"/>
              <a:t>thường </a:t>
            </a:r>
            <a:r>
              <a:rPr lang="en-US" sz="2800"/>
              <a:t>đ</a:t>
            </a:r>
            <a:r>
              <a:rPr lang="vi-VN" sz="2800"/>
              <a:t>ã có sẵn. Các nguyên tắc chính yếu của kiến trúc hướng</a:t>
            </a:r>
            <a:r>
              <a:rPr lang="en-US" sz="2800"/>
              <a:t> </a:t>
            </a:r>
            <a:r>
              <a:rPr lang="vi-VN" sz="2800"/>
              <a:t>dịch vụ là :</a:t>
            </a:r>
          </a:p>
          <a:p>
            <a:pPr lvl="1">
              <a:spcAft>
                <a:spcPts val="600"/>
              </a:spcAft>
            </a:pPr>
            <a:r>
              <a:rPr lang="en-US" sz="2800"/>
              <a:t>S</a:t>
            </a:r>
            <a:r>
              <a:rPr lang="vi-VN" sz="2800"/>
              <a:t>ervices are autonomous</a:t>
            </a:r>
          </a:p>
          <a:p>
            <a:pPr lvl="1">
              <a:spcAft>
                <a:spcPts val="600"/>
              </a:spcAft>
            </a:pPr>
            <a:r>
              <a:rPr lang="en-US" sz="2800"/>
              <a:t>S</a:t>
            </a:r>
            <a:r>
              <a:rPr lang="vi-VN" sz="2800"/>
              <a:t>ervices are distributable</a:t>
            </a:r>
          </a:p>
          <a:p>
            <a:pPr lvl="1">
              <a:spcAft>
                <a:spcPts val="600"/>
              </a:spcAft>
            </a:pPr>
            <a:r>
              <a:rPr lang="en-US" sz="2800"/>
              <a:t>S</a:t>
            </a:r>
            <a:r>
              <a:rPr lang="vi-VN" sz="2800"/>
              <a:t>ervices are loosely coupled</a:t>
            </a:r>
          </a:p>
          <a:p>
            <a:pPr lvl="1">
              <a:spcAft>
                <a:spcPts val="600"/>
              </a:spcAft>
            </a:pPr>
            <a:r>
              <a:rPr lang="en-US" sz="2800"/>
              <a:t>S</a:t>
            </a:r>
            <a:r>
              <a:rPr lang="vi-VN" sz="2800"/>
              <a:t>ervices share schema and contract, not class</a:t>
            </a:r>
          </a:p>
          <a:p>
            <a:pPr lvl="1">
              <a:spcAft>
                <a:spcPts val="600"/>
              </a:spcAft>
            </a:pPr>
            <a:r>
              <a:rPr lang="en-US" sz="2800"/>
              <a:t>C</a:t>
            </a:r>
            <a:r>
              <a:rPr lang="vi-VN" sz="2800"/>
              <a:t>ompatibility is based on policy</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39</a:t>
            </a:fld>
            <a:endParaRPr lang="en-US"/>
          </a:p>
        </p:txBody>
      </p:sp>
    </p:spTree>
    <p:extLst>
      <p:ext uri="{BB962C8B-B14F-4D97-AF65-F5344CB8AC3E}">
        <p14:creationId xmlns:p14="http://schemas.microsoft.com/office/powerpoint/2010/main" val="2303492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fontScale="92500" lnSpcReduction="20000"/>
          </a:bodyPr>
          <a:lstStyle/>
          <a:p>
            <a:pPr marL="0" indent="0">
              <a:spcAft>
                <a:spcPts val="600"/>
              </a:spcAft>
              <a:buNone/>
            </a:pPr>
            <a:r>
              <a:rPr lang="en-US" sz="2800" b="1"/>
              <a:t>3.1 </a:t>
            </a:r>
            <a:r>
              <a:rPr lang="en-US" sz="2800" b="1" u="sng"/>
              <a:t>KIẾN TRÚC CHỨC NĂNG</a:t>
            </a:r>
            <a:r>
              <a:rPr lang="en-US" sz="2800" b="1"/>
              <a:t>:</a:t>
            </a:r>
          </a:p>
          <a:p>
            <a:pPr marL="0" indent="0">
              <a:spcAft>
                <a:spcPts val="600"/>
              </a:spcAft>
              <a:buNone/>
            </a:pPr>
            <a:r>
              <a:rPr lang="vi-VN" sz="2800" b="1"/>
              <a:t>Các </a:t>
            </a:r>
            <a:r>
              <a:rPr lang="en-US" sz="2800" b="1"/>
              <a:t>đ</a:t>
            </a:r>
            <a:r>
              <a:rPr lang="vi-VN" sz="2800" b="1"/>
              <a:t>ặc ngữ kiến trúc phổ biến</a:t>
            </a:r>
          </a:p>
          <a:p>
            <a:pPr marL="0" indent="0">
              <a:lnSpc>
                <a:spcPct val="100000"/>
              </a:lnSpc>
              <a:spcBef>
                <a:spcPts val="600"/>
              </a:spcBef>
              <a:spcAft>
                <a:spcPts val="600"/>
              </a:spcAft>
              <a:buNone/>
            </a:pPr>
            <a:r>
              <a:rPr lang="en-US" sz="2800"/>
              <a:t>C</a:t>
            </a:r>
            <a:r>
              <a:rPr lang="vi-VN" sz="2800"/>
              <a:t>ác hệ thống xử lý dòng dữ liệu : lô tuần tự (Batch sequential),</a:t>
            </a:r>
            <a:r>
              <a:rPr lang="en-US" sz="2800"/>
              <a:t> đ</a:t>
            </a:r>
            <a:r>
              <a:rPr lang="vi-VN" sz="2800"/>
              <a:t>ường ống và lọc (Pipe and filters)</a:t>
            </a:r>
          </a:p>
          <a:p>
            <a:pPr marL="0" indent="0">
              <a:lnSpc>
                <a:spcPct val="100000"/>
              </a:lnSpc>
              <a:spcBef>
                <a:spcPts val="600"/>
              </a:spcBef>
              <a:spcAft>
                <a:spcPts val="600"/>
              </a:spcAft>
              <a:buNone/>
            </a:pPr>
            <a:r>
              <a:rPr lang="en-US" sz="2800"/>
              <a:t>C</a:t>
            </a:r>
            <a:r>
              <a:rPr lang="vi-VN" sz="2800"/>
              <a:t>ác hệ thống gọi-trả về : chương trình chính và thủ tục (main</a:t>
            </a:r>
            <a:r>
              <a:rPr lang="en-US" sz="2800"/>
              <a:t> </a:t>
            </a:r>
            <a:r>
              <a:rPr lang="vi-VN" sz="2800"/>
              <a:t>program &amp; subroutines), các cấp có thứ bậc (Hierarchical layers),</a:t>
            </a:r>
            <a:r>
              <a:rPr lang="en-US" sz="2800"/>
              <a:t> </a:t>
            </a:r>
            <a:r>
              <a:rPr lang="vi-VN" sz="2800"/>
              <a:t>hệ thống hướng </a:t>
            </a:r>
            <a:r>
              <a:rPr lang="en-US" sz="2800"/>
              <a:t>đ</a:t>
            </a:r>
            <a:r>
              <a:rPr lang="vi-VN" sz="2800"/>
              <a:t>ối tượng (OO system).</a:t>
            </a:r>
          </a:p>
          <a:p>
            <a:pPr marL="0" indent="0">
              <a:lnSpc>
                <a:spcPct val="100000"/>
              </a:lnSpc>
              <a:spcBef>
                <a:spcPts val="600"/>
              </a:spcBef>
              <a:spcAft>
                <a:spcPts val="600"/>
              </a:spcAft>
              <a:buNone/>
            </a:pPr>
            <a:r>
              <a:rPr lang="en-US" sz="2800"/>
              <a:t>C</a:t>
            </a:r>
            <a:r>
              <a:rPr lang="vi-VN" sz="2800"/>
              <a:t>ác máy ảo : Trình thông dịch (Interpreters), hệ thống dựa vào</a:t>
            </a:r>
            <a:r>
              <a:rPr lang="en-US" sz="2800"/>
              <a:t> </a:t>
            </a:r>
            <a:r>
              <a:rPr lang="vi-VN" sz="2800"/>
              <a:t>luật (Rule-based system)</a:t>
            </a:r>
          </a:p>
          <a:p>
            <a:pPr marL="0" indent="0">
              <a:lnSpc>
                <a:spcPct val="100000"/>
              </a:lnSpc>
              <a:spcBef>
                <a:spcPts val="600"/>
              </a:spcBef>
              <a:spcAft>
                <a:spcPts val="600"/>
              </a:spcAft>
              <a:buNone/>
            </a:pPr>
            <a:r>
              <a:rPr lang="en-US" sz="2800"/>
              <a:t>C</a:t>
            </a:r>
            <a:r>
              <a:rPr lang="vi-VN" sz="2800"/>
              <a:t>ác thành phần </a:t>
            </a:r>
            <a:r>
              <a:rPr lang="en-US" sz="2800"/>
              <a:t>độ</a:t>
            </a:r>
            <a:r>
              <a:rPr lang="vi-VN" sz="2800"/>
              <a:t>c lập : các process giao tiếp nhau</a:t>
            </a:r>
            <a:r>
              <a:rPr lang="en-US" sz="2800"/>
              <a:t> </a:t>
            </a:r>
            <a:r>
              <a:rPr lang="vi-VN" sz="2800"/>
              <a:t>(Communicating processes), các hệ thống xử lý sự kiện (Event</a:t>
            </a:r>
            <a:r>
              <a:rPr lang="en-US" sz="2800"/>
              <a:t> </a:t>
            </a:r>
            <a:r>
              <a:rPr lang="vi-VN" sz="2800"/>
              <a:t>systems).</a:t>
            </a:r>
          </a:p>
          <a:p>
            <a:pPr marL="0" indent="0">
              <a:lnSpc>
                <a:spcPct val="100000"/>
              </a:lnSpc>
              <a:spcBef>
                <a:spcPts val="600"/>
              </a:spcBef>
              <a:spcAft>
                <a:spcPts val="600"/>
              </a:spcAft>
              <a:buNone/>
            </a:pPr>
            <a:r>
              <a:rPr lang="vi-VN" sz="2800"/>
              <a:t>Các hệ thống tập trung quanh dữ liệu (Repositories) : Database,</a:t>
            </a:r>
            <a:r>
              <a:rPr lang="en-US" sz="2800"/>
              <a:t> </a:t>
            </a:r>
            <a:r>
              <a:rPr lang="vi-VN" sz="2800"/>
              <a:t>Blackboard</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a:t>
            </a:fld>
            <a:endParaRPr lang="en-US"/>
          </a:p>
        </p:txBody>
      </p:sp>
    </p:spTree>
    <p:extLst>
      <p:ext uri="{BB962C8B-B14F-4D97-AF65-F5344CB8AC3E}">
        <p14:creationId xmlns:p14="http://schemas.microsoft.com/office/powerpoint/2010/main" val="2643031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dịch vụ (Service-Oriented Architecture)</a:t>
            </a:r>
          </a:p>
          <a:p>
            <a:pPr>
              <a:spcAft>
                <a:spcPts val="600"/>
              </a:spcAft>
              <a:buFont typeface="Wingdings" panose="05000000000000000000" pitchFamily="2" charset="2"/>
              <a:buChar char="q"/>
            </a:pPr>
            <a:r>
              <a:rPr lang="en-US" sz="2800"/>
              <a:t> Ư</a:t>
            </a:r>
            <a:r>
              <a:rPr lang="vi-VN" sz="2800"/>
              <a:t>u </a:t>
            </a:r>
            <a:r>
              <a:rPr lang="en-US" sz="2800"/>
              <a:t>đ</a:t>
            </a:r>
            <a:r>
              <a:rPr lang="vi-VN" sz="2800"/>
              <a:t>iểm của kiến trúc hướng dịch vụ :</a:t>
            </a:r>
          </a:p>
          <a:p>
            <a:pPr lvl="1">
              <a:spcAft>
                <a:spcPts val="600"/>
              </a:spcAft>
            </a:pPr>
            <a:r>
              <a:rPr lang="en-US" sz="2800"/>
              <a:t>D</a:t>
            </a:r>
            <a:r>
              <a:rPr lang="vi-VN" sz="2800"/>
              <a:t>omain alignment</a:t>
            </a:r>
          </a:p>
          <a:p>
            <a:pPr lvl="1">
              <a:spcAft>
                <a:spcPts val="600"/>
              </a:spcAft>
            </a:pPr>
            <a:r>
              <a:rPr lang="en-US" sz="2800"/>
              <a:t>A</a:t>
            </a:r>
            <a:r>
              <a:rPr lang="vi-VN" sz="2800"/>
              <a:t>bstraction</a:t>
            </a:r>
          </a:p>
          <a:p>
            <a:pPr lvl="1">
              <a:spcAft>
                <a:spcPts val="600"/>
              </a:spcAft>
            </a:pPr>
            <a:r>
              <a:rPr lang="en-US" sz="2800"/>
              <a:t>D</a:t>
            </a:r>
            <a:r>
              <a:rPr lang="vi-VN" sz="2800"/>
              <a:t>iscoverability</a:t>
            </a:r>
          </a:p>
          <a:p>
            <a:pPr lvl="1">
              <a:spcAft>
                <a:spcPts val="600"/>
              </a:spcAft>
            </a:pPr>
            <a:r>
              <a:rPr lang="en-US" sz="2800"/>
              <a:t>I</a:t>
            </a:r>
            <a:r>
              <a:rPr lang="vi-VN" sz="2800"/>
              <a:t>nteroperability</a:t>
            </a:r>
          </a:p>
          <a:p>
            <a:pPr lvl="1">
              <a:spcAft>
                <a:spcPts val="600"/>
              </a:spcAft>
            </a:pPr>
            <a:r>
              <a:rPr lang="en-US" sz="2800"/>
              <a:t>R</a:t>
            </a:r>
            <a:r>
              <a:rPr lang="vi-VN" sz="2800"/>
              <a:t>ationalization</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40</a:t>
            </a:fld>
            <a:endParaRPr lang="en-US"/>
          </a:p>
        </p:txBody>
      </p:sp>
    </p:spTree>
    <p:extLst>
      <p:ext uri="{BB962C8B-B14F-4D97-AF65-F5344CB8AC3E}">
        <p14:creationId xmlns:p14="http://schemas.microsoft.com/office/powerpoint/2010/main" val="1988451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hướng dịch vụ (Service-Oriented Architecture)</a:t>
            </a:r>
          </a:p>
          <a:p>
            <a:pPr>
              <a:spcAft>
                <a:spcPts val="600"/>
              </a:spcAft>
              <a:buFont typeface="Wingdings" panose="05000000000000000000" pitchFamily="2" charset="2"/>
              <a:buChar char="q"/>
            </a:pPr>
            <a:r>
              <a:rPr lang="en-US" sz="2800"/>
              <a:t> T</a:t>
            </a:r>
            <a:r>
              <a:rPr lang="vi-VN" sz="2800"/>
              <a:t>ình huống nên dùng : bất kỳ hệ thống phần mềm phức tạp nào</a:t>
            </a:r>
            <a:r>
              <a:rPr lang="en-US" sz="2800"/>
              <a:t> </a:t>
            </a:r>
            <a:r>
              <a:rPr lang="vi-VN" sz="2800"/>
              <a:t>mà muốn chạy trên nền Internet.</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a:t>
            </a:r>
            <a:r>
              <a:rPr lang="en-US" sz="2800"/>
              <a:t>đ</a:t>
            </a:r>
            <a:r>
              <a:rPr lang="vi-VN" sz="2800"/>
              <a:t>ộ hiệu quả phụ thuộc vào cơ sở hạ tầng mạng và</a:t>
            </a:r>
            <a:r>
              <a:rPr lang="en-US" sz="2800"/>
              <a:t> </a:t>
            </a:r>
            <a:r>
              <a:rPr lang="vi-VN" sz="2800"/>
              <a:t>máy chạy service</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41</a:t>
            </a:fld>
            <a:endParaRPr lang="en-US"/>
          </a:p>
        </p:txBody>
      </p:sp>
    </p:spTree>
    <p:extLst>
      <p:ext uri="{BB962C8B-B14F-4D97-AF65-F5344CB8AC3E}">
        <p14:creationId xmlns:p14="http://schemas.microsoft.com/office/powerpoint/2010/main" val="1507084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fontScale="77500" lnSpcReduction="2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Chương trình chính và thủ tục (Main</a:t>
            </a:r>
            <a:r>
              <a:rPr lang="en-US" sz="2800" b="1"/>
              <a:t> </a:t>
            </a:r>
            <a:r>
              <a:rPr lang="vi-VN" sz="2800" b="1"/>
              <a:t>Program/Subroutine Architecture)</a:t>
            </a:r>
          </a:p>
          <a:p>
            <a:pPr>
              <a:lnSpc>
                <a:spcPct val="120000"/>
              </a:lnSpc>
              <a:spcBef>
                <a:spcPts val="600"/>
              </a:spcBef>
              <a:spcAft>
                <a:spcPts val="600"/>
              </a:spcAft>
              <a:buFont typeface="Wingdings" panose="05000000000000000000" pitchFamily="2" charset="2"/>
              <a:buChar char="q"/>
            </a:pPr>
            <a:r>
              <a:rPr lang="en-US" sz="2800"/>
              <a:t> Đ</a:t>
            </a:r>
            <a:r>
              <a:rPr lang="vi-VN" sz="2800"/>
              <a:t>ặc tả : Hệ thống phần mềm gồm 1 chương trình chính và 1 tập</a:t>
            </a:r>
            <a:r>
              <a:rPr lang="en-US" sz="2800"/>
              <a:t> </a:t>
            </a:r>
            <a:r>
              <a:rPr lang="vi-VN" sz="2800"/>
              <a:t>các thủ tục chức năng cần thiết.</a:t>
            </a:r>
          </a:p>
          <a:p>
            <a:pPr>
              <a:lnSpc>
                <a:spcPct val="120000"/>
              </a:lnSpc>
              <a:spcBef>
                <a:spcPts val="600"/>
              </a:spcBef>
              <a:spcAft>
                <a:spcPts val="600"/>
              </a:spcAft>
              <a:buFont typeface="Wingdings" panose="05000000000000000000" pitchFamily="2" charset="2"/>
              <a:buChar char="q"/>
            </a:pPr>
            <a:r>
              <a:rPr lang="en-US" sz="2800"/>
              <a:t> D</a:t>
            </a:r>
            <a:r>
              <a:rPr lang="vi-VN" sz="2800"/>
              <a:t>ùng cách phân rã theo dạng cây phân cấp : dựa trên mối quan</a:t>
            </a:r>
            <a:r>
              <a:rPr lang="en-US" sz="2800"/>
              <a:t> </a:t>
            </a:r>
            <a:r>
              <a:rPr lang="vi-VN" sz="2800"/>
              <a:t>hệ </a:t>
            </a:r>
            <a:r>
              <a:rPr lang="en-US" sz="2800"/>
              <a:t>đ</a:t>
            </a:r>
            <a:r>
              <a:rPr lang="vi-VN" sz="2800"/>
              <a:t>ịnh nghĩa-sử dụng.</a:t>
            </a:r>
          </a:p>
          <a:p>
            <a:pPr>
              <a:lnSpc>
                <a:spcPct val="120000"/>
              </a:lnSpc>
              <a:spcBef>
                <a:spcPts val="600"/>
              </a:spcBef>
              <a:spcAft>
                <a:spcPts val="600"/>
              </a:spcAft>
              <a:buFont typeface="Wingdings" panose="05000000000000000000" pitchFamily="2" charset="2"/>
              <a:buChar char="q"/>
            </a:pPr>
            <a:r>
              <a:rPr lang="en-US" sz="2800"/>
              <a:t> C</a:t>
            </a:r>
            <a:r>
              <a:rPr lang="vi-VN" sz="2800"/>
              <a:t>hỉ có 1 thread kiểm soát duy nhất : </a:t>
            </a:r>
            <a:r>
              <a:rPr lang="en-US" sz="2800"/>
              <a:t>đ</a:t>
            </a:r>
            <a:r>
              <a:rPr lang="vi-VN" sz="2800"/>
              <a:t>ược hỗ trợ trực tiếp bởi các</a:t>
            </a:r>
            <a:r>
              <a:rPr lang="en-US" sz="2800"/>
              <a:t> </a:t>
            </a:r>
            <a:r>
              <a:rPr lang="vi-VN" sz="2800"/>
              <a:t>ngôn ngữ lập trình.</a:t>
            </a:r>
          </a:p>
          <a:p>
            <a:pPr>
              <a:lnSpc>
                <a:spcPct val="120000"/>
              </a:lnSpc>
              <a:spcBef>
                <a:spcPts val="600"/>
              </a:spcBef>
              <a:spcAft>
                <a:spcPts val="600"/>
              </a:spcAft>
              <a:buFont typeface="Wingdings" panose="05000000000000000000" pitchFamily="2" charset="2"/>
              <a:buChar char="q"/>
            </a:pPr>
            <a:r>
              <a:rPr lang="en-US" sz="2800"/>
              <a:t> Ẩ</a:t>
            </a:r>
            <a:r>
              <a:rPr lang="vi-VN" sz="2800"/>
              <a:t>n chứa cấu trúc hệ thống con : các thủ tục có mối quan hệ mật</a:t>
            </a:r>
            <a:r>
              <a:rPr lang="en-US" sz="2800"/>
              <a:t> </a:t>
            </a:r>
            <a:r>
              <a:rPr lang="vi-VN" sz="2800"/>
              <a:t>thiết thường </a:t>
            </a:r>
            <a:r>
              <a:rPr lang="en-US" sz="2800"/>
              <a:t>đ</a:t>
            </a:r>
            <a:r>
              <a:rPr lang="vi-VN" sz="2800"/>
              <a:t>ược gộp thành module.</a:t>
            </a:r>
          </a:p>
          <a:p>
            <a:pPr>
              <a:lnSpc>
                <a:spcPct val="120000"/>
              </a:lnSpc>
              <a:spcBef>
                <a:spcPts val="600"/>
              </a:spcBef>
              <a:spcAft>
                <a:spcPts val="600"/>
              </a:spcAft>
              <a:buFont typeface="Wingdings" panose="05000000000000000000" pitchFamily="2" charset="2"/>
              <a:buChar char="q"/>
            </a:pPr>
            <a:r>
              <a:rPr lang="en-US" sz="2800"/>
              <a:t> L</a:t>
            </a:r>
            <a:r>
              <a:rPr lang="vi-VN" sz="2800"/>
              <a:t>ý do của sự phân cấp : </a:t>
            </a:r>
            <a:r>
              <a:rPr lang="en-US" sz="2800"/>
              <a:t>đ</a:t>
            </a:r>
            <a:r>
              <a:rPr lang="vi-VN" sz="2800"/>
              <a:t>ộ </a:t>
            </a:r>
            <a:r>
              <a:rPr lang="en-US" sz="2800"/>
              <a:t>đ</a:t>
            </a:r>
            <a:r>
              <a:rPr lang="vi-VN" sz="2800"/>
              <a:t>úng </a:t>
            </a:r>
            <a:r>
              <a:rPr lang="en-US" sz="2800"/>
              <a:t>đ</a:t>
            </a:r>
            <a:r>
              <a:rPr lang="vi-VN" sz="2800"/>
              <a:t>ắn của 1 thủ tục phụ thuộc vào</a:t>
            </a:r>
            <a:r>
              <a:rPr lang="en-US" sz="2800"/>
              <a:t> </a:t>
            </a:r>
            <a:r>
              <a:rPr lang="vi-VN" sz="2800"/>
              <a:t>sự </a:t>
            </a:r>
            <a:r>
              <a:rPr lang="en-US" sz="2800"/>
              <a:t>đ</a:t>
            </a:r>
            <a:r>
              <a:rPr lang="vi-VN" sz="2800"/>
              <a:t>úng </a:t>
            </a:r>
            <a:r>
              <a:rPr lang="en-US" sz="2800"/>
              <a:t>đ</a:t>
            </a:r>
            <a:r>
              <a:rPr lang="vi-VN" sz="2800"/>
              <a:t>ắn của các thủ tục mà nó gọi.</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42</a:t>
            </a:fld>
            <a:endParaRPr lang="en-US"/>
          </a:p>
        </p:txBody>
      </p:sp>
    </p:spTree>
    <p:extLst>
      <p:ext uri="{BB962C8B-B14F-4D97-AF65-F5344CB8AC3E}">
        <p14:creationId xmlns:p14="http://schemas.microsoft.com/office/powerpoint/2010/main" val="3113826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07C194A-921B-49F1-815D-5A1880EB63A8}"/>
              </a:ext>
            </a:extLst>
          </p:cNvPr>
          <p:cNvSpPr/>
          <p:nvPr/>
        </p:nvSpPr>
        <p:spPr>
          <a:xfrm>
            <a:off x="2196737" y="3084075"/>
            <a:ext cx="6204857" cy="29509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400" b="1"/>
              <a:t>Kiến trúc các process liên lạc nhau (Communication process</a:t>
            </a:r>
            <a:r>
              <a:rPr lang="en-US" sz="2400" b="1"/>
              <a:t> </a:t>
            </a:r>
            <a:r>
              <a:rPr lang="vi-VN" sz="2400" b="1"/>
              <a:t>Architecture)</a:t>
            </a:r>
            <a:endParaRPr lang="vi-VN" sz="2800" b="1"/>
          </a:p>
          <a:p>
            <a:pPr marL="0" indent="0">
              <a:spcAft>
                <a:spcPts val="600"/>
              </a:spcAft>
              <a:buNone/>
            </a:pPr>
            <a:r>
              <a:rPr lang="en-US" sz="2000"/>
              <a:t>Đ</a:t>
            </a:r>
            <a:r>
              <a:rPr lang="vi-VN" sz="2000"/>
              <a:t>ặc tả : Hệ thống phần mềm gồm 1 tập các process </a:t>
            </a:r>
            <a:r>
              <a:rPr lang="en-US" sz="2000"/>
              <a:t>đ</a:t>
            </a:r>
            <a:r>
              <a:rPr lang="vi-VN" sz="2000"/>
              <a:t>ộc lập liên</a:t>
            </a:r>
            <a:r>
              <a:rPr lang="en-US" sz="2000"/>
              <a:t> </a:t>
            </a:r>
            <a:r>
              <a:rPr lang="vi-VN" sz="2000"/>
              <a:t>lạc lẫn nhau khi cần.</a:t>
            </a:r>
            <a:endParaRPr lang="vi-VN" sz="12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43</a:t>
            </a:fld>
            <a:endParaRPr lang="en-US"/>
          </a:p>
        </p:txBody>
      </p:sp>
      <p:sp>
        <p:nvSpPr>
          <p:cNvPr id="4" name="TextBox 3">
            <a:extLst>
              <a:ext uri="{FF2B5EF4-FFF2-40B4-BE49-F238E27FC236}">
                <a16:creationId xmlns:a16="http://schemas.microsoft.com/office/drawing/2014/main" id="{0A216C33-B59A-4AE8-A5C1-DAE2630BBEFE}"/>
              </a:ext>
            </a:extLst>
          </p:cNvPr>
          <p:cNvSpPr txBox="1"/>
          <p:nvPr/>
        </p:nvSpPr>
        <p:spPr>
          <a:xfrm>
            <a:off x="3214551" y="3764063"/>
            <a:ext cx="1529987" cy="369332"/>
          </a:xfrm>
          <a:prstGeom prst="rect">
            <a:avLst/>
          </a:prstGeom>
          <a:noFill/>
          <a:ln>
            <a:solidFill>
              <a:schemeClr val="tx1"/>
            </a:solidFill>
          </a:ln>
        </p:spPr>
        <p:txBody>
          <a:bodyPr wrap="square" rtlCol="0">
            <a:spAutoFit/>
          </a:bodyPr>
          <a:lstStyle/>
          <a:p>
            <a:pPr algn="ctr"/>
            <a:r>
              <a:rPr lang="en-US"/>
              <a:t>Component 1</a:t>
            </a:r>
          </a:p>
        </p:txBody>
      </p:sp>
      <p:sp>
        <p:nvSpPr>
          <p:cNvPr id="8" name="TextBox 7">
            <a:extLst>
              <a:ext uri="{FF2B5EF4-FFF2-40B4-BE49-F238E27FC236}">
                <a16:creationId xmlns:a16="http://schemas.microsoft.com/office/drawing/2014/main" id="{3CF4B08F-A6AB-4CA1-B0D8-E81E4974BF2F}"/>
              </a:ext>
            </a:extLst>
          </p:cNvPr>
          <p:cNvSpPr txBox="1"/>
          <p:nvPr/>
        </p:nvSpPr>
        <p:spPr>
          <a:xfrm>
            <a:off x="6052456" y="3703607"/>
            <a:ext cx="1529987" cy="369332"/>
          </a:xfrm>
          <a:prstGeom prst="rect">
            <a:avLst/>
          </a:prstGeom>
          <a:noFill/>
          <a:ln>
            <a:solidFill>
              <a:schemeClr val="tx1"/>
            </a:solidFill>
          </a:ln>
        </p:spPr>
        <p:txBody>
          <a:bodyPr wrap="square" rtlCol="0">
            <a:spAutoFit/>
          </a:bodyPr>
          <a:lstStyle/>
          <a:p>
            <a:pPr algn="ctr"/>
            <a:r>
              <a:rPr lang="en-US"/>
              <a:t>Component 2</a:t>
            </a:r>
          </a:p>
        </p:txBody>
      </p:sp>
      <p:sp>
        <p:nvSpPr>
          <p:cNvPr id="12" name="TextBox 11">
            <a:extLst>
              <a:ext uri="{FF2B5EF4-FFF2-40B4-BE49-F238E27FC236}">
                <a16:creationId xmlns:a16="http://schemas.microsoft.com/office/drawing/2014/main" id="{8CA8B23D-2A08-4C0C-BC16-FB1415BE448B}"/>
              </a:ext>
            </a:extLst>
          </p:cNvPr>
          <p:cNvSpPr txBox="1"/>
          <p:nvPr/>
        </p:nvSpPr>
        <p:spPr>
          <a:xfrm>
            <a:off x="6330586" y="4859200"/>
            <a:ext cx="1599383" cy="369332"/>
          </a:xfrm>
          <a:prstGeom prst="rect">
            <a:avLst/>
          </a:prstGeom>
          <a:noFill/>
          <a:ln>
            <a:solidFill>
              <a:schemeClr val="tx1"/>
            </a:solidFill>
          </a:ln>
        </p:spPr>
        <p:txBody>
          <a:bodyPr wrap="square" rtlCol="0">
            <a:spAutoFit/>
          </a:bodyPr>
          <a:lstStyle/>
          <a:p>
            <a:pPr algn="ctr"/>
            <a:r>
              <a:rPr lang="en-US"/>
              <a:t>Component n</a:t>
            </a:r>
          </a:p>
        </p:txBody>
      </p:sp>
      <p:sp>
        <p:nvSpPr>
          <p:cNvPr id="13" name="TextBox 12">
            <a:extLst>
              <a:ext uri="{FF2B5EF4-FFF2-40B4-BE49-F238E27FC236}">
                <a16:creationId xmlns:a16="http://schemas.microsoft.com/office/drawing/2014/main" id="{1737CE1C-BD3C-48E0-8742-FD37B31DB4D9}"/>
              </a:ext>
            </a:extLst>
          </p:cNvPr>
          <p:cNvSpPr txBox="1"/>
          <p:nvPr/>
        </p:nvSpPr>
        <p:spPr>
          <a:xfrm>
            <a:off x="2936420" y="4952610"/>
            <a:ext cx="1645377" cy="369332"/>
          </a:xfrm>
          <a:prstGeom prst="rect">
            <a:avLst/>
          </a:prstGeom>
          <a:noFill/>
          <a:ln>
            <a:solidFill>
              <a:schemeClr val="tx1"/>
            </a:solidFill>
          </a:ln>
        </p:spPr>
        <p:txBody>
          <a:bodyPr wrap="square" rtlCol="0">
            <a:spAutoFit/>
          </a:bodyPr>
          <a:lstStyle/>
          <a:p>
            <a:pPr algn="ctr"/>
            <a:r>
              <a:rPr lang="en-US"/>
              <a:t>Component 3</a:t>
            </a:r>
          </a:p>
        </p:txBody>
      </p:sp>
      <p:cxnSp>
        <p:nvCxnSpPr>
          <p:cNvPr id="7" name="Straight Arrow Connector 6">
            <a:extLst>
              <a:ext uri="{FF2B5EF4-FFF2-40B4-BE49-F238E27FC236}">
                <a16:creationId xmlns:a16="http://schemas.microsoft.com/office/drawing/2014/main" id="{DF27DB5D-1538-49EF-A9F4-1BC3358091CE}"/>
              </a:ext>
            </a:extLst>
          </p:cNvPr>
          <p:cNvCxnSpPr>
            <a:cxnSpLocks/>
            <a:stCxn id="4" idx="3"/>
            <a:endCxn id="8" idx="1"/>
          </p:cNvCxnSpPr>
          <p:nvPr/>
        </p:nvCxnSpPr>
        <p:spPr>
          <a:xfrm flipV="1">
            <a:off x="4744538" y="3888273"/>
            <a:ext cx="1307918" cy="6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B509C9-E693-473E-9575-F01F677FBB4A}"/>
              </a:ext>
            </a:extLst>
          </p:cNvPr>
          <p:cNvCxnSpPr>
            <a:cxnSpLocks/>
            <a:stCxn id="8" idx="2"/>
            <a:endCxn id="12" idx="0"/>
          </p:cNvCxnSpPr>
          <p:nvPr/>
        </p:nvCxnSpPr>
        <p:spPr>
          <a:xfrm>
            <a:off x="6817450" y="4072939"/>
            <a:ext cx="312828" cy="78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F9E9E5-DDFF-4C88-ADA1-32FE6B9CF341}"/>
              </a:ext>
            </a:extLst>
          </p:cNvPr>
          <p:cNvCxnSpPr>
            <a:cxnSpLocks/>
            <a:stCxn id="8" idx="2"/>
            <a:endCxn id="13" idx="0"/>
          </p:cNvCxnSpPr>
          <p:nvPr/>
        </p:nvCxnSpPr>
        <p:spPr>
          <a:xfrm flipH="1">
            <a:off x="3759109" y="4072939"/>
            <a:ext cx="3058341" cy="879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6F7DD7-40F2-4ED3-81BE-CBD972E96188}"/>
              </a:ext>
            </a:extLst>
          </p:cNvPr>
          <p:cNvCxnSpPr>
            <a:cxnSpLocks/>
            <a:stCxn id="12" idx="1"/>
            <a:endCxn id="13" idx="3"/>
          </p:cNvCxnSpPr>
          <p:nvPr/>
        </p:nvCxnSpPr>
        <p:spPr>
          <a:xfrm flipH="1">
            <a:off x="4581797" y="5043866"/>
            <a:ext cx="1748789" cy="9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F4F264-D572-4D66-A451-B32D523AC238}"/>
              </a:ext>
            </a:extLst>
          </p:cNvPr>
          <p:cNvCxnSpPr>
            <a:cxnSpLocks/>
            <a:stCxn id="13" idx="0"/>
            <a:endCxn id="4" idx="2"/>
          </p:cNvCxnSpPr>
          <p:nvPr/>
        </p:nvCxnSpPr>
        <p:spPr>
          <a:xfrm flipV="1">
            <a:off x="3759109" y="4133395"/>
            <a:ext cx="220436" cy="81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92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lnSpcReduction="1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các process liên lạc nhau (Communication process</a:t>
            </a:r>
            <a:r>
              <a:rPr lang="en-US" sz="2800" b="1"/>
              <a:t> </a:t>
            </a:r>
            <a:r>
              <a:rPr lang="vi-VN" sz="2800" b="1"/>
              <a:t>Architecture)</a:t>
            </a:r>
            <a:r>
              <a:rPr lang="vi-VN" sz="2800"/>
              <a:t> </a:t>
            </a:r>
            <a:endParaRPr lang="en-US" sz="2800"/>
          </a:p>
          <a:p>
            <a:pPr>
              <a:spcAft>
                <a:spcPts val="600"/>
              </a:spcAft>
              <a:buFont typeface="Wingdings" panose="05000000000000000000" pitchFamily="2" charset="2"/>
              <a:buChar char="q"/>
            </a:pPr>
            <a:r>
              <a:rPr lang="en-US" sz="2800"/>
              <a:t> P</a:t>
            </a:r>
            <a:r>
              <a:rPr lang="vi-VN" sz="2800"/>
              <a:t>rocess : là nguyên tử cấu thành phần mềm, nó là 1 phần mềm</a:t>
            </a:r>
            <a:r>
              <a:rPr lang="en-US" sz="2800"/>
              <a:t> </a:t>
            </a:r>
            <a:r>
              <a:rPr lang="vi-VN" sz="2800"/>
              <a:t>chạy </a:t>
            </a:r>
            <a:r>
              <a:rPr lang="en-US" sz="2800"/>
              <a:t>đ</a:t>
            </a:r>
            <a:r>
              <a:rPr lang="vi-VN" sz="2800"/>
              <a:t>ộc lập, mỗi process thực hiện 1 chức năng xác </a:t>
            </a:r>
            <a:r>
              <a:rPr lang="en-US" sz="2800"/>
              <a:t>đ</a:t>
            </a:r>
            <a:r>
              <a:rPr lang="vi-VN" sz="2800"/>
              <a:t>ịnh.</a:t>
            </a:r>
          </a:p>
          <a:p>
            <a:pPr>
              <a:spcAft>
                <a:spcPts val="600"/>
              </a:spcAft>
              <a:buFont typeface="Wingdings" panose="05000000000000000000" pitchFamily="2" charset="2"/>
              <a:buChar char="q"/>
            </a:pPr>
            <a:r>
              <a:rPr lang="en-US" sz="2800"/>
              <a:t> C</a:t>
            </a:r>
            <a:r>
              <a:rPr lang="vi-VN" sz="2800"/>
              <a:t>onnector : phương tiện tương tác (truyền thông báo) giữa cá</a:t>
            </a:r>
            <a:r>
              <a:rPr lang="en-US" sz="2800"/>
              <a:t> </a:t>
            </a:r>
            <a:r>
              <a:rPr lang="vi-VN" sz="2800"/>
              <a:t>process:</a:t>
            </a:r>
          </a:p>
          <a:p>
            <a:pPr lvl="1">
              <a:spcAft>
                <a:spcPts val="600"/>
              </a:spcAft>
            </a:pPr>
            <a:r>
              <a:rPr lang="en-US" sz="2800"/>
              <a:t>Đ</a:t>
            </a:r>
            <a:r>
              <a:rPr lang="vi-VN" sz="2800"/>
              <a:t>iểm tới </a:t>
            </a:r>
            <a:r>
              <a:rPr lang="en-US" sz="2800"/>
              <a:t>đ</a:t>
            </a:r>
            <a:r>
              <a:rPr lang="vi-VN" sz="2800"/>
              <a:t>iểm</a:t>
            </a:r>
          </a:p>
          <a:p>
            <a:pPr lvl="1">
              <a:spcAft>
                <a:spcPts val="600"/>
              </a:spcAft>
            </a:pPr>
            <a:r>
              <a:rPr lang="en-US" sz="2800"/>
              <a:t>Đ</a:t>
            </a:r>
            <a:r>
              <a:rPr lang="vi-VN" sz="2800"/>
              <a:t>ồng bộ hay bất </a:t>
            </a:r>
            <a:r>
              <a:rPr lang="en-US" sz="2800"/>
              <a:t>đ</a:t>
            </a:r>
            <a:r>
              <a:rPr lang="vi-VN" sz="2800"/>
              <a:t>ồng bộ</a:t>
            </a:r>
          </a:p>
          <a:p>
            <a:pPr lvl="1">
              <a:spcAft>
                <a:spcPts val="600"/>
              </a:spcAft>
            </a:pPr>
            <a:r>
              <a:rPr lang="en-US" sz="2800"/>
              <a:t>R</a:t>
            </a:r>
            <a:r>
              <a:rPr lang="vi-VN" sz="2800"/>
              <a:t>PC và các giao thức khác có thể </a:t>
            </a:r>
            <a:r>
              <a:rPr lang="en-US" sz="2800"/>
              <a:t>đ</a:t>
            </a:r>
            <a:r>
              <a:rPr lang="vi-VN" sz="2800"/>
              <a:t>ược </a:t>
            </a:r>
            <a:r>
              <a:rPr lang="en-US" sz="2800"/>
              <a:t>đ</a:t>
            </a:r>
            <a:r>
              <a:rPr lang="vi-VN" sz="2800"/>
              <a:t>ặt trên cấp các</a:t>
            </a:r>
            <a:r>
              <a:rPr lang="en-US" sz="2800"/>
              <a:t> </a:t>
            </a:r>
            <a:r>
              <a:rPr lang="vi-VN" sz="2800"/>
              <a:t>process này.</a:t>
            </a:r>
            <a:endParaRPr lang="vi-VN" sz="2800" b="1"/>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44</a:t>
            </a:fld>
            <a:endParaRPr lang="en-US"/>
          </a:p>
        </p:txBody>
      </p:sp>
    </p:spTree>
    <p:extLst>
      <p:ext uri="{BB962C8B-B14F-4D97-AF65-F5344CB8AC3E}">
        <p14:creationId xmlns:p14="http://schemas.microsoft.com/office/powerpoint/2010/main" val="2106003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fontScale="92500" lnSpcReduction="1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dựa trên sự kiện (Event-based Architecture)</a:t>
            </a:r>
          </a:p>
          <a:p>
            <a:pPr>
              <a:spcAft>
                <a:spcPts val="600"/>
              </a:spcAft>
              <a:buFont typeface="Wingdings" panose="05000000000000000000" pitchFamily="2" charset="2"/>
              <a:buChar char="q"/>
            </a:pPr>
            <a:r>
              <a:rPr lang="en-US" sz="2800"/>
              <a:t> E</a:t>
            </a:r>
            <a:r>
              <a:rPr lang="vi-VN" sz="2800"/>
              <a:t>mitter : là phần tử tạo và phát tán 1 hay nhiều sự kiện.</a:t>
            </a:r>
          </a:p>
          <a:p>
            <a:pPr>
              <a:spcAft>
                <a:spcPts val="600"/>
              </a:spcAft>
              <a:buFont typeface="Wingdings" panose="05000000000000000000" pitchFamily="2" charset="2"/>
              <a:buChar char="q"/>
            </a:pPr>
            <a:r>
              <a:rPr lang="en-US" sz="2800"/>
              <a:t> H</a:t>
            </a:r>
            <a:r>
              <a:rPr lang="vi-VN" sz="2800"/>
              <a:t>andler : là phần tử muốn xử lý sự kiện, nó </a:t>
            </a:r>
            <a:r>
              <a:rPr lang="en-US" sz="2800"/>
              <a:t>đ</a:t>
            </a:r>
            <a:r>
              <a:rPr lang="vi-VN" sz="2800"/>
              <a:t>ăng ký thủ tục xử lý</a:t>
            </a:r>
            <a:r>
              <a:rPr lang="en-US" sz="2800"/>
              <a:t> </a:t>
            </a:r>
            <a:r>
              <a:rPr lang="vi-VN" sz="2800"/>
              <a:t>sự kiện vào danh sách xử lý của sự kiện tương ứng. Khi sự kiện</a:t>
            </a:r>
            <a:r>
              <a:rPr lang="en-US" sz="2800"/>
              <a:t> </a:t>
            </a:r>
            <a:r>
              <a:rPr lang="vi-VN" sz="2800"/>
              <a:t>xảy ra, nó </a:t>
            </a:r>
            <a:r>
              <a:rPr lang="en-US" sz="2800"/>
              <a:t>đ</a:t>
            </a:r>
            <a:r>
              <a:rPr lang="vi-VN" sz="2800"/>
              <a:t>ược kích hoạt chạy (bởi module quản lý sự kiện). Lưu ý</a:t>
            </a:r>
            <a:r>
              <a:rPr lang="en-US" sz="2800"/>
              <a:t> </a:t>
            </a:r>
            <a:r>
              <a:rPr lang="vi-VN" sz="2800"/>
              <a:t>thứ tự chạy các thủ tục xử lý sự kiện cho 1 sự kiện xác ₫ịnh là</a:t>
            </a:r>
            <a:r>
              <a:rPr lang="en-US" sz="2800"/>
              <a:t> </a:t>
            </a:r>
            <a:r>
              <a:rPr lang="vi-VN" sz="2800"/>
              <a:t>không xác </a:t>
            </a:r>
            <a:r>
              <a:rPr lang="en-US" sz="2800"/>
              <a:t>đ</a:t>
            </a:r>
            <a:r>
              <a:rPr lang="vi-VN" sz="2800"/>
              <a:t>ịnh.</a:t>
            </a:r>
          </a:p>
          <a:p>
            <a:pPr>
              <a:spcAft>
                <a:spcPts val="600"/>
              </a:spcAft>
              <a:buFont typeface="Wingdings" panose="05000000000000000000" pitchFamily="2" charset="2"/>
              <a:buChar char="q"/>
            </a:pPr>
            <a:r>
              <a:rPr lang="en-US" sz="2800"/>
              <a:t> E</a:t>
            </a:r>
            <a:r>
              <a:rPr lang="vi-VN" sz="2800"/>
              <a:t>vent chanel : là phương tiện truyền dẫn sự kiện từ emitter tới</a:t>
            </a:r>
            <a:r>
              <a:rPr lang="en-US" sz="2800"/>
              <a:t> </a:t>
            </a:r>
            <a:r>
              <a:rPr lang="vi-VN" sz="2800"/>
              <a:t>handler.</a:t>
            </a:r>
          </a:p>
          <a:p>
            <a:pPr>
              <a:spcAft>
                <a:spcPts val="600"/>
              </a:spcAft>
              <a:buFont typeface="Wingdings" panose="05000000000000000000" pitchFamily="2" charset="2"/>
              <a:buChar char="q"/>
            </a:pPr>
            <a:r>
              <a:rPr lang="en-US" sz="2800"/>
              <a:t> L</a:t>
            </a:r>
            <a:r>
              <a:rPr lang="vi-VN" sz="2800"/>
              <a:t>ưu ý là phần tử nào trong hệ thống </a:t>
            </a:r>
            <a:r>
              <a:rPr lang="en-US" sz="2800"/>
              <a:t>đ</a:t>
            </a:r>
            <a:r>
              <a:rPr lang="vi-VN" sz="2800"/>
              <a:t>ều có thể là event emitter</a:t>
            </a:r>
            <a:r>
              <a:rPr lang="en-US" sz="2800"/>
              <a:t> </a:t>
            </a:r>
            <a:r>
              <a:rPr lang="vi-VN" sz="2800"/>
              <a:t>lẫn event handler. Có thể có các dạng tương tác khác giữa các</a:t>
            </a:r>
            <a:r>
              <a:rPr lang="en-US" sz="2800"/>
              <a:t> </a:t>
            </a:r>
            <a:r>
              <a:rPr lang="vi-VN" sz="2800"/>
              <a:t>phần tử như gọi thủ tục, truy xuất dữ liệu...</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45</a:t>
            </a:fld>
            <a:endParaRPr lang="en-US"/>
          </a:p>
        </p:txBody>
      </p:sp>
    </p:spTree>
    <p:extLst>
      <p:ext uri="{BB962C8B-B14F-4D97-AF65-F5344CB8AC3E}">
        <p14:creationId xmlns:p14="http://schemas.microsoft.com/office/powerpoint/2010/main" val="1891333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dựa trên sự kiện (Event-based Architecture)</a:t>
            </a:r>
          </a:p>
          <a:p>
            <a:pPr>
              <a:spcAft>
                <a:spcPts val="600"/>
              </a:spcAft>
              <a:buFont typeface="Wingdings" panose="05000000000000000000" pitchFamily="2" charset="2"/>
              <a:buChar char="q"/>
            </a:pPr>
            <a:r>
              <a:rPr lang="en-US" sz="2800"/>
              <a:t>  T</a:t>
            </a:r>
            <a:r>
              <a:rPr lang="vi-VN" sz="2800"/>
              <a:t>ình huống nên dùng : trong các hệ thống :</a:t>
            </a:r>
          </a:p>
          <a:p>
            <a:pPr lvl="1">
              <a:spcAft>
                <a:spcPts val="600"/>
              </a:spcAft>
            </a:pPr>
            <a:r>
              <a:rPr lang="en-US" sz="2800"/>
              <a:t>T</a:t>
            </a:r>
            <a:r>
              <a:rPr lang="vi-VN" sz="2800"/>
              <a:t>ương tác bẩm sinh như giao diện người dùng, mạng máy tính.</a:t>
            </a:r>
          </a:p>
          <a:p>
            <a:pPr lvl="1">
              <a:spcAft>
                <a:spcPts val="600"/>
              </a:spcAft>
            </a:pPr>
            <a:r>
              <a:rPr lang="en-US" sz="2800"/>
              <a:t>T</a:t>
            </a:r>
            <a:r>
              <a:rPr lang="vi-VN" sz="2800"/>
              <a:t>rả kết quả về từ việc thi hành bất </a:t>
            </a:r>
            <a:r>
              <a:rPr lang="en-US" sz="2800"/>
              <a:t>đ</a:t>
            </a:r>
            <a:r>
              <a:rPr lang="vi-VN" sz="2800"/>
              <a:t>ồng bộ (thread).</a:t>
            </a:r>
          </a:p>
          <a:p>
            <a:pPr lvl="1">
              <a:spcAft>
                <a:spcPts val="600"/>
              </a:spcAft>
            </a:pPr>
            <a:r>
              <a:rPr lang="en-US" sz="2800"/>
              <a:t>G</a:t>
            </a:r>
            <a:r>
              <a:rPr lang="vi-VN" sz="2800"/>
              <a:t>ia tăng khả năng việc dùng lại từng thành phần.</a:t>
            </a:r>
          </a:p>
          <a:p>
            <a:pPr lvl="1">
              <a:spcAft>
                <a:spcPts val="600"/>
              </a:spcAft>
            </a:pPr>
            <a:r>
              <a:rPr lang="en-US" sz="2800"/>
              <a:t>C</a:t>
            </a:r>
            <a:r>
              <a:rPr lang="vi-VN" sz="2800"/>
              <a:t>ải tiến hệ thống dễ dàng : thay </a:t>
            </a:r>
            <a:r>
              <a:rPr lang="en-US" sz="2800"/>
              <a:t>đ</a:t>
            </a:r>
            <a:r>
              <a:rPr lang="vi-VN" sz="2800"/>
              <a:t>ổi thành phần này bằng</a:t>
            </a:r>
            <a:r>
              <a:rPr lang="en-US" sz="2800"/>
              <a:t> </a:t>
            </a:r>
            <a:r>
              <a:rPr lang="vi-VN" sz="2800"/>
              <a:t>thành phần khác</a:t>
            </a:r>
            <a:r>
              <a:rPr lang="vi-VN" sz="2800" smtClean="0"/>
              <a:t>.</a:t>
            </a:r>
            <a:endParaRPr lang="vi-VN"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46</a:t>
            </a:fld>
            <a:endParaRPr lang="en-US"/>
          </a:p>
        </p:txBody>
      </p:sp>
    </p:spTree>
    <p:extLst>
      <p:ext uri="{BB962C8B-B14F-4D97-AF65-F5344CB8AC3E}">
        <p14:creationId xmlns:p14="http://schemas.microsoft.com/office/powerpoint/2010/main" val="2277346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fontScale="92500" lnSpcReduction="10000"/>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bảng </a:t>
            </a:r>
            <a:r>
              <a:rPr lang="en-US" sz="2800" b="1"/>
              <a:t>đ</a:t>
            </a:r>
            <a:r>
              <a:rPr lang="vi-VN" sz="2800" b="1"/>
              <a:t>en (Blackboard Architecture)</a:t>
            </a:r>
          </a:p>
          <a:p>
            <a:pPr>
              <a:spcAft>
                <a:spcPts val="600"/>
              </a:spcAft>
              <a:buFont typeface="Wingdings" panose="05000000000000000000" pitchFamily="2" charset="2"/>
              <a:buChar char="q"/>
            </a:pPr>
            <a:r>
              <a:rPr lang="en-US" sz="2800"/>
              <a:t> B</a:t>
            </a:r>
            <a:r>
              <a:rPr lang="vi-VN" sz="2800"/>
              <a:t>lackboard : là vùng nhớ toàn cục có cấu trúc của phần mềm, nó</a:t>
            </a:r>
            <a:r>
              <a:rPr lang="en-US" sz="2800"/>
              <a:t> </a:t>
            </a:r>
            <a:r>
              <a:rPr lang="vi-VN" sz="2800"/>
              <a:t>chứa các </a:t>
            </a:r>
            <a:r>
              <a:rPr lang="en-US" sz="2800"/>
              <a:t>đ</a:t>
            </a:r>
            <a:r>
              <a:rPr lang="vi-VN" sz="2800"/>
              <a:t>ối tượng của bài toán cần giải quyết, còn </a:t>
            </a:r>
            <a:r>
              <a:rPr lang="en-US" sz="2800"/>
              <a:t>đ</a:t>
            </a:r>
            <a:r>
              <a:rPr lang="vi-VN" sz="2800"/>
              <a:t>ược gọi là</a:t>
            </a:r>
            <a:r>
              <a:rPr lang="en-US" sz="2800"/>
              <a:t> </a:t>
            </a:r>
            <a:r>
              <a:rPr lang="vi-VN" sz="2800"/>
              <a:t>các nút, chúng </a:t>
            </a:r>
            <a:r>
              <a:rPr lang="en-US" sz="2800"/>
              <a:t>đ</a:t>
            </a:r>
            <a:r>
              <a:rPr lang="vi-VN" sz="2800"/>
              <a:t>ược tổ chức dạng phân cấp.</a:t>
            </a:r>
          </a:p>
          <a:p>
            <a:pPr>
              <a:spcAft>
                <a:spcPts val="600"/>
              </a:spcAft>
              <a:buFont typeface="Wingdings" panose="05000000000000000000" pitchFamily="2" charset="2"/>
              <a:buChar char="q"/>
            </a:pPr>
            <a:r>
              <a:rPr lang="en-US" sz="2800"/>
              <a:t> K</a:t>
            </a:r>
            <a:r>
              <a:rPr lang="vi-VN" sz="2800"/>
              <a:t>nowledge sources : là những module chức năng chuyên dụng</a:t>
            </a:r>
            <a:r>
              <a:rPr lang="en-US" sz="2800"/>
              <a:t> </a:t>
            </a:r>
            <a:r>
              <a:rPr lang="vi-VN" sz="2800"/>
              <a:t>có cách biểu diễn riêng biệt. Mỗi KS </a:t>
            </a:r>
            <a:r>
              <a:rPr lang="en-US" sz="2800"/>
              <a:t>đ</a:t>
            </a:r>
            <a:r>
              <a:rPr lang="vi-VN" sz="2800"/>
              <a:t>ược </a:t>
            </a:r>
            <a:r>
              <a:rPr lang="en-US" sz="2800"/>
              <a:t>đ</a:t>
            </a:r>
            <a:r>
              <a:rPr lang="vi-VN" sz="2800"/>
              <a:t>ặc trưng bởi 1 tập các</a:t>
            </a:r>
            <a:r>
              <a:rPr lang="en-US" sz="2800"/>
              <a:t> đ</a:t>
            </a:r>
            <a:r>
              <a:rPr lang="vi-VN" sz="2800"/>
              <a:t>iều kiện kích hoạt xác </a:t>
            </a:r>
            <a:r>
              <a:rPr lang="en-US" sz="2800"/>
              <a:t>đ</a:t>
            </a:r>
            <a:r>
              <a:rPr lang="vi-VN" sz="2800"/>
              <a:t>ịnh và </a:t>
            </a:r>
            <a:r>
              <a:rPr lang="en-US" sz="2800"/>
              <a:t>đ</a:t>
            </a:r>
            <a:r>
              <a:rPr lang="vi-VN" sz="2800"/>
              <a:t>oạn code xử lý dữ liệu từ</a:t>
            </a:r>
            <a:r>
              <a:rPr lang="en-US" sz="2800"/>
              <a:t> B</a:t>
            </a:r>
            <a:r>
              <a:rPr lang="vi-VN" sz="2800"/>
              <a:t>lackboard rồi </a:t>
            </a:r>
            <a:r>
              <a:rPr lang="en-US" sz="2800"/>
              <a:t>đ</a:t>
            </a:r>
            <a:r>
              <a:rPr lang="vi-VN" sz="2800"/>
              <a:t>óng góp kết quả vào quá trình giải quyết bài toán.</a:t>
            </a:r>
            <a:r>
              <a:rPr lang="en-US" sz="2800"/>
              <a:t> </a:t>
            </a:r>
          </a:p>
          <a:p>
            <a:pPr>
              <a:spcAft>
                <a:spcPts val="600"/>
              </a:spcAft>
              <a:buFont typeface="Wingdings" panose="05000000000000000000" pitchFamily="2" charset="2"/>
              <a:buChar char="q"/>
            </a:pPr>
            <a:r>
              <a:rPr lang="en-US" sz="2800"/>
              <a:t> C</a:t>
            </a:r>
            <a:r>
              <a:rPr lang="vi-VN" sz="2800"/>
              <a:t>ontrol : là phần tử </a:t>
            </a:r>
            <a:r>
              <a:rPr lang="en-US" sz="2800"/>
              <a:t>đ</a:t>
            </a:r>
            <a:r>
              <a:rPr lang="vi-VN" sz="2800"/>
              <a:t>iều khiển chung, nó cấu hình, chọn lựa và</a:t>
            </a:r>
            <a:r>
              <a:rPr lang="en-US" sz="2800"/>
              <a:t> </a:t>
            </a:r>
            <a:r>
              <a:rPr lang="vi-VN" sz="2800"/>
              <a:t>thi hành các KS. Việc xác </a:t>
            </a:r>
            <a:r>
              <a:rPr lang="en-US" sz="2800"/>
              <a:t>đ</a:t>
            </a:r>
            <a:r>
              <a:rPr lang="vi-VN" sz="2800"/>
              <a:t>ịnh KS nào là dựa vào trạng thái của</a:t>
            </a:r>
            <a:r>
              <a:rPr lang="en-US" sz="2800"/>
              <a:t> </a:t>
            </a:r>
            <a:r>
              <a:rPr lang="vi-VN" sz="2800"/>
              <a:t>quá trình giải quyết bài toán (</a:t>
            </a:r>
            <a:r>
              <a:rPr lang="en-US" sz="2800"/>
              <a:t>đ</a:t>
            </a:r>
            <a:r>
              <a:rPr lang="vi-VN" sz="2800"/>
              <a:t>ược miêu tả trong blackboard).</a:t>
            </a:r>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47</a:t>
            </a:fld>
            <a:endParaRPr lang="en-US"/>
          </a:p>
        </p:txBody>
      </p:sp>
    </p:spTree>
    <p:extLst>
      <p:ext uri="{BB962C8B-B14F-4D97-AF65-F5344CB8AC3E}">
        <p14:creationId xmlns:p14="http://schemas.microsoft.com/office/powerpoint/2010/main" val="2523929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bảng </a:t>
            </a:r>
            <a:r>
              <a:rPr lang="en-US" sz="2800" b="1"/>
              <a:t>đ</a:t>
            </a:r>
            <a:r>
              <a:rPr lang="vi-VN" sz="2800" b="1"/>
              <a:t>en (Blackboard Architecture)</a:t>
            </a:r>
          </a:p>
          <a:p>
            <a:pPr>
              <a:spcAft>
                <a:spcPts val="600"/>
              </a:spcAft>
              <a:buFont typeface="Wingdings" panose="05000000000000000000" pitchFamily="2" charset="2"/>
              <a:buChar char="q"/>
            </a:pPr>
            <a:r>
              <a:rPr lang="vi-VN" sz="2800"/>
              <a:t> Tình huống nên dùng : trong các hệ chuyên gia giải quyết vấn</a:t>
            </a:r>
            <a:r>
              <a:rPr lang="en-US" sz="2800"/>
              <a:t> đ</a:t>
            </a:r>
            <a:r>
              <a:rPr lang="vi-VN" sz="2800"/>
              <a:t>ề mà không có cách giải quyết tất </a:t>
            </a:r>
            <a:r>
              <a:rPr lang="en-US" sz="2800"/>
              <a:t>đ</a:t>
            </a:r>
            <a:r>
              <a:rPr lang="vi-VN" sz="2800"/>
              <a:t>ịnh và có thể tin tưởng </a:t>
            </a:r>
            <a:r>
              <a:rPr lang="en-US" sz="2800"/>
              <a:t>đ</a:t>
            </a:r>
            <a:r>
              <a:rPr lang="vi-VN" sz="2800"/>
              <a:t>ược</a:t>
            </a:r>
            <a:r>
              <a:rPr lang="vi-VN" sz="2800" smtClean="0"/>
              <a:t>.</a:t>
            </a:r>
            <a:endParaRPr lang="vi-VN"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48</a:t>
            </a:fld>
            <a:endParaRPr lang="en-US"/>
          </a:p>
        </p:txBody>
      </p:sp>
    </p:spTree>
    <p:extLst>
      <p:ext uri="{BB962C8B-B14F-4D97-AF65-F5344CB8AC3E}">
        <p14:creationId xmlns:p14="http://schemas.microsoft.com/office/powerpoint/2010/main" val="317952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a:t>
            </a:r>
            <a:r>
              <a:rPr lang="en-US" sz="2800" b="1"/>
              <a:t>đ</a:t>
            </a:r>
            <a:r>
              <a:rPr lang="vi-VN" sz="2800" b="1"/>
              <a:t>ơn thể (Monolithic)</a:t>
            </a:r>
          </a:p>
          <a:p>
            <a:pPr>
              <a:spcAft>
                <a:spcPts val="600"/>
              </a:spcAft>
              <a:buFont typeface="Wingdings" panose="05000000000000000000" pitchFamily="2" charset="2"/>
              <a:buChar char="q"/>
            </a:pPr>
            <a:r>
              <a:rPr lang="en-US" sz="2800"/>
              <a:t> Đ</a:t>
            </a:r>
            <a:r>
              <a:rPr lang="vi-VN" sz="2800"/>
              <a:t>ặc tả : Hệ thống chỉ gồm duy nhất 1 module. Module này chứa</a:t>
            </a:r>
            <a:r>
              <a:rPr lang="en-US" sz="2800"/>
              <a:t> </a:t>
            </a:r>
            <a:r>
              <a:rPr lang="vi-VN" sz="2800"/>
              <a:t>mọi thứ của chương trình :</a:t>
            </a:r>
          </a:p>
          <a:p>
            <a:pPr lvl="1">
              <a:spcAft>
                <a:spcPts val="600"/>
              </a:spcAft>
            </a:pPr>
            <a:r>
              <a:rPr lang="en-US" sz="2800"/>
              <a:t>Giao</a:t>
            </a:r>
            <a:r>
              <a:rPr lang="vi-VN" sz="2800"/>
              <a:t> tiếp giữa các thành phần là cục bộ và rất hiệu quả.</a:t>
            </a:r>
          </a:p>
          <a:p>
            <a:pPr lvl="1">
              <a:spcAft>
                <a:spcPts val="600"/>
              </a:spcAft>
            </a:pPr>
            <a:r>
              <a:rPr lang="en-US" sz="2800"/>
              <a:t>T</a:t>
            </a:r>
            <a:r>
              <a:rPr lang="vi-VN" sz="2800"/>
              <a:t>hích hợp cho những phần mềm nhỏ, </a:t>
            </a:r>
            <a:r>
              <a:rPr lang="en-US" sz="2800"/>
              <a:t>đ</a:t>
            </a:r>
            <a:r>
              <a:rPr lang="vi-VN" sz="2800"/>
              <a:t>ơn giản.</a:t>
            </a:r>
          </a:p>
          <a:p>
            <a:pPr lvl="1">
              <a:spcAft>
                <a:spcPts val="600"/>
              </a:spcAft>
            </a:pPr>
            <a:r>
              <a:rPr lang="en-US" sz="2800"/>
              <a:t>K</a:t>
            </a:r>
            <a:r>
              <a:rPr lang="vi-VN" sz="2800"/>
              <a:t>hông thích hợp cho những phần mềm lớn và phực tạp.</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5</a:t>
            </a:fld>
            <a:endParaRPr lang="en-US"/>
          </a:p>
        </p:txBody>
      </p:sp>
    </p:spTree>
    <p:extLst>
      <p:ext uri="{BB962C8B-B14F-4D97-AF65-F5344CB8AC3E}">
        <p14:creationId xmlns:p14="http://schemas.microsoft.com/office/powerpoint/2010/main" val="4188212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lô tuần tự (Batch Sequential)</a:t>
            </a:r>
          </a:p>
          <a:p>
            <a:pPr>
              <a:spcAft>
                <a:spcPts val="600"/>
              </a:spcAft>
              <a:buFont typeface="Wingdings" panose="05000000000000000000" pitchFamily="2" charset="2"/>
              <a:buChar char="q"/>
            </a:pPr>
            <a:r>
              <a:rPr lang="en-US" sz="2800"/>
              <a:t> Đ</a:t>
            </a:r>
            <a:r>
              <a:rPr lang="vi-VN" sz="2800"/>
              <a:t>ặc tả : Chương trình gồm n phần mềm </a:t>
            </a:r>
            <a:r>
              <a:rPr lang="en-US" sz="2800"/>
              <a:t>đ</a:t>
            </a:r>
            <a:r>
              <a:rPr lang="vi-VN" sz="2800"/>
              <a:t>ộc lập và </a:t>
            </a:r>
            <a:r>
              <a:rPr lang="en-US" sz="2800"/>
              <a:t>đ</a:t>
            </a:r>
            <a:r>
              <a:rPr lang="vi-VN" sz="2800"/>
              <a:t>ược chạy</a:t>
            </a:r>
            <a:r>
              <a:rPr lang="en-US" sz="2800"/>
              <a:t> </a:t>
            </a:r>
            <a:r>
              <a:rPr lang="vi-VN" sz="2800"/>
              <a:t>theo cơ chế tuần tự : phần mềm i chạy trước, khi xong rồi thì</a:t>
            </a:r>
            <a:r>
              <a:rPr lang="en-US" sz="2800"/>
              <a:t> </a:t>
            </a:r>
            <a:r>
              <a:rPr lang="vi-VN" sz="2800"/>
              <a:t>truyền kết quả cho phần mềm thứ i+1... Mỗi phần mềm i trong lô</a:t>
            </a:r>
            <a:r>
              <a:rPr lang="en-US" sz="2800"/>
              <a:t> đ</a:t>
            </a:r>
            <a:r>
              <a:rPr lang="vi-VN" sz="2800"/>
              <a:t>ược gọi là filter, nó xử lý dữ liệu </a:t>
            </a:r>
            <a:r>
              <a:rPr lang="en-US" sz="2800"/>
              <a:t>đ</a:t>
            </a:r>
            <a:r>
              <a:rPr lang="vi-VN" sz="2800"/>
              <a:t>ầu vào theo </a:t>
            </a:r>
            <a:r>
              <a:rPr lang="en-US" sz="2800"/>
              <a:t>đ</a:t>
            </a:r>
            <a:r>
              <a:rPr lang="vi-VN" sz="2800"/>
              <a:t>ịnh dạng xác </a:t>
            </a:r>
            <a:r>
              <a:rPr lang="en-US" sz="2800"/>
              <a:t>đ</a:t>
            </a:r>
            <a:r>
              <a:rPr lang="vi-VN" sz="2800"/>
              <a:t>ịnh</a:t>
            </a:r>
            <a:r>
              <a:rPr lang="en-US" sz="2800"/>
              <a:t> </a:t>
            </a:r>
            <a:r>
              <a:rPr lang="vi-VN" sz="2800"/>
              <a:t>rồi tạo kết quả </a:t>
            </a:r>
            <a:r>
              <a:rPr lang="en-US" sz="2800"/>
              <a:t>đ</a:t>
            </a:r>
            <a:r>
              <a:rPr lang="vi-VN" sz="2800"/>
              <a:t>ầu ra theo </a:t>
            </a:r>
            <a:r>
              <a:rPr lang="en-US" sz="2800"/>
              <a:t>đ</a:t>
            </a:r>
            <a:r>
              <a:rPr lang="vi-VN" sz="2800"/>
              <a:t>ịnh dạng xác </a:t>
            </a:r>
            <a:r>
              <a:rPr lang="en-US" sz="2800"/>
              <a:t>đ</a:t>
            </a:r>
            <a:r>
              <a:rPr lang="vi-VN" sz="2800"/>
              <a:t>ịnh.</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a:xfrm>
            <a:off x="4038600" y="6270705"/>
            <a:ext cx="4114800" cy="365125"/>
          </a:xfrm>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6</a:t>
            </a:fld>
            <a:endParaRPr lang="en-US"/>
          </a:p>
        </p:txBody>
      </p:sp>
      <p:sp>
        <p:nvSpPr>
          <p:cNvPr id="4" name="TextBox 3">
            <a:extLst>
              <a:ext uri="{FF2B5EF4-FFF2-40B4-BE49-F238E27FC236}">
                <a16:creationId xmlns:a16="http://schemas.microsoft.com/office/drawing/2014/main" id="{6303C38C-6471-48FC-A075-1805BAF66AEA}"/>
              </a:ext>
            </a:extLst>
          </p:cNvPr>
          <p:cNvSpPr txBox="1"/>
          <p:nvPr/>
        </p:nvSpPr>
        <p:spPr>
          <a:xfrm>
            <a:off x="4301547" y="5035638"/>
            <a:ext cx="1365160" cy="369332"/>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Filter</a:t>
            </a:r>
          </a:p>
        </p:txBody>
      </p:sp>
      <p:sp>
        <p:nvSpPr>
          <p:cNvPr id="8" name="TextBox 7">
            <a:extLst>
              <a:ext uri="{FF2B5EF4-FFF2-40B4-BE49-F238E27FC236}">
                <a16:creationId xmlns:a16="http://schemas.microsoft.com/office/drawing/2014/main" id="{33C67FF9-D400-497B-AEA2-F586B81E7266}"/>
              </a:ext>
            </a:extLst>
          </p:cNvPr>
          <p:cNvSpPr txBox="1"/>
          <p:nvPr/>
        </p:nvSpPr>
        <p:spPr>
          <a:xfrm>
            <a:off x="2021986" y="5034418"/>
            <a:ext cx="1365160" cy="369332"/>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Filter</a:t>
            </a:r>
          </a:p>
        </p:txBody>
      </p:sp>
      <p:sp>
        <p:nvSpPr>
          <p:cNvPr id="12" name="TextBox 11">
            <a:extLst>
              <a:ext uri="{FF2B5EF4-FFF2-40B4-BE49-F238E27FC236}">
                <a16:creationId xmlns:a16="http://schemas.microsoft.com/office/drawing/2014/main" id="{C164D6FE-C28F-45B3-BB3D-416494F95DCA}"/>
              </a:ext>
            </a:extLst>
          </p:cNvPr>
          <p:cNvSpPr txBox="1"/>
          <p:nvPr/>
        </p:nvSpPr>
        <p:spPr>
          <a:xfrm>
            <a:off x="8744759" y="5034418"/>
            <a:ext cx="1365160" cy="369332"/>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Filter</a:t>
            </a:r>
          </a:p>
        </p:txBody>
      </p:sp>
      <p:sp>
        <p:nvSpPr>
          <p:cNvPr id="13" name="TextBox 12">
            <a:extLst>
              <a:ext uri="{FF2B5EF4-FFF2-40B4-BE49-F238E27FC236}">
                <a16:creationId xmlns:a16="http://schemas.microsoft.com/office/drawing/2014/main" id="{5390594E-BC69-4D1E-8C94-4520176ABB09}"/>
              </a:ext>
            </a:extLst>
          </p:cNvPr>
          <p:cNvSpPr txBox="1"/>
          <p:nvPr/>
        </p:nvSpPr>
        <p:spPr>
          <a:xfrm>
            <a:off x="6465198" y="5034418"/>
            <a:ext cx="1365160" cy="369332"/>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Filter</a:t>
            </a:r>
          </a:p>
        </p:txBody>
      </p:sp>
      <p:cxnSp>
        <p:nvCxnSpPr>
          <p:cNvPr id="6" name="Straight Arrow Connector 5">
            <a:extLst>
              <a:ext uri="{FF2B5EF4-FFF2-40B4-BE49-F238E27FC236}">
                <a16:creationId xmlns:a16="http://schemas.microsoft.com/office/drawing/2014/main" id="{3BA363A0-6D15-4393-B2BB-2D3C031E6865}"/>
              </a:ext>
            </a:extLst>
          </p:cNvPr>
          <p:cNvCxnSpPr>
            <a:endCxn id="8" idx="1"/>
          </p:cNvCxnSpPr>
          <p:nvPr/>
        </p:nvCxnSpPr>
        <p:spPr>
          <a:xfrm>
            <a:off x="1223493" y="5219084"/>
            <a:ext cx="798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B0C1C1-0F36-45BA-88F5-8ECF68665183}"/>
              </a:ext>
            </a:extLst>
          </p:cNvPr>
          <p:cNvCxnSpPr>
            <a:cxnSpLocks/>
            <a:endCxn id="4" idx="1"/>
          </p:cNvCxnSpPr>
          <p:nvPr/>
        </p:nvCxnSpPr>
        <p:spPr>
          <a:xfrm flipV="1">
            <a:off x="3387146" y="5220304"/>
            <a:ext cx="914401" cy="1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9DE3B5-85EA-4A26-8ADF-9820364BB1C1}"/>
              </a:ext>
            </a:extLst>
          </p:cNvPr>
          <p:cNvCxnSpPr>
            <a:cxnSpLocks/>
            <a:stCxn id="4" idx="3"/>
            <a:endCxn id="13" idx="1"/>
          </p:cNvCxnSpPr>
          <p:nvPr/>
        </p:nvCxnSpPr>
        <p:spPr>
          <a:xfrm flipV="1">
            <a:off x="5666707" y="5219084"/>
            <a:ext cx="798491" cy="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1040BB4-C5F4-4D8C-8410-467B50B54BC9}"/>
              </a:ext>
            </a:extLst>
          </p:cNvPr>
          <p:cNvCxnSpPr>
            <a:cxnSpLocks/>
            <a:endCxn id="12" idx="1"/>
          </p:cNvCxnSpPr>
          <p:nvPr/>
        </p:nvCxnSpPr>
        <p:spPr>
          <a:xfrm flipV="1">
            <a:off x="7830358" y="5219084"/>
            <a:ext cx="914401" cy="16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527D5B-BCE2-44BE-B300-F1A3EA1799B3}"/>
              </a:ext>
            </a:extLst>
          </p:cNvPr>
          <p:cNvCxnSpPr/>
          <p:nvPr/>
        </p:nvCxnSpPr>
        <p:spPr>
          <a:xfrm>
            <a:off x="10109919" y="5199607"/>
            <a:ext cx="798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16B803-6C93-4540-A724-6669C8B3A90C}"/>
              </a:ext>
            </a:extLst>
          </p:cNvPr>
          <p:cNvSpPr txBox="1"/>
          <p:nvPr/>
        </p:nvSpPr>
        <p:spPr>
          <a:xfrm>
            <a:off x="1202043" y="5400301"/>
            <a:ext cx="798493" cy="369332"/>
          </a:xfrm>
          <a:prstGeom prst="rect">
            <a:avLst/>
          </a:prstGeom>
          <a:noFill/>
          <a:ln>
            <a:noFill/>
          </a:ln>
        </p:spPr>
        <p:txBody>
          <a:bodyPr wrap="square" rtlCol="0">
            <a:spAutoFit/>
          </a:bodyPr>
          <a:lstStyle/>
          <a:p>
            <a:pPr algn="ctr"/>
            <a:r>
              <a:rPr lang="en-US"/>
              <a:t>Data 1</a:t>
            </a:r>
          </a:p>
        </p:txBody>
      </p:sp>
      <p:sp>
        <p:nvSpPr>
          <p:cNvPr id="22" name="TextBox 21">
            <a:extLst>
              <a:ext uri="{FF2B5EF4-FFF2-40B4-BE49-F238E27FC236}">
                <a16:creationId xmlns:a16="http://schemas.microsoft.com/office/drawing/2014/main" id="{4A1CB301-5009-4DE8-9165-AC0BA4050694}"/>
              </a:ext>
            </a:extLst>
          </p:cNvPr>
          <p:cNvSpPr txBox="1"/>
          <p:nvPr/>
        </p:nvSpPr>
        <p:spPr>
          <a:xfrm>
            <a:off x="3387144" y="5419770"/>
            <a:ext cx="798493" cy="369332"/>
          </a:xfrm>
          <a:prstGeom prst="rect">
            <a:avLst/>
          </a:prstGeom>
          <a:noFill/>
          <a:ln>
            <a:noFill/>
          </a:ln>
        </p:spPr>
        <p:txBody>
          <a:bodyPr wrap="square" rtlCol="0">
            <a:spAutoFit/>
          </a:bodyPr>
          <a:lstStyle/>
          <a:p>
            <a:pPr algn="ctr"/>
            <a:r>
              <a:rPr lang="en-US"/>
              <a:t>Data 2</a:t>
            </a:r>
          </a:p>
        </p:txBody>
      </p:sp>
      <p:sp>
        <p:nvSpPr>
          <p:cNvPr id="23" name="TextBox 22">
            <a:extLst>
              <a:ext uri="{FF2B5EF4-FFF2-40B4-BE49-F238E27FC236}">
                <a16:creationId xmlns:a16="http://schemas.microsoft.com/office/drawing/2014/main" id="{8968147A-223C-428F-88FB-2ED991D38BC6}"/>
              </a:ext>
            </a:extLst>
          </p:cNvPr>
          <p:cNvSpPr txBox="1"/>
          <p:nvPr/>
        </p:nvSpPr>
        <p:spPr>
          <a:xfrm>
            <a:off x="5653179" y="5419770"/>
            <a:ext cx="798493" cy="369332"/>
          </a:xfrm>
          <a:prstGeom prst="rect">
            <a:avLst/>
          </a:prstGeom>
          <a:noFill/>
          <a:ln>
            <a:noFill/>
          </a:ln>
        </p:spPr>
        <p:txBody>
          <a:bodyPr wrap="square" rtlCol="0">
            <a:spAutoFit/>
          </a:bodyPr>
          <a:lstStyle/>
          <a:p>
            <a:pPr algn="ctr"/>
            <a:r>
              <a:rPr lang="en-US"/>
              <a:t>Data 3</a:t>
            </a:r>
          </a:p>
        </p:txBody>
      </p:sp>
      <p:sp>
        <p:nvSpPr>
          <p:cNvPr id="24" name="TextBox 23">
            <a:extLst>
              <a:ext uri="{FF2B5EF4-FFF2-40B4-BE49-F238E27FC236}">
                <a16:creationId xmlns:a16="http://schemas.microsoft.com/office/drawing/2014/main" id="{3D79211E-C05F-4934-B462-F2755CD4D6B1}"/>
              </a:ext>
            </a:extLst>
          </p:cNvPr>
          <p:cNvSpPr txBox="1"/>
          <p:nvPr/>
        </p:nvSpPr>
        <p:spPr>
          <a:xfrm>
            <a:off x="7812107" y="5400301"/>
            <a:ext cx="798493" cy="369332"/>
          </a:xfrm>
          <a:prstGeom prst="rect">
            <a:avLst/>
          </a:prstGeom>
          <a:noFill/>
          <a:ln>
            <a:noFill/>
          </a:ln>
        </p:spPr>
        <p:txBody>
          <a:bodyPr wrap="square" rtlCol="0">
            <a:spAutoFit/>
          </a:bodyPr>
          <a:lstStyle/>
          <a:p>
            <a:pPr algn="ctr"/>
            <a:r>
              <a:rPr lang="en-US"/>
              <a:t>Data 4</a:t>
            </a:r>
          </a:p>
        </p:txBody>
      </p:sp>
      <p:sp>
        <p:nvSpPr>
          <p:cNvPr id="25" name="TextBox 24">
            <a:extLst>
              <a:ext uri="{FF2B5EF4-FFF2-40B4-BE49-F238E27FC236}">
                <a16:creationId xmlns:a16="http://schemas.microsoft.com/office/drawing/2014/main" id="{99B30359-F14E-49DF-9166-BCD793323805}"/>
              </a:ext>
            </a:extLst>
          </p:cNvPr>
          <p:cNvSpPr txBox="1"/>
          <p:nvPr/>
        </p:nvSpPr>
        <p:spPr>
          <a:xfrm>
            <a:off x="10356753" y="5380723"/>
            <a:ext cx="798493" cy="369332"/>
          </a:xfrm>
          <a:prstGeom prst="rect">
            <a:avLst/>
          </a:prstGeom>
          <a:noFill/>
          <a:ln>
            <a:noFill/>
          </a:ln>
        </p:spPr>
        <p:txBody>
          <a:bodyPr wrap="square" rtlCol="0">
            <a:spAutoFit/>
          </a:bodyPr>
          <a:lstStyle/>
          <a:p>
            <a:pPr algn="ctr"/>
            <a:r>
              <a:rPr lang="en-US"/>
              <a:t>Data 5</a:t>
            </a:r>
          </a:p>
        </p:txBody>
      </p:sp>
    </p:spTree>
    <p:extLst>
      <p:ext uri="{BB962C8B-B14F-4D97-AF65-F5344CB8AC3E}">
        <p14:creationId xmlns:p14="http://schemas.microsoft.com/office/powerpoint/2010/main" val="50937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lô tuần tự (Batch Sequential)</a:t>
            </a:r>
          </a:p>
          <a:p>
            <a:pPr>
              <a:spcAft>
                <a:spcPts val="600"/>
              </a:spcAft>
              <a:buFont typeface="Wingdings" panose="05000000000000000000" pitchFamily="2" charset="2"/>
              <a:buChar char="q"/>
            </a:pPr>
            <a:r>
              <a:rPr lang="en-US" sz="2800"/>
              <a:t> T</a:t>
            </a:r>
            <a:r>
              <a:rPr lang="vi-VN" sz="2800"/>
              <a:t>ình huống nên dùng : trong các ứng dụng xử lý dữ liệu mà dữ</a:t>
            </a:r>
            <a:r>
              <a:rPr lang="en-US" sz="2800"/>
              <a:t> </a:t>
            </a:r>
            <a:r>
              <a:rPr lang="vi-VN" sz="2800"/>
              <a:t>liệu nhập cần </a:t>
            </a:r>
            <a:r>
              <a:rPr lang="en-US" sz="2800"/>
              <a:t>đ</a:t>
            </a:r>
            <a:r>
              <a:rPr lang="vi-VN" sz="2800"/>
              <a:t>ược xử lý bởi nhiều công </a:t>
            </a:r>
            <a:r>
              <a:rPr lang="en-US" sz="2800"/>
              <a:t>đ</a:t>
            </a:r>
            <a:r>
              <a:rPr lang="vi-VN" sz="2800"/>
              <a:t>oạn khác nhau và có</a:t>
            </a:r>
            <a:r>
              <a:rPr lang="en-US" sz="2800"/>
              <a:t> </a:t>
            </a:r>
            <a:r>
              <a:rPr lang="vi-VN" sz="2800"/>
              <a:t>tính </a:t>
            </a:r>
            <a:r>
              <a:rPr lang="en-US" sz="2800"/>
              <a:t>đ</a:t>
            </a:r>
            <a:r>
              <a:rPr lang="vi-VN" sz="2800"/>
              <a:t>ộc lập cao trước khi tạo ra kết quả cuối cùng.</a:t>
            </a:r>
          </a:p>
          <a:p>
            <a:pPr>
              <a:spcAft>
                <a:spcPts val="600"/>
              </a:spcAft>
              <a:buFont typeface="Wingdings" panose="05000000000000000000" pitchFamily="2" charset="2"/>
              <a:buChar char="q"/>
            </a:pPr>
            <a:r>
              <a:rPr lang="en-US" sz="2800"/>
              <a:t> Ư</a:t>
            </a:r>
            <a:r>
              <a:rPr lang="vi-VN" sz="2800"/>
              <a:t>u </a:t>
            </a:r>
            <a:r>
              <a:rPr lang="en-US" sz="2800"/>
              <a:t>đ</a:t>
            </a:r>
            <a:r>
              <a:rPr lang="vi-VN" sz="2800"/>
              <a:t>iểm : dễ dàng thay </a:t>
            </a:r>
            <a:r>
              <a:rPr lang="en-US" sz="2800"/>
              <a:t>đ</a:t>
            </a:r>
            <a:r>
              <a:rPr lang="vi-VN" sz="2800"/>
              <a:t>ổi/bảo trì/dùng lại từng filter của hệ</a:t>
            </a:r>
            <a:r>
              <a:rPr lang="en-US" sz="2800"/>
              <a:t> </a:t>
            </a:r>
            <a:r>
              <a:rPr lang="vi-VN" sz="2800"/>
              <a:t>thống, phù hợp với nhiều hoạt </a:t>
            </a:r>
            <a:r>
              <a:rPr lang="en-US" sz="2800"/>
              <a:t>đ</a:t>
            </a:r>
            <a:r>
              <a:rPr lang="vi-VN" sz="2800"/>
              <a:t>ộng nghiệp vụ, dễ dàng nâng cấp</a:t>
            </a:r>
            <a:r>
              <a:rPr lang="en-US" sz="2800"/>
              <a:t> </a:t>
            </a:r>
            <a:r>
              <a:rPr lang="vi-VN" sz="2800"/>
              <a:t>bằng cách thêm filter mới.</a:t>
            </a:r>
          </a:p>
          <a:p>
            <a:pPr>
              <a:spcAft>
                <a:spcPts val="600"/>
              </a:spcAft>
              <a:buFont typeface="Wingdings" panose="05000000000000000000" pitchFamily="2" charset="2"/>
              <a:buChar char="q"/>
            </a:pPr>
            <a:r>
              <a:rPr lang="en-US" sz="2800"/>
              <a:t> K</a:t>
            </a:r>
            <a:r>
              <a:rPr lang="vi-VN" sz="2800"/>
              <a:t>huyết </a:t>
            </a:r>
            <a:r>
              <a:rPr lang="en-US" sz="2800"/>
              <a:t>đ</a:t>
            </a:r>
            <a:r>
              <a:rPr lang="vi-VN" sz="2800"/>
              <a:t>iểm : 2 filter kề nhau cần tuân thủ </a:t>
            </a:r>
            <a:r>
              <a:rPr lang="en-US" sz="2800"/>
              <a:t>đ</a:t>
            </a:r>
            <a:r>
              <a:rPr lang="vi-VN" sz="2800"/>
              <a:t>ịnh dạng dữ liệu</a:t>
            </a:r>
            <a:r>
              <a:rPr lang="en-US" sz="2800"/>
              <a:t> </a:t>
            </a:r>
            <a:r>
              <a:rPr lang="vi-VN" sz="2800"/>
              <a:t>chung.</a:t>
            </a: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7</a:t>
            </a:fld>
            <a:endParaRPr lang="en-US"/>
          </a:p>
        </p:txBody>
      </p:sp>
    </p:spTree>
    <p:extLst>
      <p:ext uri="{BB962C8B-B14F-4D97-AF65-F5344CB8AC3E}">
        <p14:creationId xmlns:p14="http://schemas.microsoft.com/office/powerpoint/2010/main" val="3479324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29768" y="1353312"/>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400" b="1"/>
              <a:t>Kiến trúc lô tuần tự (Batch Sequential)</a:t>
            </a:r>
          </a:p>
          <a:p>
            <a:pPr marL="0" indent="0">
              <a:spcAft>
                <a:spcPts val="600"/>
              </a:spcAft>
              <a:buNone/>
            </a:pPr>
            <a:r>
              <a:rPr lang="en-US" sz="2400"/>
              <a:t>T</a:t>
            </a:r>
            <a:r>
              <a:rPr lang="vi-VN" sz="2400"/>
              <a:t>hí dụ : Thiết kế trực quan cửa sổ giao diện và dùng nó trong</a:t>
            </a:r>
            <a:r>
              <a:rPr lang="en-US" sz="2400"/>
              <a:t> </a:t>
            </a:r>
            <a:r>
              <a:rPr lang="vi-VN" sz="2400"/>
              <a:t>phần mềm android.</a:t>
            </a:r>
            <a:endParaRPr lang="en-US" sz="2400"/>
          </a:p>
          <a:p>
            <a:pPr marL="0" indent="0">
              <a:spcAft>
                <a:spcPts val="600"/>
              </a:spcAft>
              <a:buNone/>
            </a:pPr>
            <a:endParaRPr lang="en-US" sz="28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8</a:t>
            </a:fld>
            <a:endParaRPr lang="en-US"/>
          </a:p>
        </p:txBody>
      </p:sp>
      <p:sp>
        <p:nvSpPr>
          <p:cNvPr id="4" name="TextBox 3">
            <a:extLst>
              <a:ext uri="{FF2B5EF4-FFF2-40B4-BE49-F238E27FC236}">
                <a16:creationId xmlns:a16="http://schemas.microsoft.com/office/drawing/2014/main" id="{A404FDBB-9032-463E-9E27-DE00B9846FD8}"/>
              </a:ext>
            </a:extLst>
          </p:cNvPr>
          <p:cNvSpPr txBox="1"/>
          <p:nvPr/>
        </p:nvSpPr>
        <p:spPr>
          <a:xfrm>
            <a:off x="2424869" y="3429000"/>
            <a:ext cx="256826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Chương trình thiết kế trực quan giao diện cửa sổ ứng dụng</a:t>
            </a:r>
          </a:p>
        </p:txBody>
      </p:sp>
      <p:sp>
        <p:nvSpPr>
          <p:cNvPr id="8" name="TextBox 7">
            <a:extLst>
              <a:ext uri="{FF2B5EF4-FFF2-40B4-BE49-F238E27FC236}">
                <a16:creationId xmlns:a16="http://schemas.microsoft.com/office/drawing/2014/main" id="{EF47125F-ACD4-4D08-B401-EF2E3561C85D}"/>
              </a:ext>
            </a:extLst>
          </p:cNvPr>
          <p:cNvSpPr txBox="1"/>
          <p:nvPr/>
        </p:nvSpPr>
        <p:spPr>
          <a:xfrm>
            <a:off x="6745764" y="3555349"/>
            <a:ext cx="256826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Project Android quản lý ứng dụng android</a:t>
            </a:r>
          </a:p>
        </p:txBody>
      </p:sp>
      <p:cxnSp>
        <p:nvCxnSpPr>
          <p:cNvPr id="6" name="Straight Arrow Connector 5">
            <a:extLst>
              <a:ext uri="{FF2B5EF4-FFF2-40B4-BE49-F238E27FC236}">
                <a16:creationId xmlns:a16="http://schemas.microsoft.com/office/drawing/2014/main" id="{09892B14-4777-454B-A8E9-A0C08BB65728}"/>
              </a:ext>
            </a:extLst>
          </p:cNvPr>
          <p:cNvCxnSpPr>
            <a:cxnSpLocks/>
            <a:endCxn id="4" idx="1"/>
          </p:cNvCxnSpPr>
          <p:nvPr/>
        </p:nvCxnSpPr>
        <p:spPr>
          <a:xfrm>
            <a:off x="1080668" y="3890665"/>
            <a:ext cx="1344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9E68739-90FE-4F93-AC08-08A2289FF9E1}"/>
              </a:ext>
            </a:extLst>
          </p:cNvPr>
          <p:cNvCxnSpPr>
            <a:cxnSpLocks/>
            <a:stCxn id="4" idx="3"/>
          </p:cNvCxnSpPr>
          <p:nvPr/>
        </p:nvCxnSpPr>
        <p:spPr>
          <a:xfrm flipV="1">
            <a:off x="4993131" y="3878515"/>
            <a:ext cx="1752633" cy="1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59FDEC-C50F-48FE-BDD5-304727F85A88}"/>
              </a:ext>
            </a:extLst>
          </p:cNvPr>
          <p:cNvCxnSpPr>
            <a:cxnSpLocks/>
          </p:cNvCxnSpPr>
          <p:nvPr/>
        </p:nvCxnSpPr>
        <p:spPr>
          <a:xfrm flipV="1">
            <a:off x="9314026" y="3815365"/>
            <a:ext cx="1752633" cy="1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D5EE47-14C4-49DD-BED8-1A707377DD07}"/>
              </a:ext>
            </a:extLst>
          </p:cNvPr>
          <p:cNvSpPr txBox="1"/>
          <p:nvPr/>
        </p:nvSpPr>
        <p:spPr>
          <a:xfrm>
            <a:off x="683569" y="3983376"/>
            <a:ext cx="1768699"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Người thiết kế giao diện</a:t>
            </a:r>
          </a:p>
        </p:txBody>
      </p:sp>
      <p:sp>
        <p:nvSpPr>
          <p:cNvPr id="16" name="TextBox 15">
            <a:extLst>
              <a:ext uri="{FF2B5EF4-FFF2-40B4-BE49-F238E27FC236}">
                <a16:creationId xmlns:a16="http://schemas.microsoft.com/office/drawing/2014/main" id="{5150BF94-07A0-41B9-8E92-D3E42E06AF5E}"/>
              </a:ext>
            </a:extLst>
          </p:cNvPr>
          <p:cNvSpPr txBox="1"/>
          <p:nvPr/>
        </p:nvSpPr>
        <p:spPr>
          <a:xfrm>
            <a:off x="5284049" y="4056997"/>
            <a:ext cx="1294247"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File XML đặc tả bản thiết kế</a:t>
            </a:r>
          </a:p>
        </p:txBody>
      </p:sp>
      <p:sp>
        <p:nvSpPr>
          <p:cNvPr id="17" name="TextBox 16">
            <a:extLst>
              <a:ext uri="{FF2B5EF4-FFF2-40B4-BE49-F238E27FC236}">
                <a16:creationId xmlns:a16="http://schemas.microsoft.com/office/drawing/2014/main" id="{6F7EC350-EA69-4899-9CA4-3FC86B862C61}"/>
              </a:ext>
            </a:extLst>
          </p:cNvPr>
          <p:cNvSpPr txBox="1"/>
          <p:nvPr/>
        </p:nvSpPr>
        <p:spPr>
          <a:xfrm>
            <a:off x="9817475" y="4056997"/>
            <a:ext cx="1536325"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t>Chương trình Android quản lý ứng dụng android</a:t>
            </a:r>
          </a:p>
        </p:txBody>
      </p:sp>
    </p:spTree>
    <p:extLst>
      <p:ext uri="{BB962C8B-B14F-4D97-AF65-F5344CB8AC3E}">
        <p14:creationId xmlns:p14="http://schemas.microsoft.com/office/powerpoint/2010/main" val="105256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A383-08F0-48C6-A81F-91638666E772}"/>
              </a:ext>
            </a:extLst>
          </p:cNvPr>
          <p:cNvSpPr>
            <a:spLocks noGrp="1"/>
          </p:cNvSpPr>
          <p:nvPr>
            <p:ph type="title"/>
          </p:nvPr>
        </p:nvSpPr>
        <p:spPr/>
        <p:txBody>
          <a:bodyPr>
            <a:normAutofit/>
          </a:bodyPr>
          <a:lstStyle/>
          <a:p>
            <a:r>
              <a:rPr lang="en-US" sz="3200"/>
              <a:t>3. TÍNH TOÁN KIẾN TRÚC CHỨC NĂNG</a:t>
            </a:r>
          </a:p>
        </p:txBody>
      </p:sp>
      <p:sp>
        <p:nvSpPr>
          <p:cNvPr id="3" name="Content Placeholder 2">
            <a:extLst>
              <a:ext uri="{FF2B5EF4-FFF2-40B4-BE49-F238E27FC236}">
                <a16:creationId xmlns:a16="http://schemas.microsoft.com/office/drawing/2014/main" id="{1C2F27DF-1FBE-4CE6-8D52-A82BC33D6889}"/>
              </a:ext>
            </a:extLst>
          </p:cNvPr>
          <p:cNvSpPr>
            <a:spLocks noGrp="1"/>
          </p:cNvSpPr>
          <p:nvPr>
            <p:ph idx="1"/>
          </p:nvPr>
        </p:nvSpPr>
        <p:spPr>
          <a:xfrm>
            <a:off x="413004" y="1324264"/>
            <a:ext cx="11365992" cy="4910328"/>
          </a:xfrm>
        </p:spPr>
        <p:txBody>
          <a:bodyPr>
            <a:normAutofit/>
          </a:bodyPr>
          <a:lstStyle/>
          <a:p>
            <a:pPr marL="0" indent="0">
              <a:spcAft>
                <a:spcPts val="600"/>
              </a:spcAft>
              <a:buNone/>
            </a:pPr>
            <a:r>
              <a:rPr lang="en-US" sz="2800" b="1"/>
              <a:t>3.2 </a:t>
            </a:r>
            <a:r>
              <a:rPr lang="en-US" sz="2800" b="1" u="sng"/>
              <a:t>CÁC MẪU KIẾN TRÚC PHỔ BIẾN</a:t>
            </a:r>
            <a:r>
              <a:rPr lang="en-US" sz="2800" b="1"/>
              <a:t>:</a:t>
            </a:r>
          </a:p>
          <a:p>
            <a:pPr marL="0" indent="0">
              <a:spcAft>
                <a:spcPts val="600"/>
              </a:spcAft>
              <a:buNone/>
            </a:pPr>
            <a:r>
              <a:rPr lang="vi-VN" sz="2800" b="1"/>
              <a:t>Kiến trúc </a:t>
            </a:r>
            <a:r>
              <a:rPr lang="en-US" sz="2800" b="1"/>
              <a:t>đ</a:t>
            </a:r>
            <a:r>
              <a:rPr lang="vi-VN" sz="2800" b="1"/>
              <a:t>ường ống và lọc (Pipe and filter Architecture)</a:t>
            </a:r>
          </a:p>
          <a:p>
            <a:pPr>
              <a:spcAft>
                <a:spcPts val="600"/>
              </a:spcAft>
              <a:buFont typeface="Wingdings" panose="05000000000000000000" pitchFamily="2" charset="2"/>
              <a:buChar char="q"/>
            </a:pPr>
            <a:r>
              <a:rPr lang="en-US" sz="2400"/>
              <a:t> Đ</a:t>
            </a:r>
            <a:r>
              <a:rPr lang="vi-VN" sz="2400"/>
              <a:t>ặc tả : Nới rộng kiến trúc lô tuần tự lên tầm cao mới :</a:t>
            </a:r>
          </a:p>
          <a:p>
            <a:pPr lvl="1">
              <a:spcAft>
                <a:spcPts val="600"/>
              </a:spcAft>
            </a:pPr>
            <a:r>
              <a:rPr lang="en-US" sz="2400"/>
              <a:t>C</a:t>
            </a:r>
            <a:r>
              <a:rPr lang="vi-VN" sz="2400"/>
              <a:t>ác filter không nhất thiết là phần mềm </a:t>
            </a:r>
            <a:r>
              <a:rPr lang="en-US" sz="2400"/>
              <a:t>đ</a:t>
            </a:r>
            <a:r>
              <a:rPr lang="vi-VN" sz="2400"/>
              <a:t>ộc lập lẫn nhau,</a:t>
            </a:r>
            <a:r>
              <a:rPr lang="en-US" sz="2400"/>
              <a:t> </a:t>
            </a:r>
            <a:r>
              <a:rPr lang="vi-VN" sz="2400"/>
              <a:t>chúng có thể là các thread chạy trong 1 chương trình.</a:t>
            </a:r>
          </a:p>
          <a:p>
            <a:pPr lvl="1">
              <a:spcAft>
                <a:spcPts val="600"/>
              </a:spcAft>
            </a:pPr>
            <a:r>
              <a:rPr lang="en-US" sz="2400"/>
              <a:t>C</a:t>
            </a:r>
            <a:r>
              <a:rPr lang="vi-VN" sz="2400"/>
              <a:t>ó thể có nhiều ống con trong từng </a:t>
            </a:r>
            <a:r>
              <a:rPr lang="en-US" sz="2400"/>
              <a:t>đ</a:t>
            </a:r>
            <a:r>
              <a:rPr lang="vi-VN" sz="2400"/>
              <a:t>oạn xử lý.</a:t>
            </a:r>
            <a:endParaRPr lang="en-US" sz="2400"/>
          </a:p>
        </p:txBody>
      </p:sp>
      <p:sp>
        <p:nvSpPr>
          <p:cNvPr id="9" name="Date Placeholder 8">
            <a:extLst>
              <a:ext uri="{FF2B5EF4-FFF2-40B4-BE49-F238E27FC236}">
                <a16:creationId xmlns:a16="http://schemas.microsoft.com/office/drawing/2014/main" id="{12F69279-8055-4C6A-8700-07E3D5FE7DD7}"/>
              </a:ext>
            </a:extLst>
          </p:cNvPr>
          <p:cNvSpPr>
            <a:spLocks noGrp="1"/>
          </p:cNvSpPr>
          <p:nvPr>
            <p:ph type="dt" sz="half" idx="10"/>
          </p:nvPr>
        </p:nvSpPr>
        <p:spPr/>
        <p:txBody>
          <a:bodyPr/>
          <a:lstStyle/>
          <a:p>
            <a:fld id="{4FC33D82-E5A1-4897-91D4-7B73E619957C}" type="datetime3">
              <a:rPr lang="en-US" smtClean="0"/>
              <a:t>15 April 2024</a:t>
            </a:fld>
            <a:endParaRPr lang="en-US"/>
          </a:p>
        </p:txBody>
      </p:sp>
      <p:sp>
        <p:nvSpPr>
          <p:cNvPr id="10" name="Footer Placeholder 9">
            <a:extLst>
              <a:ext uri="{FF2B5EF4-FFF2-40B4-BE49-F238E27FC236}">
                <a16:creationId xmlns:a16="http://schemas.microsoft.com/office/drawing/2014/main" id="{8D97BA42-B646-493D-AA83-9E6D8B407A05}"/>
              </a:ext>
            </a:extLst>
          </p:cNvPr>
          <p:cNvSpPr>
            <a:spLocks noGrp="1"/>
          </p:cNvSpPr>
          <p:nvPr>
            <p:ph type="ftr" sz="quarter" idx="11"/>
          </p:nvPr>
        </p:nvSpPr>
        <p:spPr/>
        <p:txBody>
          <a:bodyPr/>
          <a:lstStyle/>
          <a:p>
            <a:r>
              <a:rPr lang="en-US"/>
              <a:t>Trường Đại học Kỹ thuật – Công nghệ Cần Thơ</a:t>
            </a:r>
          </a:p>
        </p:txBody>
      </p:sp>
      <p:sp>
        <p:nvSpPr>
          <p:cNvPr id="11" name="Slide Number Placeholder 10">
            <a:extLst>
              <a:ext uri="{FF2B5EF4-FFF2-40B4-BE49-F238E27FC236}">
                <a16:creationId xmlns:a16="http://schemas.microsoft.com/office/drawing/2014/main" id="{34DBD27E-4E54-4936-AD48-A686AFA8A21A}"/>
              </a:ext>
            </a:extLst>
          </p:cNvPr>
          <p:cNvSpPr>
            <a:spLocks noGrp="1"/>
          </p:cNvSpPr>
          <p:nvPr>
            <p:ph type="sldNum" sz="quarter" idx="12"/>
          </p:nvPr>
        </p:nvSpPr>
        <p:spPr/>
        <p:txBody>
          <a:bodyPr/>
          <a:lstStyle/>
          <a:p>
            <a:fld id="{5D52DF54-F1D6-429A-9160-F5CC04817AD8}" type="slidenum">
              <a:rPr lang="en-US" smtClean="0"/>
              <a:t>9</a:t>
            </a:fld>
            <a:endParaRPr lang="en-US"/>
          </a:p>
        </p:txBody>
      </p:sp>
      <p:sp>
        <p:nvSpPr>
          <p:cNvPr id="4" name="TextBox 3">
            <a:extLst>
              <a:ext uri="{FF2B5EF4-FFF2-40B4-BE49-F238E27FC236}">
                <a16:creationId xmlns:a16="http://schemas.microsoft.com/office/drawing/2014/main" id="{897CCCF3-36F4-425C-9D8E-E0F00FF89486}"/>
              </a:ext>
            </a:extLst>
          </p:cNvPr>
          <p:cNvSpPr txBox="1"/>
          <p:nvPr/>
        </p:nvSpPr>
        <p:spPr>
          <a:xfrm>
            <a:off x="2595093" y="4995942"/>
            <a:ext cx="695460" cy="369332"/>
          </a:xfrm>
          <a:prstGeom prst="rect">
            <a:avLst/>
          </a:prstGeom>
          <a:noFill/>
          <a:ln>
            <a:solidFill>
              <a:schemeClr val="tx1"/>
            </a:solidFill>
          </a:ln>
        </p:spPr>
        <p:txBody>
          <a:bodyPr wrap="square" rtlCol="0">
            <a:spAutoFit/>
          </a:bodyPr>
          <a:lstStyle/>
          <a:p>
            <a:pPr algn="ctr"/>
            <a:r>
              <a:rPr lang="en-US"/>
              <a:t>Filter</a:t>
            </a:r>
          </a:p>
        </p:txBody>
      </p:sp>
      <p:sp>
        <p:nvSpPr>
          <p:cNvPr id="8" name="TextBox 7">
            <a:extLst>
              <a:ext uri="{FF2B5EF4-FFF2-40B4-BE49-F238E27FC236}">
                <a16:creationId xmlns:a16="http://schemas.microsoft.com/office/drawing/2014/main" id="{51444213-A58B-4811-9513-5080E3784640}"/>
              </a:ext>
            </a:extLst>
          </p:cNvPr>
          <p:cNvSpPr txBox="1"/>
          <p:nvPr/>
        </p:nvSpPr>
        <p:spPr>
          <a:xfrm>
            <a:off x="4179194" y="4391696"/>
            <a:ext cx="695460" cy="369332"/>
          </a:xfrm>
          <a:prstGeom prst="rect">
            <a:avLst/>
          </a:prstGeom>
          <a:noFill/>
          <a:ln>
            <a:solidFill>
              <a:schemeClr val="tx1"/>
            </a:solidFill>
          </a:ln>
        </p:spPr>
        <p:txBody>
          <a:bodyPr wrap="square" rtlCol="0">
            <a:spAutoFit/>
          </a:bodyPr>
          <a:lstStyle/>
          <a:p>
            <a:pPr algn="ctr"/>
            <a:r>
              <a:rPr lang="en-US"/>
              <a:t>Filter</a:t>
            </a:r>
          </a:p>
        </p:txBody>
      </p:sp>
      <p:sp>
        <p:nvSpPr>
          <p:cNvPr id="12" name="TextBox 11">
            <a:extLst>
              <a:ext uri="{FF2B5EF4-FFF2-40B4-BE49-F238E27FC236}">
                <a16:creationId xmlns:a16="http://schemas.microsoft.com/office/drawing/2014/main" id="{CE3A45E0-87AC-40B0-80A9-465E1AEC572F}"/>
              </a:ext>
            </a:extLst>
          </p:cNvPr>
          <p:cNvSpPr txBox="1"/>
          <p:nvPr/>
        </p:nvSpPr>
        <p:spPr>
          <a:xfrm>
            <a:off x="4179194" y="5628260"/>
            <a:ext cx="695460" cy="369332"/>
          </a:xfrm>
          <a:prstGeom prst="rect">
            <a:avLst/>
          </a:prstGeom>
          <a:noFill/>
          <a:ln>
            <a:solidFill>
              <a:schemeClr val="tx1"/>
            </a:solidFill>
          </a:ln>
        </p:spPr>
        <p:txBody>
          <a:bodyPr wrap="square" rtlCol="0">
            <a:spAutoFit/>
          </a:bodyPr>
          <a:lstStyle/>
          <a:p>
            <a:pPr algn="ctr"/>
            <a:r>
              <a:rPr lang="en-US"/>
              <a:t>Filter</a:t>
            </a:r>
          </a:p>
        </p:txBody>
      </p:sp>
      <p:sp>
        <p:nvSpPr>
          <p:cNvPr id="13" name="TextBox 12">
            <a:extLst>
              <a:ext uri="{FF2B5EF4-FFF2-40B4-BE49-F238E27FC236}">
                <a16:creationId xmlns:a16="http://schemas.microsoft.com/office/drawing/2014/main" id="{EC8A7F78-7F6F-4097-87C7-61EBB8BFC141}"/>
              </a:ext>
            </a:extLst>
          </p:cNvPr>
          <p:cNvSpPr txBox="1"/>
          <p:nvPr/>
        </p:nvSpPr>
        <p:spPr>
          <a:xfrm>
            <a:off x="6208047" y="4391696"/>
            <a:ext cx="695460" cy="369332"/>
          </a:xfrm>
          <a:prstGeom prst="rect">
            <a:avLst/>
          </a:prstGeom>
          <a:noFill/>
          <a:ln>
            <a:solidFill>
              <a:schemeClr val="tx1"/>
            </a:solidFill>
          </a:ln>
        </p:spPr>
        <p:txBody>
          <a:bodyPr wrap="square" rtlCol="0">
            <a:spAutoFit/>
          </a:bodyPr>
          <a:lstStyle/>
          <a:p>
            <a:pPr algn="ctr"/>
            <a:r>
              <a:rPr lang="en-US"/>
              <a:t>Filter</a:t>
            </a:r>
          </a:p>
        </p:txBody>
      </p:sp>
      <p:sp>
        <p:nvSpPr>
          <p:cNvPr id="14" name="TextBox 13">
            <a:extLst>
              <a:ext uri="{FF2B5EF4-FFF2-40B4-BE49-F238E27FC236}">
                <a16:creationId xmlns:a16="http://schemas.microsoft.com/office/drawing/2014/main" id="{417A5FCD-88F8-45B7-8B48-7E10386307F9}"/>
              </a:ext>
            </a:extLst>
          </p:cNvPr>
          <p:cNvSpPr txBox="1"/>
          <p:nvPr/>
        </p:nvSpPr>
        <p:spPr>
          <a:xfrm>
            <a:off x="6208047" y="5628260"/>
            <a:ext cx="695460" cy="369332"/>
          </a:xfrm>
          <a:prstGeom prst="rect">
            <a:avLst/>
          </a:prstGeom>
          <a:noFill/>
          <a:ln>
            <a:solidFill>
              <a:schemeClr val="tx1"/>
            </a:solidFill>
          </a:ln>
        </p:spPr>
        <p:txBody>
          <a:bodyPr wrap="square" rtlCol="0">
            <a:spAutoFit/>
          </a:bodyPr>
          <a:lstStyle/>
          <a:p>
            <a:pPr algn="ctr"/>
            <a:r>
              <a:rPr lang="en-US"/>
              <a:t>Filter</a:t>
            </a:r>
          </a:p>
        </p:txBody>
      </p:sp>
      <p:sp>
        <p:nvSpPr>
          <p:cNvPr id="15" name="TextBox 14">
            <a:extLst>
              <a:ext uri="{FF2B5EF4-FFF2-40B4-BE49-F238E27FC236}">
                <a16:creationId xmlns:a16="http://schemas.microsoft.com/office/drawing/2014/main" id="{42387089-0002-4C4D-8D46-EC5CCB7F3E9A}"/>
              </a:ext>
            </a:extLst>
          </p:cNvPr>
          <p:cNvSpPr txBox="1"/>
          <p:nvPr/>
        </p:nvSpPr>
        <p:spPr>
          <a:xfrm>
            <a:off x="8153400" y="4995942"/>
            <a:ext cx="695460" cy="369332"/>
          </a:xfrm>
          <a:prstGeom prst="rect">
            <a:avLst/>
          </a:prstGeom>
          <a:noFill/>
          <a:ln>
            <a:solidFill>
              <a:schemeClr val="tx1"/>
            </a:solidFill>
          </a:ln>
        </p:spPr>
        <p:txBody>
          <a:bodyPr wrap="square" rtlCol="0">
            <a:spAutoFit/>
          </a:bodyPr>
          <a:lstStyle/>
          <a:p>
            <a:pPr algn="ctr"/>
            <a:r>
              <a:rPr lang="en-US"/>
              <a:t>Filter</a:t>
            </a:r>
          </a:p>
        </p:txBody>
      </p:sp>
      <p:cxnSp>
        <p:nvCxnSpPr>
          <p:cNvPr id="6" name="Straight Arrow Connector 5">
            <a:extLst>
              <a:ext uri="{FF2B5EF4-FFF2-40B4-BE49-F238E27FC236}">
                <a16:creationId xmlns:a16="http://schemas.microsoft.com/office/drawing/2014/main" id="{087C7663-543C-4E71-84BF-6EC81F9052AA}"/>
              </a:ext>
            </a:extLst>
          </p:cNvPr>
          <p:cNvCxnSpPr>
            <a:cxnSpLocks/>
            <a:endCxn id="4" idx="1"/>
          </p:cNvCxnSpPr>
          <p:nvPr/>
        </p:nvCxnSpPr>
        <p:spPr>
          <a:xfrm>
            <a:off x="1236372" y="5180608"/>
            <a:ext cx="1358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F6FF5E-09F9-44ED-8F0D-93C69A5075CF}"/>
              </a:ext>
            </a:extLst>
          </p:cNvPr>
          <p:cNvCxnSpPr>
            <a:cxnSpLocks/>
            <a:stCxn id="8" idx="3"/>
            <a:endCxn id="13" idx="1"/>
          </p:cNvCxnSpPr>
          <p:nvPr/>
        </p:nvCxnSpPr>
        <p:spPr>
          <a:xfrm>
            <a:off x="4874654" y="4576362"/>
            <a:ext cx="1333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3C190D-DFF8-4D74-A9E9-0A0A7A54829D}"/>
              </a:ext>
            </a:extLst>
          </p:cNvPr>
          <p:cNvCxnSpPr>
            <a:cxnSpLocks/>
            <a:stCxn id="12" idx="3"/>
            <a:endCxn id="14" idx="1"/>
          </p:cNvCxnSpPr>
          <p:nvPr/>
        </p:nvCxnSpPr>
        <p:spPr>
          <a:xfrm>
            <a:off x="4874654" y="5812926"/>
            <a:ext cx="1333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BA8187-8FFA-4329-8E19-6239BAEECD02}"/>
              </a:ext>
            </a:extLst>
          </p:cNvPr>
          <p:cNvCxnSpPr>
            <a:cxnSpLocks/>
            <a:stCxn id="4" idx="3"/>
            <a:endCxn id="8" idx="1"/>
          </p:cNvCxnSpPr>
          <p:nvPr/>
        </p:nvCxnSpPr>
        <p:spPr>
          <a:xfrm flipV="1">
            <a:off x="3290553" y="4576362"/>
            <a:ext cx="888641" cy="60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F7C5FD-CD02-477D-B0BA-E2E26945341B}"/>
              </a:ext>
            </a:extLst>
          </p:cNvPr>
          <p:cNvCxnSpPr>
            <a:cxnSpLocks/>
            <a:stCxn id="4" idx="3"/>
            <a:endCxn id="12" idx="1"/>
          </p:cNvCxnSpPr>
          <p:nvPr/>
        </p:nvCxnSpPr>
        <p:spPr>
          <a:xfrm>
            <a:off x="3290553" y="5180608"/>
            <a:ext cx="888641" cy="632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BDE3EFB-8811-4126-8E88-216098AE6067}"/>
              </a:ext>
            </a:extLst>
          </p:cNvPr>
          <p:cNvCxnSpPr>
            <a:cxnSpLocks/>
            <a:stCxn id="14" idx="3"/>
            <a:endCxn id="15" idx="1"/>
          </p:cNvCxnSpPr>
          <p:nvPr/>
        </p:nvCxnSpPr>
        <p:spPr>
          <a:xfrm flipV="1">
            <a:off x="6903507" y="5180608"/>
            <a:ext cx="1249893" cy="632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6657C3-C5F8-4CB6-9BFC-1C6938200C4C}"/>
              </a:ext>
            </a:extLst>
          </p:cNvPr>
          <p:cNvCxnSpPr>
            <a:cxnSpLocks/>
            <a:stCxn id="13" idx="3"/>
            <a:endCxn id="15" idx="1"/>
          </p:cNvCxnSpPr>
          <p:nvPr/>
        </p:nvCxnSpPr>
        <p:spPr>
          <a:xfrm>
            <a:off x="6903507" y="4576362"/>
            <a:ext cx="1249893" cy="60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F69F06-8FAC-4D9E-A6EA-990FEE4AB97E}"/>
              </a:ext>
            </a:extLst>
          </p:cNvPr>
          <p:cNvCxnSpPr>
            <a:cxnSpLocks/>
          </p:cNvCxnSpPr>
          <p:nvPr/>
        </p:nvCxnSpPr>
        <p:spPr>
          <a:xfrm>
            <a:off x="8848860" y="5180608"/>
            <a:ext cx="1358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DF9F3B3-DBB5-4F69-8A74-0BF3DEBD47E4}"/>
              </a:ext>
            </a:extLst>
          </p:cNvPr>
          <p:cNvSpPr txBox="1"/>
          <p:nvPr/>
        </p:nvSpPr>
        <p:spPr>
          <a:xfrm>
            <a:off x="1411961" y="5258928"/>
            <a:ext cx="790473" cy="369332"/>
          </a:xfrm>
          <a:prstGeom prst="rect">
            <a:avLst/>
          </a:prstGeom>
          <a:noFill/>
        </p:spPr>
        <p:txBody>
          <a:bodyPr wrap="none" rtlCol="0">
            <a:spAutoFit/>
          </a:bodyPr>
          <a:lstStyle/>
          <a:p>
            <a:r>
              <a:rPr lang="en-US"/>
              <a:t>Data 1</a:t>
            </a:r>
          </a:p>
        </p:txBody>
      </p:sp>
      <p:sp>
        <p:nvSpPr>
          <p:cNvPr id="35" name="TextBox 34">
            <a:extLst>
              <a:ext uri="{FF2B5EF4-FFF2-40B4-BE49-F238E27FC236}">
                <a16:creationId xmlns:a16="http://schemas.microsoft.com/office/drawing/2014/main" id="{D2E86BBA-06F4-4E98-86CC-024FE90822B4}"/>
              </a:ext>
            </a:extLst>
          </p:cNvPr>
          <p:cNvSpPr txBox="1"/>
          <p:nvPr/>
        </p:nvSpPr>
        <p:spPr>
          <a:xfrm>
            <a:off x="3040991" y="4441944"/>
            <a:ext cx="790473" cy="369332"/>
          </a:xfrm>
          <a:prstGeom prst="rect">
            <a:avLst/>
          </a:prstGeom>
          <a:noFill/>
        </p:spPr>
        <p:txBody>
          <a:bodyPr wrap="none" rtlCol="0">
            <a:spAutoFit/>
          </a:bodyPr>
          <a:lstStyle/>
          <a:p>
            <a:r>
              <a:rPr lang="en-US"/>
              <a:t>Data 2</a:t>
            </a:r>
          </a:p>
        </p:txBody>
      </p:sp>
      <p:sp>
        <p:nvSpPr>
          <p:cNvPr id="36" name="TextBox 35">
            <a:extLst>
              <a:ext uri="{FF2B5EF4-FFF2-40B4-BE49-F238E27FC236}">
                <a16:creationId xmlns:a16="http://schemas.microsoft.com/office/drawing/2014/main" id="{49CC8616-A553-40F5-B4F5-7790CC3B15F9}"/>
              </a:ext>
            </a:extLst>
          </p:cNvPr>
          <p:cNvSpPr txBox="1"/>
          <p:nvPr/>
        </p:nvSpPr>
        <p:spPr>
          <a:xfrm>
            <a:off x="2945977" y="5572808"/>
            <a:ext cx="790473" cy="369332"/>
          </a:xfrm>
          <a:prstGeom prst="rect">
            <a:avLst/>
          </a:prstGeom>
          <a:noFill/>
        </p:spPr>
        <p:txBody>
          <a:bodyPr wrap="none" rtlCol="0">
            <a:spAutoFit/>
          </a:bodyPr>
          <a:lstStyle/>
          <a:p>
            <a:r>
              <a:rPr lang="en-US"/>
              <a:t>Data 3</a:t>
            </a:r>
          </a:p>
        </p:txBody>
      </p:sp>
      <p:sp>
        <p:nvSpPr>
          <p:cNvPr id="37" name="TextBox 36">
            <a:extLst>
              <a:ext uri="{FF2B5EF4-FFF2-40B4-BE49-F238E27FC236}">
                <a16:creationId xmlns:a16="http://schemas.microsoft.com/office/drawing/2014/main" id="{F757C4B8-C0FF-48E3-B422-8BC97A9B8003}"/>
              </a:ext>
            </a:extLst>
          </p:cNvPr>
          <p:cNvSpPr txBox="1"/>
          <p:nvPr/>
        </p:nvSpPr>
        <p:spPr>
          <a:xfrm>
            <a:off x="5083499" y="4202851"/>
            <a:ext cx="790473" cy="369332"/>
          </a:xfrm>
          <a:prstGeom prst="rect">
            <a:avLst/>
          </a:prstGeom>
          <a:noFill/>
        </p:spPr>
        <p:txBody>
          <a:bodyPr wrap="none" rtlCol="0">
            <a:spAutoFit/>
          </a:bodyPr>
          <a:lstStyle/>
          <a:p>
            <a:r>
              <a:rPr lang="en-US"/>
              <a:t>Data 4</a:t>
            </a:r>
          </a:p>
        </p:txBody>
      </p:sp>
      <p:sp>
        <p:nvSpPr>
          <p:cNvPr id="38" name="TextBox 37">
            <a:extLst>
              <a:ext uri="{FF2B5EF4-FFF2-40B4-BE49-F238E27FC236}">
                <a16:creationId xmlns:a16="http://schemas.microsoft.com/office/drawing/2014/main" id="{0EC47811-0875-4090-BBA9-B124B3842EB4}"/>
              </a:ext>
            </a:extLst>
          </p:cNvPr>
          <p:cNvSpPr txBox="1"/>
          <p:nvPr/>
        </p:nvSpPr>
        <p:spPr>
          <a:xfrm>
            <a:off x="5146792" y="5812926"/>
            <a:ext cx="790473" cy="369332"/>
          </a:xfrm>
          <a:prstGeom prst="rect">
            <a:avLst/>
          </a:prstGeom>
          <a:noFill/>
        </p:spPr>
        <p:txBody>
          <a:bodyPr wrap="none" rtlCol="0">
            <a:spAutoFit/>
          </a:bodyPr>
          <a:lstStyle/>
          <a:p>
            <a:r>
              <a:rPr lang="en-US"/>
              <a:t>Data 5</a:t>
            </a:r>
          </a:p>
        </p:txBody>
      </p:sp>
      <p:sp>
        <p:nvSpPr>
          <p:cNvPr id="39" name="TextBox 38">
            <a:extLst>
              <a:ext uri="{FF2B5EF4-FFF2-40B4-BE49-F238E27FC236}">
                <a16:creationId xmlns:a16="http://schemas.microsoft.com/office/drawing/2014/main" id="{AC97FB69-F313-4B78-927F-1FCFE1870912}"/>
              </a:ext>
            </a:extLst>
          </p:cNvPr>
          <p:cNvSpPr txBox="1"/>
          <p:nvPr/>
        </p:nvSpPr>
        <p:spPr>
          <a:xfrm>
            <a:off x="7154911" y="4330817"/>
            <a:ext cx="790473" cy="369332"/>
          </a:xfrm>
          <a:prstGeom prst="rect">
            <a:avLst/>
          </a:prstGeom>
          <a:noFill/>
        </p:spPr>
        <p:txBody>
          <a:bodyPr wrap="none" rtlCol="0">
            <a:spAutoFit/>
          </a:bodyPr>
          <a:lstStyle/>
          <a:p>
            <a:r>
              <a:rPr lang="en-US"/>
              <a:t>Data 6</a:t>
            </a:r>
          </a:p>
        </p:txBody>
      </p:sp>
      <p:sp>
        <p:nvSpPr>
          <p:cNvPr id="40" name="TextBox 39">
            <a:extLst>
              <a:ext uri="{FF2B5EF4-FFF2-40B4-BE49-F238E27FC236}">
                <a16:creationId xmlns:a16="http://schemas.microsoft.com/office/drawing/2014/main" id="{BF8DAA63-8E1D-4067-8E54-F51A4BC9EB2F}"/>
              </a:ext>
            </a:extLst>
          </p:cNvPr>
          <p:cNvSpPr txBox="1"/>
          <p:nvPr/>
        </p:nvSpPr>
        <p:spPr>
          <a:xfrm>
            <a:off x="7285829" y="5565352"/>
            <a:ext cx="790473" cy="369332"/>
          </a:xfrm>
          <a:prstGeom prst="rect">
            <a:avLst/>
          </a:prstGeom>
          <a:noFill/>
        </p:spPr>
        <p:txBody>
          <a:bodyPr wrap="none" rtlCol="0">
            <a:spAutoFit/>
          </a:bodyPr>
          <a:lstStyle/>
          <a:p>
            <a:r>
              <a:rPr lang="en-US"/>
              <a:t>Data 7</a:t>
            </a:r>
          </a:p>
        </p:txBody>
      </p:sp>
      <p:sp>
        <p:nvSpPr>
          <p:cNvPr id="41" name="TextBox 40">
            <a:extLst>
              <a:ext uri="{FF2B5EF4-FFF2-40B4-BE49-F238E27FC236}">
                <a16:creationId xmlns:a16="http://schemas.microsoft.com/office/drawing/2014/main" id="{26321994-3E9B-4B64-95F3-C7740A237B75}"/>
              </a:ext>
            </a:extLst>
          </p:cNvPr>
          <p:cNvSpPr txBox="1"/>
          <p:nvPr/>
        </p:nvSpPr>
        <p:spPr>
          <a:xfrm>
            <a:off x="9128218" y="5261105"/>
            <a:ext cx="790473" cy="369332"/>
          </a:xfrm>
          <a:prstGeom prst="rect">
            <a:avLst/>
          </a:prstGeom>
          <a:noFill/>
        </p:spPr>
        <p:txBody>
          <a:bodyPr wrap="none" rtlCol="0">
            <a:spAutoFit/>
          </a:bodyPr>
          <a:lstStyle/>
          <a:p>
            <a:r>
              <a:rPr lang="en-US"/>
              <a:t>Data 8</a:t>
            </a:r>
          </a:p>
        </p:txBody>
      </p:sp>
    </p:spTree>
    <p:extLst>
      <p:ext uri="{BB962C8B-B14F-4D97-AF65-F5344CB8AC3E}">
        <p14:creationId xmlns:p14="http://schemas.microsoft.com/office/powerpoint/2010/main" val="372272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4007</TotalTime>
  <Words>4785</Words>
  <Application>Microsoft Office PowerPoint</Application>
  <PresentationFormat>Widescreen</PresentationFormat>
  <Paragraphs>503</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Office Theme</vt:lpstr>
      <vt:lpstr>CHƯƠNG 3</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lpstr>3. TÍNH TOÁN KIẾN TRÚC CHỨC NĂNG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 dang</dc:creator>
  <cp:lastModifiedBy>Nhân Hạnh</cp:lastModifiedBy>
  <cp:revision>137</cp:revision>
  <dcterms:created xsi:type="dcterms:W3CDTF">2020-08-11T03:12:10Z</dcterms:created>
  <dcterms:modified xsi:type="dcterms:W3CDTF">2024-04-15T06:50:42Z</dcterms:modified>
</cp:coreProperties>
</file>