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DEE7"/>
    <a:srgbClr val="FF0000"/>
    <a:srgbClr val="7030A0"/>
    <a:srgbClr val="4472C4"/>
    <a:srgbClr val="15EB3E"/>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3A0834-62B9-4A59-8217-AD70E2856DEF}" v="10" dt="2022-11-25T17:05:14.3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67" d="100"/>
          <a:sy n="67" d="100"/>
        </p:scale>
        <p:origin x="648"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7235A-8388-E18F-F795-E749F5054D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57A7F56-E077-0D69-7824-8B84AA71DC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DC8F31A-7819-44B7-201B-182D545716FB}"/>
              </a:ext>
            </a:extLst>
          </p:cNvPr>
          <p:cNvSpPr>
            <a:spLocks noGrp="1"/>
          </p:cNvSpPr>
          <p:nvPr>
            <p:ph type="dt" sz="half" idx="10"/>
          </p:nvPr>
        </p:nvSpPr>
        <p:spPr/>
        <p:txBody>
          <a:bodyPr/>
          <a:lstStyle/>
          <a:p>
            <a:fld id="{83395ED6-F627-43DD-94F6-0F9C0F29BE87}" type="datetimeFigureOut">
              <a:rPr lang="en-GB" smtClean="0"/>
              <a:t>25/11/2022</a:t>
            </a:fld>
            <a:endParaRPr lang="en-GB"/>
          </a:p>
        </p:txBody>
      </p:sp>
      <p:sp>
        <p:nvSpPr>
          <p:cNvPr id="5" name="Footer Placeholder 4">
            <a:extLst>
              <a:ext uri="{FF2B5EF4-FFF2-40B4-BE49-F238E27FC236}">
                <a16:creationId xmlns:a16="http://schemas.microsoft.com/office/drawing/2014/main" id="{47D9CED2-492F-1EC0-48D0-46B55706BA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D06AA9-CA7D-BB67-4B2A-668B8FC107E1}"/>
              </a:ext>
            </a:extLst>
          </p:cNvPr>
          <p:cNvSpPr>
            <a:spLocks noGrp="1"/>
          </p:cNvSpPr>
          <p:nvPr>
            <p:ph type="sldNum" sz="quarter" idx="12"/>
          </p:nvPr>
        </p:nvSpPr>
        <p:spPr/>
        <p:txBody>
          <a:bodyPr/>
          <a:lstStyle/>
          <a:p>
            <a:fld id="{C3A9A75D-03D8-434C-A34A-16E39D7E65BD}" type="slidenum">
              <a:rPr lang="en-GB" smtClean="0"/>
              <a:t>‹#›</a:t>
            </a:fld>
            <a:endParaRPr lang="en-GB"/>
          </a:p>
        </p:txBody>
      </p:sp>
    </p:spTree>
    <p:extLst>
      <p:ext uri="{BB962C8B-B14F-4D97-AF65-F5344CB8AC3E}">
        <p14:creationId xmlns:p14="http://schemas.microsoft.com/office/powerpoint/2010/main" val="2417204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358D8-A72D-7759-7960-47A952F5ACF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F792E89-DE43-9EAB-B750-9C0599A6CF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A53A34-B400-951E-4DE6-5998BA3B4823}"/>
              </a:ext>
            </a:extLst>
          </p:cNvPr>
          <p:cNvSpPr>
            <a:spLocks noGrp="1"/>
          </p:cNvSpPr>
          <p:nvPr>
            <p:ph type="dt" sz="half" idx="10"/>
          </p:nvPr>
        </p:nvSpPr>
        <p:spPr/>
        <p:txBody>
          <a:bodyPr/>
          <a:lstStyle/>
          <a:p>
            <a:fld id="{83395ED6-F627-43DD-94F6-0F9C0F29BE87}" type="datetimeFigureOut">
              <a:rPr lang="en-GB" smtClean="0"/>
              <a:t>25/11/2022</a:t>
            </a:fld>
            <a:endParaRPr lang="en-GB"/>
          </a:p>
        </p:txBody>
      </p:sp>
      <p:sp>
        <p:nvSpPr>
          <p:cNvPr id="5" name="Footer Placeholder 4">
            <a:extLst>
              <a:ext uri="{FF2B5EF4-FFF2-40B4-BE49-F238E27FC236}">
                <a16:creationId xmlns:a16="http://schemas.microsoft.com/office/drawing/2014/main" id="{758A1DA3-61A7-0507-4CC5-E77AD78057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C4B481-2743-F5E2-60AB-CCA32C743AC7}"/>
              </a:ext>
            </a:extLst>
          </p:cNvPr>
          <p:cNvSpPr>
            <a:spLocks noGrp="1"/>
          </p:cNvSpPr>
          <p:nvPr>
            <p:ph type="sldNum" sz="quarter" idx="12"/>
          </p:nvPr>
        </p:nvSpPr>
        <p:spPr/>
        <p:txBody>
          <a:bodyPr/>
          <a:lstStyle/>
          <a:p>
            <a:fld id="{C3A9A75D-03D8-434C-A34A-16E39D7E65BD}" type="slidenum">
              <a:rPr lang="en-GB" smtClean="0"/>
              <a:t>‹#›</a:t>
            </a:fld>
            <a:endParaRPr lang="en-GB"/>
          </a:p>
        </p:txBody>
      </p:sp>
    </p:spTree>
    <p:extLst>
      <p:ext uri="{BB962C8B-B14F-4D97-AF65-F5344CB8AC3E}">
        <p14:creationId xmlns:p14="http://schemas.microsoft.com/office/powerpoint/2010/main" val="3005323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771865-2ACF-1715-7546-70E4EB643F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C7CBF01-BFA8-0AD4-6BBA-98F62F109A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200D38-9D9F-EFCA-DA6A-FC959004E1A3}"/>
              </a:ext>
            </a:extLst>
          </p:cNvPr>
          <p:cNvSpPr>
            <a:spLocks noGrp="1"/>
          </p:cNvSpPr>
          <p:nvPr>
            <p:ph type="dt" sz="half" idx="10"/>
          </p:nvPr>
        </p:nvSpPr>
        <p:spPr/>
        <p:txBody>
          <a:bodyPr/>
          <a:lstStyle/>
          <a:p>
            <a:fld id="{83395ED6-F627-43DD-94F6-0F9C0F29BE87}" type="datetimeFigureOut">
              <a:rPr lang="en-GB" smtClean="0"/>
              <a:t>25/11/2022</a:t>
            </a:fld>
            <a:endParaRPr lang="en-GB"/>
          </a:p>
        </p:txBody>
      </p:sp>
      <p:sp>
        <p:nvSpPr>
          <p:cNvPr id="5" name="Footer Placeholder 4">
            <a:extLst>
              <a:ext uri="{FF2B5EF4-FFF2-40B4-BE49-F238E27FC236}">
                <a16:creationId xmlns:a16="http://schemas.microsoft.com/office/drawing/2014/main" id="{27150D74-24D5-7F07-7F16-2B20332B41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8D477F-5ABD-529F-0FD8-7CBEEA37ED43}"/>
              </a:ext>
            </a:extLst>
          </p:cNvPr>
          <p:cNvSpPr>
            <a:spLocks noGrp="1"/>
          </p:cNvSpPr>
          <p:nvPr>
            <p:ph type="sldNum" sz="quarter" idx="12"/>
          </p:nvPr>
        </p:nvSpPr>
        <p:spPr/>
        <p:txBody>
          <a:bodyPr/>
          <a:lstStyle/>
          <a:p>
            <a:fld id="{C3A9A75D-03D8-434C-A34A-16E39D7E65BD}" type="slidenum">
              <a:rPr lang="en-GB" smtClean="0"/>
              <a:t>‹#›</a:t>
            </a:fld>
            <a:endParaRPr lang="en-GB"/>
          </a:p>
        </p:txBody>
      </p:sp>
    </p:spTree>
    <p:extLst>
      <p:ext uri="{BB962C8B-B14F-4D97-AF65-F5344CB8AC3E}">
        <p14:creationId xmlns:p14="http://schemas.microsoft.com/office/powerpoint/2010/main" val="240852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05DB9-BF9E-BABA-35D1-5F59E2E17EA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648B217-1DD5-4B98-23B9-956A6FF2FB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1AA4CC-BC7F-1899-C629-9BD85FB5668D}"/>
              </a:ext>
            </a:extLst>
          </p:cNvPr>
          <p:cNvSpPr>
            <a:spLocks noGrp="1"/>
          </p:cNvSpPr>
          <p:nvPr>
            <p:ph type="dt" sz="half" idx="10"/>
          </p:nvPr>
        </p:nvSpPr>
        <p:spPr/>
        <p:txBody>
          <a:bodyPr/>
          <a:lstStyle/>
          <a:p>
            <a:fld id="{83395ED6-F627-43DD-94F6-0F9C0F29BE87}" type="datetimeFigureOut">
              <a:rPr lang="en-GB" smtClean="0"/>
              <a:t>25/11/2022</a:t>
            </a:fld>
            <a:endParaRPr lang="en-GB"/>
          </a:p>
        </p:txBody>
      </p:sp>
      <p:sp>
        <p:nvSpPr>
          <p:cNvPr id="5" name="Footer Placeholder 4">
            <a:extLst>
              <a:ext uri="{FF2B5EF4-FFF2-40B4-BE49-F238E27FC236}">
                <a16:creationId xmlns:a16="http://schemas.microsoft.com/office/drawing/2014/main" id="{8A22FE22-32DB-8125-DE56-F76686583E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142E5C-2DF0-8CCE-1376-1C861C4BD0F5}"/>
              </a:ext>
            </a:extLst>
          </p:cNvPr>
          <p:cNvSpPr>
            <a:spLocks noGrp="1"/>
          </p:cNvSpPr>
          <p:nvPr>
            <p:ph type="sldNum" sz="quarter" idx="12"/>
          </p:nvPr>
        </p:nvSpPr>
        <p:spPr/>
        <p:txBody>
          <a:bodyPr/>
          <a:lstStyle/>
          <a:p>
            <a:fld id="{C3A9A75D-03D8-434C-A34A-16E39D7E65BD}" type="slidenum">
              <a:rPr lang="en-GB" smtClean="0"/>
              <a:t>‹#›</a:t>
            </a:fld>
            <a:endParaRPr lang="en-GB"/>
          </a:p>
        </p:txBody>
      </p:sp>
    </p:spTree>
    <p:extLst>
      <p:ext uri="{BB962C8B-B14F-4D97-AF65-F5344CB8AC3E}">
        <p14:creationId xmlns:p14="http://schemas.microsoft.com/office/powerpoint/2010/main" val="2168305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1A6F-217A-514D-9326-E71A17F680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8B7C3C1-E3FE-1C7E-C8CD-21E955E207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1702E2-7A9E-C70D-DC01-137F5206543F}"/>
              </a:ext>
            </a:extLst>
          </p:cNvPr>
          <p:cNvSpPr>
            <a:spLocks noGrp="1"/>
          </p:cNvSpPr>
          <p:nvPr>
            <p:ph type="dt" sz="half" idx="10"/>
          </p:nvPr>
        </p:nvSpPr>
        <p:spPr/>
        <p:txBody>
          <a:bodyPr/>
          <a:lstStyle/>
          <a:p>
            <a:fld id="{83395ED6-F627-43DD-94F6-0F9C0F29BE87}" type="datetimeFigureOut">
              <a:rPr lang="en-GB" smtClean="0"/>
              <a:t>25/11/2022</a:t>
            </a:fld>
            <a:endParaRPr lang="en-GB"/>
          </a:p>
        </p:txBody>
      </p:sp>
      <p:sp>
        <p:nvSpPr>
          <p:cNvPr id="5" name="Footer Placeholder 4">
            <a:extLst>
              <a:ext uri="{FF2B5EF4-FFF2-40B4-BE49-F238E27FC236}">
                <a16:creationId xmlns:a16="http://schemas.microsoft.com/office/drawing/2014/main" id="{F6FD682E-5D9C-CE85-F3F4-7A0E2D54EF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99E199-622D-DC1D-45F8-1AC422171F68}"/>
              </a:ext>
            </a:extLst>
          </p:cNvPr>
          <p:cNvSpPr>
            <a:spLocks noGrp="1"/>
          </p:cNvSpPr>
          <p:nvPr>
            <p:ph type="sldNum" sz="quarter" idx="12"/>
          </p:nvPr>
        </p:nvSpPr>
        <p:spPr/>
        <p:txBody>
          <a:bodyPr/>
          <a:lstStyle/>
          <a:p>
            <a:fld id="{C3A9A75D-03D8-434C-A34A-16E39D7E65BD}" type="slidenum">
              <a:rPr lang="en-GB" smtClean="0"/>
              <a:t>‹#›</a:t>
            </a:fld>
            <a:endParaRPr lang="en-GB"/>
          </a:p>
        </p:txBody>
      </p:sp>
    </p:spTree>
    <p:extLst>
      <p:ext uri="{BB962C8B-B14F-4D97-AF65-F5344CB8AC3E}">
        <p14:creationId xmlns:p14="http://schemas.microsoft.com/office/powerpoint/2010/main" val="1194785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E6666-6000-4703-B473-A0A1C561AED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30F9F92-E9EA-C127-D07B-BB57658A2B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B60D812-35AD-910C-92ED-A0AE29E6AE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6BBF7A6-A442-31D8-FBA0-F7C33A011E6D}"/>
              </a:ext>
            </a:extLst>
          </p:cNvPr>
          <p:cNvSpPr>
            <a:spLocks noGrp="1"/>
          </p:cNvSpPr>
          <p:nvPr>
            <p:ph type="dt" sz="half" idx="10"/>
          </p:nvPr>
        </p:nvSpPr>
        <p:spPr/>
        <p:txBody>
          <a:bodyPr/>
          <a:lstStyle/>
          <a:p>
            <a:fld id="{83395ED6-F627-43DD-94F6-0F9C0F29BE87}" type="datetimeFigureOut">
              <a:rPr lang="en-GB" smtClean="0"/>
              <a:t>25/11/2022</a:t>
            </a:fld>
            <a:endParaRPr lang="en-GB"/>
          </a:p>
        </p:txBody>
      </p:sp>
      <p:sp>
        <p:nvSpPr>
          <p:cNvPr id="6" name="Footer Placeholder 5">
            <a:extLst>
              <a:ext uri="{FF2B5EF4-FFF2-40B4-BE49-F238E27FC236}">
                <a16:creationId xmlns:a16="http://schemas.microsoft.com/office/drawing/2014/main" id="{7A1CF07D-29EF-D887-63E5-5B91F30A21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AE4C87-1966-CFFF-10EC-4A664A99C131}"/>
              </a:ext>
            </a:extLst>
          </p:cNvPr>
          <p:cNvSpPr>
            <a:spLocks noGrp="1"/>
          </p:cNvSpPr>
          <p:nvPr>
            <p:ph type="sldNum" sz="quarter" idx="12"/>
          </p:nvPr>
        </p:nvSpPr>
        <p:spPr/>
        <p:txBody>
          <a:bodyPr/>
          <a:lstStyle/>
          <a:p>
            <a:fld id="{C3A9A75D-03D8-434C-A34A-16E39D7E65BD}" type="slidenum">
              <a:rPr lang="en-GB" smtClean="0"/>
              <a:t>‹#›</a:t>
            </a:fld>
            <a:endParaRPr lang="en-GB"/>
          </a:p>
        </p:txBody>
      </p:sp>
    </p:spTree>
    <p:extLst>
      <p:ext uri="{BB962C8B-B14F-4D97-AF65-F5344CB8AC3E}">
        <p14:creationId xmlns:p14="http://schemas.microsoft.com/office/powerpoint/2010/main" val="299014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B892-AFE3-1795-3E4E-B6F61A20021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19845E-353F-D78F-35A3-BCE6D73AD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F91EBF-3967-1091-22E7-F5BBAB3035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22C382-0332-BAFF-3173-D1C507CE1F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5E7F0A-B317-FBF2-BF53-9837ECF9D6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CE22C58-A658-E8DF-4B9F-5397E2972A0B}"/>
              </a:ext>
            </a:extLst>
          </p:cNvPr>
          <p:cNvSpPr>
            <a:spLocks noGrp="1"/>
          </p:cNvSpPr>
          <p:nvPr>
            <p:ph type="dt" sz="half" idx="10"/>
          </p:nvPr>
        </p:nvSpPr>
        <p:spPr/>
        <p:txBody>
          <a:bodyPr/>
          <a:lstStyle/>
          <a:p>
            <a:fld id="{83395ED6-F627-43DD-94F6-0F9C0F29BE87}" type="datetimeFigureOut">
              <a:rPr lang="en-GB" smtClean="0"/>
              <a:t>25/11/2022</a:t>
            </a:fld>
            <a:endParaRPr lang="en-GB"/>
          </a:p>
        </p:txBody>
      </p:sp>
      <p:sp>
        <p:nvSpPr>
          <p:cNvPr id="8" name="Footer Placeholder 7">
            <a:extLst>
              <a:ext uri="{FF2B5EF4-FFF2-40B4-BE49-F238E27FC236}">
                <a16:creationId xmlns:a16="http://schemas.microsoft.com/office/drawing/2014/main" id="{72325AD0-63FA-FF39-5A68-5D8A4472B6F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E6E344C-D325-1BA7-7759-39B66354EB8D}"/>
              </a:ext>
            </a:extLst>
          </p:cNvPr>
          <p:cNvSpPr>
            <a:spLocks noGrp="1"/>
          </p:cNvSpPr>
          <p:nvPr>
            <p:ph type="sldNum" sz="quarter" idx="12"/>
          </p:nvPr>
        </p:nvSpPr>
        <p:spPr/>
        <p:txBody>
          <a:bodyPr/>
          <a:lstStyle/>
          <a:p>
            <a:fld id="{C3A9A75D-03D8-434C-A34A-16E39D7E65BD}" type="slidenum">
              <a:rPr lang="en-GB" smtClean="0"/>
              <a:t>‹#›</a:t>
            </a:fld>
            <a:endParaRPr lang="en-GB"/>
          </a:p>
        </p:txBody>
      </p:sp>
    </p:spTree>
    <p:extLst>
      <p:ext uri="{BB962C8B-B14F-4D97-AF65-F5344CB8AC3E}">
        <p14:creationId xmlns:p14="http://schemas.microsoft.com/office/powerpoint/2010/main" val="33774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F1E7A-8BED-72C1-F91A-661E10B518A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7106A81-EFFD-FFCF-2F06-0B07B5CE0836}"/>
              </a:ext>
            </a:extLst>
          </p:cNvPr>
          <p:cNvSpPr>
            <a:spLocks noGrp="1"/>
          </p:cNvSpPr>
          <p:nvPr>
            <p:ph type="dt" sz="half" idx="10"/>
          </p:nvPr>
        </p:nvSpPr>
        <p:spPr/>
        <p:txBody>
          <a:bodyPr/>
          <a:lstStyle/>
          <a:p>
            <a:fld id="{83395ED6-F627-43DD-94F6-0F9C0F29BE87}" type="datetimeFigureOut">
              <a:rPr lang="en-GB" smtClean="0"/>
              <a:t>25/11/2022</a:t>
            </a:fld>
            <a:endParaRPr lang="en-GB"/>
          </a:p>
        </p:txBody>
      </p:sp>
      <p:sp>
        <p:nvSpPr>
          <p:cNvPr id="4" name="Footer Placeholder 3">
            <a:extLst>
              <a:ext uri="{FF2B5EF4-FFF2-40B4-BE49-F238E27FC236}">
                <a16:creationId xmlns:a16="http://schemas.microsoft.com/office/drawing/2014/main" id="{5E5FBB87-6069-7B93-E877-AFC95C48E38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40136A2-27F8-C9FE-F49D-05C6319591CD}"/>
              </a:ext>
            </a:extLst>
          </p:cNvPr>
          <p:cNvSpPr>
            <a:spLocks noGrp="1"/>
          </p:cNvSpPr>
          <p:nvPr>
            <p:ph type="sldNum" sz="quarter" idx="12"/>
          </p:nvPr>
        </p:nvSpPr>
        <p:spPr/>
        <p:txBody>
          <a:bodyPr/>
          <a:lstStyle/>
          <a:p>
            <a:fld id="{C3A9A75D-03D8-434C-A34A-16E39D7E65BD}" type="slidenum">
              <a:rPr lang="en-GB" smtClean="0"/>
              <a:t>‹#›</a:t>
            </a:fld>
            <a:endParaRPr lang="en-GB"/>
          </a:p>
        </p:txBody>
      </p:sp>
    </p:spTree>
    <p:extLst>
      <p:ext uri="{BB962C8B-B14F-4D97-AF65-F5344CB8AC3E}">
        <p14:creationId xmlns:p14="http://schemas.microsoft.com/office/powerpoint/2010/main" val="1616933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8BEB26-5C02-C0FB-B461-35E7CA5A42E7}"/>
              </a:ext>
            </a:extLst>
          </p:cNvPr>
          <p:cNvSpPr>
            <a:spLocks noGrp="1"/>
          </p:cNvSpPr>
          <p:nvPr>
            <p:ph type="dt" sz="half" idx="10"/>
          </p:nvPr>
        </p:nvSpPr>
        <p:spPr/>
        <p:txBody>
          <a:bodyPr/>
          <a:lstStyle/>
          <a:p>
            <a:fld id="{83395ED6-F627-43DD-94F6-0F9C0F29BE87}" type="datetimeFigureOut">
              <a:rPr lang="en-GB" smtClean="0"/>
              <a:t>25/11/2022</a:t>
            </a:fld>
            <a:endParaRPr lang="en-GB"/>
          </a:p>
        </p:txBody>
      </p:sp>
      <p:sp>
        <p:nvSpPr>
          <p:cNvPr id="3" name="Footer Placeholder 2">
            <a:extLst>
              <a:ext uri="{FF2B5EF4-FFF2-40B4-BE49-F238E27FC236}">
                <a16:creationId xmlns:a16="http://schemas.microsoft.com/office/drawing/2014/main" id="{117EE218-871C-CBAC-F718-0F9E22061BF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E209D7B-E625-CD82-95C7-2C930BC498E4}"/>
              </a:ext>
            </a:extLst>
          </p:cNvPr>
          <p:cNvSpPr>
            <a:spLocks noGrp="1"/>
          </p:cNvSpPr>
          <p:nvPr>
            <p:ph type="sldNum" sz="quarter" idx="12"/>
          </p:nvPr>
        </p:nvSpPr>
        <p:spPr/>
        <p:txBody>
          <a:bodyPr/>
          <a:lstStyle/>
          <a:p>
            <a:fld id="{C3A9A75D-03D8-434C-A34A-16E39D7E65BD}" type="slidenum">
              <a:rPr lang="en-GB" smtClean="0"/>
              <a:t>‹#›</a:t>
            </a:fld>
            <a:endParaRPr lang="en-GB"/>
          </a:p>
        </p:txBody>
      </p:sp>
    </p:spTree>
    <p:extLst>
      <p:ext uri="{BB962C8B-B14F-4D97-AF65-F5344CB8AC3E}">
        <p14:creationId xmlns:p14="http://schemas.microsoft.com/office/powerpoint/2010/main" val="1480910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5B45C-401B-B204-080E-41848AB583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B8EB2CF-78AC-D6DF-6443-ECE7A75387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863B01C-28E4-6625-4BF5-2CF234F8F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F988F-30BD-D7B2-B1BE-7715462E2C88}"/>
              </a:ext>
            </a:extLst>
          </p:cNvPr>
          <p:cNvSpPr>
            <a:spLocks noGrp="1"/>
          </p:cNvSpPr>
          <p:nvPr>
            <p:ph type="dt" sz="half" idx="10"/>
          </p:nvPr>
        </p:nvSpPr>
        <p:spPr/>
        <p:txBody>
          <a:bodyPr/>
          <a:lstStyle/>
          <a:p>
            <a:fld id="{83395ED6-F627-43DD-94F6-0F9C0F29BE87}" type="datetimeFigureOut">
              <a:rPr lang="en-GB" smtClean="0"/>
              <a:t>25/11/2022</a:t>
            </a:fld>
            <a:endParaRPr lang="en-GB"/>
          </a:p>
        </p:txBody>
      </p:sp>
      <p:sp>
        <p:nvSpPr>
          <p:cNvPr id="6" name="Footer Placeholder 5">
            <a:extLst>
              <a:ext uri="{FF2B5EF4-FFF2-40B4-BE49-F238E27FC236}">
                <a16:creationId xmlns:a16="http://schemas.microsoft.com/office/drawing/2014/main" id="{3260CCDB-EDA5-2E1C-74BF-07713D5A31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CD813E-C277-CD7C-5FCC-DED201E984C8}"/>
              </a:ext>
            </a:extLst>
          </p:cNvPr>
          <p:cNvSpPr>
            <a:spLocks noGrp="1"/>
          </p:cNvSpPr>
          <p:nvPr>
            <p:ph type="sldNum" sz="quarter" idx="12"/>
          </p:nvPr>
        </p:nvSpPr>
        <p:spPr/>
        <p:txBody>
          <a:bodyPr/>
          <a:lstStyle/>
          <a:p>
            <a:fld id="{C3A9A75D-03D8-434C-A34A-16E39D7E65BD}" type="slidenum">
              <a:rPr lang="en-GB" smtClean="0"/>
              <a:t>‹#›</a:t>
            </a:fld>
            <a:endParaRPr lang="en-GB"/>
          </a:p>
        </p:txBody>
      </p:sp>
    </p:spTree>
    <p:extLst>
      <p:ext uri="{BB962C8B-B14F-4D97-AF65-F5344CB8AC3E}">
        <p14:creationId xmlns:p14="http://schemas.microsoft.com/office/powerpoint/2010/main" val="3608708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AF5EB-C4DD-6546-F3CD-EF09D074D8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217988E-809A-D936-E654-FFBE12C1D9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50F8DAD-E48F-2117-EEFD-ED207AB81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610B09-359A-DC2F-52A6-9DF0A9C6D5E4}"/>
              </a:ext>
            </a:extLst>
          </p:cNvPr>
          <p:cNvSpPr>
            <a:spLocks noGrp="1"/>
          </p:cNvSpPr>
          <p:nvPr>
            <p:ph type="dt" sz="half" idx="10"/>
          </p:nvPr>
        </p:nvSpPr>
        <p:spPr/>
        <p:txBody>
          <a:bodyPr/>
          <a:lstStyle/>
          <a:p>
            <a:fld id="{83395ED6-F627-43DD-94F6-0F9C0F29BE87}" type="datetimeFigureOut">
              <a:rPr lang="en-GB" smtClean="0"/>
              <a:t>25/11/2022</a:t>
            </a:fld>
            <a:endParaRPr lang="en-GB"/>
          </a:p>
        </p:txBody>
      </p:sp>
      <p:sp>
        <p:nvSpPr>
          <p:cNvPr id="6" name="Footer Placeholder 5">
            <a:extLst>
              <a:ext uri="{FF2B5EF4-FFF2-40B4-BE49-F238E27FC236}">
                <a16:creationId xmlns:a16="http://schemas.microsoft.com/office/drawing/2014/main" id="{FC252F45-01EA-C05D-BDF6-73E85D4A78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FD89B2-0DBD-7E23-4E44-D85852846C94}"/>
              </a:ext>
            </a:extLst>
          </p:cNvPr>
          <p:cNvSpPr>
            <a:spLocks noGrp="1"/>
          </p:cNvSpPr>
          <p:nvPr>
            <p:ph type="sldNum" sz="quarter" idx="12"/>
          </p:nvPr>
        </p:nvSpPr>
        <p:spPr/>
        <p:txBody>
          <a:bodyPr/>
          <a:lstStyle/>
          <a:p>
            <a:fld id="{C3A9A75D-03D8-434C-A34A-16E39D7E65BD}" type="slidenum">
              <a:rPr lang="en-GB" smtClean="0"/>
              <a:t>‹#›</a:t>
            </a:fld>
            <a:endParaRPr lang="en-GB"/>
          </a:p>
        </p:txBody>
      </p:sp>
    </p:spTree>
    <p:extLst>
      <p:ext uri="{BB962C8B-B14F-4D97-AF65-F5344CB8AC3E}">
        <p14:creationId xmlns:p14="http://schemas.microsoft.com/office/powerpoint/2010/main" val="2715210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38AE18-D4CD-5779-8B4D-37DF1BD0C1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4478E21-18DD-5DFA-0A30-B36646F21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58343B-D705-65FB-F1C5-FDFFE6D02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95ED6-F627-43DD-94F6-0F9C0F29BE87}" type="datetimeFigureOut">
              <a:rPr lang="en-GB" smtClean="0"/>
              <a:t>25/11/2022</a:t>
            </a:fld>
            <a:endParaRPr lang="en-GB"/>
          </a:p>
        </p:txBody>
      </p:sp>
      <p:sp>
        <p:nvSpPr>
          <p:cNvPr id="5" name="Footer Placeholder 4">
            <a:extLst>
              <a:ext uri="{FF2B5EF4-FFF2-40B4-BE49-F238E27FC236}">
                <a16:creationId xmlns:a16="http://schemas.microsoft.com/office/drawing/2014/main" id="{A288BBE5-483F-1A1E-156D-243AA4D6A6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F846017-5C8A-5304-4C9A-70F681553E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A9A75D-03D8-434C-A34A-16E39D7E65BD}" type="slidenum">
              <a:rPr lang="en-GB" smtClean="0"/>
              <a:t>‹#›</a:t>
            </a:fld>
            <a:endParaRPr lang="en-GB"/>
          </a:p>
        </p:txBody>
      </p:sp>
    </p:spTree>
    <p:extLst>
      <p:ext uri="{BB962C8B-B14F-4D97-AF65-F5344CB8AC3E}">
        <p14:creationId xmlns:p14="http://schemas.microsoft.com/office/powerpoint/2010/main" val="2441681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tk2/RetroSeq"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nas.org/doi/10.1073/pnas.160233611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elt.igs.umaryland.edu/manual.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pplevir/STEA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xunchen85/ERVcall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B31F-0301-9D01-3F46-2362B46925AA}"/>
              </a:ext>
            </a:extLst>
          </p:cNvPr>
          <p:cNvSpPr>
            <a:spLocks noGrp="1"/>
          </p:cNvSpPr>
          <p:nvPr>
            <p:ph type="ctrTitle"/>
          </p:nvPr>
        </p:nvSpPr>
        <p:spPr/>
        <p:txBody>
          <a:bodyPr/>
          <a:lstStyle/>
          <a:p>
            <a:r>
              <a:rPr lang="en-GB" dirty="0"/>
              <a:t>Flow diagrams for tested tools</a:t>
            </a:r>
          </a:p>
        </p:txBody>
      </p:sp>
    </p:spTree>
    <p:extLst>
      <p:ext uri="{BB962C8B-B14F-4D97-AF65-F5344CB8AC3E}">
        <p14:creationId xmlns:p14="http://schemas.microsoft.com/office/powerpoint/2010/main" val="82426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49A3-7958-4460-B8DE-950389375945}"/>
              </a:ext>
            </a:extLst>
          </p:cNvPr>
          <p:cNvSpPr>
            <a:spLocks noGrp="1"/>
          </p:cNvSpPr>
          <p:nvPr>
            <p:ph type="title"/>
          </p:nvPr>
        </p:nvSpPr>
        <p:spPr/>
        <p:txBody>
          <a:bodyPr/>
          <a:lstStyle/>
          <a:p>
            <a:r>
              <a:rPr lang="en-GB" dirty="0"/>
              <a:t>Retroseq</a:t>
            </a:r>
          </a:p>
        </p:txBody>
      </p:sp>
      <p:sp>
        <p:nvSpPr>
          <p:cNvPr id="4" name="Rectangle 3">
            <a:extLst>
              <a:ext uri="{FF2B5EF4-FFF2-40B4-BE49-F238E27FC236}">
                <a16:creationId xmlns:a16="http://schemas.microsoft.com/office/drawing/2014/main" id="{59F75A72-C512-759A-003D-756B2392471F}"/>
              </a:ext>
            </a:extLst>
          </p:cNvPr>
          <p:cNvSpPr/>
          <p:nvPr/>
        </p:nvSpPr>
        <p:spPr>
          <a:xfrm>
            <a:off x="838200" y="2325757"/>
            <a:ext cx="2004391" cy="700708"/>
          </a:xfrm>
          <a:prstGeom prst="rect">
            <a:avLst/>
          </a:prstGeom>
          <a:solidFill>
            <a:srgbClr val="4472C4">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90414C52-148A-5D39-AC84-FBB8F72F9E96}"/>
              </a:ext>
            </a:extLst>
          </p:cNvPr>
          <p:cNvSpPr txBox="1"/>
          <p:nvPr/>
        </p:nvSpPr>
        <p:spPr>
          <a:xfrm>
            <a:off x="1076326" y="2491445"/>
            <a:ext cx="1747837" cy="369332"/>
          </a:xfrm>
          <a:prstGeom prst="rect">
            <a:avLst/>
          </a:prstGeom>
          <a:noFill/>
        </p:spPr>
        <p:txBody>
          <a:bodyPr wrap="square" rtlCol="0">
            <a:spAutoFit/>
          </a:bodyPr>
          <a:lstStyle/>
          <a:p>
            <a:r>
              <a:rPr lang="en-GB" dirty="0"/>
              <a:t>Input BAM file</a:t>
            </a:r>
          </a:p>
        </p:txBody>
      </p:sp>
      <p:sp>
        <p:nvSpPr>
          <p:cNvPr id="6" name="Rectangle 5">
            <a:extLst>
              <a:ext uri="{FF2B5EF4-FFF2-40B4-BE49-F238E27FC236}">
                <a16:creationId xmlns:a16="http://schemas.microsoft.com/office/drawing/2014/main" id="{02388816-835E-67F8-F4CF-C8FD30B21526}"/>
              </a:ext>
            </a:extLst>
          </p:cNvPr>
          <p:cNvSpPr/>
          <p:nvPr/>
        </p:nvSpPr>
        <p:spPr>
          <a:xfrm>
            <a:off x="819772" y="4154557"/>
            <a:ext cx="2004391" cy="700708"/>
          </a:xfrm>
          <a:prstGeom prst="rect">
            <a:avLst/>
          </a:prstGeom>
          <a:solidFill>
            <a:srgbClr val="FFC000">
              <a:alpha val="50196"/>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DBCF8A50-B458-1401-9B97-A097FA1ED2E4}"/>
              </a:ext>
            </a:extLst>
          </p:cNvPr>
          <p:cNvSpPr txBox="1"/>
          <p:nvPr/>
        </p:nvSpPr>
        <p:spPr>
          <a:xfrm>
            <a:off x="1219511" y="4154557"/>
            <a:ext cx="1747837" cy="646331"/>
          </a:xfrm>
          <a:prstGeom prst="rect">
            <a:avLst/>
          </a:prstGeom>
          <a:noFill/>
        </p:spPr>
        <p:txBody>
          <a:bodyPr wrap="square" rtlCol="0">
            <a:spAutoFit/>
          </a:bodyPr>
          <a:lstStyle/>
          <a:p>
            <a:r>
              <a:rPr lang="en-GB" dirty="0"/>
              <a:t>Reference Genome</a:t>
            </a:r>
          </a:p>
        </p:txBody>
      </p:sp>
      <p:sp>
        <p:nvSpPr>
          <p:cNvPr id="8" name="Rectangle 7">
            <a:extLst>
              <a:ext uri="{FF2B5EF4-FFF2-40B4-BE49-F238E27FC236}">
                <a16:creationId xmlns:a16="http://schemas.microsoft.com/office/drawing/2014/main" id="{085DE424-90AF-DE4D-7E69-CD2C74BFD109}"/>
              </a:ext>
            </a:extLst>
          </p:cNvPr>
          <p:cNvSpPr/>
          <p:nvPr/>
        </p:nvSpPr>
        <p:spPr>
          <a:xfrm>
            <a:off x="4300537" y="2325757"/>
            <a:ext cx="2004391" cy="700708"/>
          </a:xfrm>
          <a:prstGeom prst="rect">
            <a:avLst/>
          </a:prstGeom>
          <a:solidFill>
            <a:srgbClr val="15EB3E">
              <a:alpha val="49804"/>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CE491912-229A-4E14-D0AB-C3217038EC9D}"/>
              </a:ext>
            </a:extLst>
          </p:cNvPr>
          <p:cNvSpPr txBox="1"/>
          <p:nvPr/>
        </p:nvSpPr>
        <p:spPr>
          <a:xfrm>
            <a:off x="4791075" y="2478220"/>
            <a:ext cx="1800225" cy="369332"/>
          </a:xfrm>
          <a:prstGeom prst="rect">
            <a:avLst/>
          </a:prstGeom>
          <a:noFill/>
        </p:spPr>
        <p:txBody>
          <a:bodyPr wrap="square" rtlCol="0">
            <a:spAutoFit/>
          </a:bodyPr>
          <a:lstStyle/>
          <a:p>
            <a:r>
              <a:rPr lang="en-GB" dirty="0"/>
              <a:t>BED file</a:t>
            </a:r>
          </a:p>
        </p:txBody>
      </p:sp>
      <p:sp>
        <p:nvSpPr>
          <p:cNvPr id="10" name="Rectangle 9">
            <a:extLst>
              <a:ext uri="{FF2B5EF4-FFF2-40B4-BE49-F238E27FC236}">
                <a16:creationId xmlns:a16="http://schemas.microsoft.com/office/drawing/2014/main" id="{57A86AB0-9DB3-47EB-8AB2-FFCF8214CDA0}"/>
              </a:ext>
            </a:extLst>
          </p:cNvPr>
          <p:cNvSpPr/>
          <p:nvPr/>
        </p:nvSpPr>
        <p:spPr>
          <a:xfrm>
            <a:off x="4300537" y="4154557"/>
            <a:ext cx="2004391" cy="700708"/>
          </a:xfrm>
          <a:prstGeom prst="rect">
            <a:avLst/>
          </a:prstGeom>
          <a:solidFill>
            <a:srgbClr val="15EB3E">
              <a:alpha val="49804"/>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FD8ED252-8255-4FA9-71F4-D334F6F7A699}"/>
              </a:ext>
            </a:extLst>
          </p:cNvPr>
          <p:cNvSpPr txBox="1"/>
          <p:nvPr/>
        </p:nvSpPr>
        <p:spPr>
          <a:xfrm>
            <a:off x="4791074" y="4320245"/>
            <a:ext cx="1800225" cy="369332"/>
          </a:xfrm>
          <a:prstGeom prst="rect">
            <a:avLst/>
          </a:prstGeom>
          <a:noFill/>
        </p:spPr>
        <p:txBody>
          <a:bodyPr wrap="square" rtlCol="0">
            <a:spAutoFit/>
          </a:bodyPr>
          <a:lstStyle/>
          <a:p>
            <a:r>
              <a:rPr lang="en-GB" dirty="0"/>
              <a:t>Ref SEQ file</a:t>
            </a:r>
          </a:p>
        </p:txBody>
      </p:sp>
      <p:cxnSp>
        <p:nvCxnSpPr>
          <p:cNvPr id="14" name="Straight Arrow Connector 13">
            <a:extLst>
              <a:ext uri="{FF2B5EF4-FFF2-40B4-BE49-F238E27FC236}">
                <a16:creationId xmlns:a16="http://schemas.microsoft.com/office/drawing/2014/main" id="{951304C5-4D84-EDD9-F5C3-4AB133B2E2BB}"/>
              </a:ext>
            </a:extLst>
          </p:cNvPr>
          <p:cNvCxnSpPr>
            <a:cxnSpLocks/>
            <a:stCxn id="4" idx="3"/>
          </p:cNvCxnSpPr>
          <p:nvPr/>
        </p:nvCxnSpPr>
        <p:spPr>
          <a:xfrm>
            <a:off x="2842591" y="2676111"/>
            <a:ext cx="3976687" cy="170157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F3F238E-A0BB-8561-E92F-5D82C7E5CA4C}"/>
              </a:ext>
            </a:extLst>
          </p:cNvPr>
          <p:cNvCxnSpPr>
            <a:cxnSpLocks/>
          </p:cNvCxnSpPr>
          <p:nvPr/>
        </p:nvCxnSpPr>
        <p:spPr>
          <a:xfrm flipV="1">
            <a:off x="2842591" y="2775917"/>
            <a:ext cx="3976687" cy="178908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25ECF166-25D6-5572-47B3-F3039418E2A1}"/>
              </a:ext>
            </a:extLst>
          </p:cNvPr>
          <p:cNvCxnSpPr>
            <a:cxnSpLocks/>
          </p:cNvCxnSpPr>
          <p:nvPr/>
        </p:nvCxnSpPr>
        <p:spPr>
          <a:xfrm flipV="1">
            <a:off x="2842591" y="2279338"/>
            <a:ext cx="3996359" cy="40112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C7CB403F-81C6-2B23-3CDB-CB2D883C8543}"/>
              </a:ext>
            </a:extLst>
          </p:cNvPr>
          <p:cNvCxnSpPr>
            <a:cxnSpLocks/>
          </p:cNvCxnSpPr>
          <p:nvPr/>
        </p:nvCxnSpPr>
        <p:spPr>
          <a:xfrm>
            <a:off x="2842591" y="4556596"/>
            <a:ext cx="3958259" cy="34153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FD0B98CB-EE5D-CC66-A563-35260C80E960}"/>
              </a:ext>
            </a:extLst>
          </p:cNvPr>
          <p:cNvCxnSpPr/>
          <p:nvPr/>
        </p:nvCxnSpPr>
        <p:spPr>
          <a:xfrm>
            <a:off x="6304928" y="2676759"/>
            <a:ext cx="53402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030AC5A2-4668-B557-97B7-D72916CA9F64}"/>
              </a:ext>
            </a:extLst>
          </p:cNvPr>
          <p:cNvCxnSpPr/>
          <p:nvPr/>
        </p:nvCxnSpPr>
        <p:spPr>
          <a:xfrm>
            <a:off x="6304928" y="4556596"/>
            <a:ext cx="53402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1671011C-D461-BBED-1C6D-D4B09B944D46}"/>
              </a:ext>
            </a:extLst>
          </p:cNvPr>
          <p:cNvSpPr/>
          <p:nvPr/>
        </p:nvSpPr>
        <p:spPr>
          <a:xfrm>
            <a:off x="6857377" y="2210451"/>
            <a:ext cx="1891335" cy="904870"/>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3244C267-06C0-0DD0-9AA2-23E1F6C80A02}"/>
              </a:ext>
            </a:extLst>
          </p:cNvPr>
          <p:cNvSpPr/>
          <p:nvPr/>
        </p:nvSpPr>
        <p:spPr>
          <a:xfrm>
            <a:off x="6857378" y="4154557"/>
            <a:ext cx="1891334" cy="904870"/>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Box 38">
            <a:extLst>
              <a:ext uri="{FF2B5EF4-FFF2-40B4-BE49-F238E27FC236}">
                <a16:creationId xmlns:a16="http://schemas.microsoft.com/office/drawing/2014/main" id="{23A6ED97-2D9C-2614-289F-4C8BE8B8F111}"/>
              </a:ext>
            </a:extLst>
          </p:cNvPr>
          <p:cNvSpPr txBox="1"/>
          <p:nvPr/>
        </p:nvSpPr>
        <p:spPr>
          <a:xfrm>
            <a:off x="7081836" y="2283971"/>
            <a:ext cx="1759949" cy="646331"/>
          </a:xfrm>
          <a:prstGeom prst="rect">
            <a:avLst/>
          </a:prstGeom>
          <a:noFill/>
        </p:spPr>
        <p:txBody>
          <a:bodyPr wrap="square" rtlCol="0">
            <a:spAutoFit/>
          </a:bodyPr>
          <a:lstStyle/>
          <a:p>
            <a:r>
              <a:rPr lang="en-GB" dirty="0"/>
              <a:t>Discover using REF HERV loci.</a:t>
            </a:r>
          </a:p>
        </p:txBody>
      </p:sp>
      <p:sp>
        <p:nvSpPr>
          <p:cNvPr id="40" name="TextBox 39">
            <a:extLst>
              <a:ext uri="{FF2B5EF4-FFF2-40B4-BE49-F238E27FC236}">
                <a16:creationId xmlns:a16="http://schemas.microsoft.com/office/drawing/2014/main" id="{498D6FA5-4876-D606-15BB-BF077E7B0EFD}"/>
              </a:ext>
            </a:extLst>
          </p:cNvPr>
          <p:cNvSpPr txBox="1"/>
          <p:nvPr/>
        </p:nvSpPr>
        <p:spPr>
          <a:xfrm>
            <a:off x="7081836" y="4169918"/>
            <a:ext cx="1891334" cy="923330"/>
          </a:xfrm>
          <a:prstGeom prst="rect">
            <a:avLst/>
          </a:prstGeom>
          <a:noFill/>
        </p:spPr>
        <p:txBody>
          <a:bodyPr wrap="square" rtlCol="0">
            <a:spAutoFit/>
          </a:bodyPr>
          <a:lstStyle/>
          <a:p>
            <a:r>
              <a:rPr lang="en-GB" dirty="0"/>
              <a:t>Discover using alignment to input SEQ.</a:t>
            </a:r>
          </a:p>
        </p:txBody>
      </p:sp>
      <p:cxnSp>
        <p:nvCxnSpPr>
          <p:cNvPr id="43" name="Straight Arrow Connector 42">
            <a:extLst>
              <a:ext uri="{FF2B5EF4-FFF2-40B4-BE49-F238E27FC236}">
                <a16:creationId xmlns:a16="http://schemas.microsoft.com/office/drawing/2014/main" id="{44493F79-D5A3-E19D-5097-E315540B7953}"/>
              </a:ext>
            </a:extLst>
          </p:cNvPr>
          <p:cNvCxnSpPr/>
          <p:nvPr/>
        </p:nvCxnSpPr>
        <p:spPr>
          <a:xfrm>
            <a:off x="8748712" y="2676111"/>
            <a:ext cx="53402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85BD0CFD-5671-88D7-D175-BA84B76402E1}"/>
              </a:ext>
            </a:extLst>
          </p:cNvPr>
          <p:cNvCxnSpPr/>
          <p:nvPr/>
        </p:nvCxnSpPr>
        <p:spPr>
          <a:xfrm>
            <a:off x="8748712" y="4579525"/>
            <a:ext cx="53402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CCDB32EF-7C2A-CF5C-9ED2-F4516D9AB093}"/>
              </a:ext>
            </a:extLst>
          </p:cNvPr>
          <p:cNvSpPr/>
          <p:nvPr/>
        </p:nvSpPr>
        <p:spPr>
          <a:xfrm>
            <a:off x="9282734" y="2341728"/>
            <a:ext cx="851866" cy="654740"/>
          </a:xfrm>
          <a:prstGeom prst="rect">
            <a:avLst/>
          </a:prstGeom>
          <a:solidFill>
            <a:srgbClr val="7030A0">
              <a:alpha val="50196"/>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C6F00CFB-F3C0-22D6-E419-5F47ADDBF2A7}"/>
              </a:ext>
            </a:extLst>
          </p:cNvPr>
          <p:cNvSpPr/>
          <p:nvPr/>
        </p:nvSpPr>
        <p:spPr>
          <a:xfrm>
            <a:off x="9282734" y="4279622"/>
            <a:ext cx="851866" cy="654740"/>
          </a:xfrm>
          <a:prstGeom prst="rect">
            <a:avLst/>
          </a:prstGeom>
          <a:solidFill>
            <a:srgbClr val="7030A0">
              <a:alpha val="50196"/>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a:extLst>
              <a:ext uri="{FF2B5EF4-FFF2-40B4-BE49-F238E27FC236}">
                <a16:creationId xmlns:a16="http://schemas.microsoft.com/office/drawing/2014/main" id="{6186A31E-759A-A16F-0E56-AD35D2E20DAF}"/>
              </a:ext>
            </a:extLst>
          </p:cNvPr>
          <p:cNvSpPr txBox="1"/>
          <p:nvPr/>
        </p:nvSpPr>
        <p:spPr>
          <a:xfrm>
            <a:off x="9423024" y="2491445"/>
            <a:ext cx="1152525" cy="369332"/>
          </a:xfrm>
          <a:prstGeom prst="rect">
            <a:avLst/>
          </a:prstGeom>
          <a:noFill/>
        </p:spPr>
        <p:txBody>
          <a:bodyPr wrap="square" rtlCol="0">
            <a:spAutoFit/>
          </a:bodyPr>
          <a:lstStyle/>
          <a:p>
            <a:r>
              <a:rPr lang="en-GB" dirty="0"/>
              <a:t>Call </a:t>
            </a:r>
          </a:p>
        </p:txBody>
      </p:sp>
      <p:sp>
        <p:nvSpPr>
          <p:cNvPr id="48" name="TextBox 47">
            <a:extLst>
              <a:ext uri="{FF2B5EF4-FFF2-40B4-BE49-F238E27FC236}">
                <a16:creationId xmlns:a16="http://schemas.microsoft.com/office/drawing/2014/main" id="{34A543B6-0143-1AE9-D0D0-F005E5036021}"/>
              </a:ext>
            </a:extLst>
          </p:cNvPr>
          <p:cNvSpPr txBox="1"/>
          <p:nvPr/>
        </p:nvSpPr>
        <p:spPr>
          <a:xfrm>
            <a:off x="9423023" y="4394859"/>
            <a:ext cx="1152525" cy="369332"/>
          </a:xfrm>
          <a:prstGeom prst="rect">
            <a:avLst/>
          </a:prstGeom>
          <a:noFill/>
        </p:spPr>
        <p:txBody>
          <a:bodyPr wrap="square" rtlCol="0">
            <a:spAutoFit/>
          </a:bodyPr>
          <a:lstStyle/>
          <a:p>
            <a:r>
              <a:rPr lang="en-GB" dirty="0"/>
              <a:t>Call </a:t>
            </a:r>
          </a:p>
        </p:txBody>
      </p:sp>
      <p:cxnSp>
        <p:nvCxnSpPr>
          <p:cNvPr id="50" name="Straight Connector 49">
            <a:extLst>
              <a:ext uri="{FF2B5EF4-FFF2-40B4-BE49-F238E27FC236}">
                <a16:creationId xmlns:a16="http://schemas.microsoft.com/office/drawing/2014/main" id="{6C94C289-7963-604F-B46C-FAA3D483174B}"/>
              </a:ext>
            </a:extLst>
          </p:cNvPr>
          <p:cNvCxnSpPr/>
          <p:nvPr/>
        </p:nvCxnSpPr>
        <p:spPr>
          <a:xfrm flipV="1">
            <a:off x="0" y="3562350"/>
            <a:ext cx="12192000" cy="3810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8F5E0E74-3FC7-4F7A-9392-ACD3C4243232}"/>
              </a:ext>
            </a:extLst>
          </p:cNvPr>
          <p:cNvSpPr txBox="1"/>
          <p:nvPr/>
        </p:nvSpPr>
        <p:spPr>
          <a:xfrm>
            <a:off x="957263" y="5538788"/>
            <a:ext cx="10101262" cy="1200329"/>
          </a:xfrm>
          <a:prstGeom prst="rect">
            <a:avLst/>
          </a:prstGeom>
          <a:noFill/>
        </p:spPr>
        <p:txBody>
          <a:bodyPr wrap="square" rtlCol="0">
            <a:spAutoFit/>
          </a:bodyPr>
          <a:lstStyle/>
          <a:p>
            <a:r>
              <a:rPr lang="en-GB" dirty="0"/>
              <a:t>Retroseq can be implemented either using alignment to a reference </a:t>
            </a:r>
            <a:r>
              <a:rPr lang="en-GB" dirty="0" err="1"/>
              <a:t>fasta</a:t>
            </a:r>
            <a:r>
              <a:rPr lang="en-GB" dirty="0"/>
              <a:t> of a target sequence (e.g. LTR5_Hs) or instead by mapping discordant reads to reference loci – assuming that for a non-reference insertion the reads are aligned to reference copies. Alignment requires exonerate and takes longer to run. More information can be found here: </a:t>
            </a:r>
            <a:r>
              <a:rPr lang="en-GB" dirty="0">
                <a:hlinkClick r:id="rId2"/>
              </a:rPr>
              <a:t>https://github.com/tk2/RetroSeq</a:t>
            </a:r>
            <a:r>
              <a:rPr lang="en-GB" dirty="0"/>
              <a:t> </a:t>
            </a:r>
          </a:p>
        </p:txBody>
      </p:sp>
    </p:spTree>
    <p:extLst>
      <p:ext uri="{BB962C8B-B14F-4D97-AF65-F5344CB8AC3E}">
        <p14:creationId xmlns:p14="http://schemas.microsoft.com/office/powerpoint/2010/main" val="882867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A589-FCD2-66B6-1BC8-D9919E5BB078}"/>
              </a:ext>
            </a:extLst>
          </p:cNvPr>
          <p:cNvSpPr>
            <a:spLocks noGrp="1"/>
          </p:cNvSpPr>
          <p:nvPr>
            <p:ph type="title"/>
          </p:nvPr>
        </p:nvSpPr>
        <p:spPr/>
        <p:txBody>
          <a:bodyPr/>
          <a:lstStyle/>
          <a:p>
            <a:r>
              <a:rPr lang="en-GB" dirty="0"/>
              <a:t>Retroseq+</a:t>
            </a:r>
          </a:p>
        </p:txBody>
      </p:sp>
      <p:sp>
        <p:nvSpPr>
          <p:cNvPr id="4" name="Rectangle 3">
            <a:extLst>
              <a:ext uri="{FF2B5EF4-FFF2-40B4-BE49-F238E27FC236}">
                <a16:creationId xmlns:a16="http://schemas.microsoft.com/office/drawing/2014/main" id="{434CCC13-D060-7BC4-4399-3D487C43EC5D}"/>
              </a:ext>
            </a:extLst>
          </p:cNvPr>
          <p:cNvSpPr/>
          <p:nvPr/>
        </p:nvSpPr>
        <p:spPr>
          <a:xfrm>
            <a:off x="838200" y="2325757"/>
            <a:ext cx="2004391" cy="700708"/>
          </a:xfrm>
          <a:prstGeom prst="rect">
            <a:avLst/>
          </a:prstGeom>
          <a:solidFill>
            <a:srgbClr val="4472C4">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D3383C5-385D-5B95-7279-5C61403F3821}"/>
              </a:ext>
            </a:extLst>
          </p:cNvPr>
          <p:cNvSpPr txBox="1"/>
          <p:nvPr/>
        </p:nvSpPr>
        <p:spPr>
          <a:xfrm>
            <a:off x="1076326" y="2491445"/>
            <a:ext cx="1747837" cy="369332"/>
          </a:xfrm>
          <a:prstGeom prst="rect">
            <a:avLst/>
          </a:prstGeom>
          <a:noFill/>
        </p:spPr>
        <p:txBody>
          <a:bodyPr wrap="square" rtlCol="0">
            <a:spAutoFit/>
          </a:bodyPr>
          <a:lstStyle/>
          <a:p>
            <a:r>
              <a:rPr lang="en-GB" dirty="0"/>
              <a:t>Input BAM file</a:t>
            </a:r>
          </a:p>
        </p:txBody>
      </p:sp>
      <p:sp>
        <p:nvSpPr>
          <p:cNvPr id="6" name="Rectangle 5">
            <a:extLst>
              <a:ext uri="{FF2B5EF4-FFF2-40B4-BE49-F238E27FC236}">
                <a16:creationId xmlns:a16="http://schemas.microsoft.com/office/drawing/2014/main" id="{1063CC62-C170-12F9-43BE-982BB20874F7}"/>
              </a:ext>
            </a:extLst>
          </p:cNvPr>
          <p:cNvSpPr/>
          <p:nvPr/>
        </p:nvSpPr>
        <p:spPr>
          <a:xfrm>
            <a:off x="819772" y="3429000"/>
            <a:ext cx="2004391" cy="700708"/>
          </a:xfrm>
          <a:prstGeom prst="rect">
            <a:avLst/>
          </a:prstGeom>
          <a:solidFill>
            <a:srgbClr val="FFC000">
              <a:alpha val="50196"/>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8148804A-C2CE-264F-D16E-F18103E8BF75}"/>
              </a:ext>
            </a:extLst>
          </p:cNvPr>
          <p:cNvSpPr txBox="1"/>
          <p:nvPr/>
        </p:nvSpPr>
        <p:spPr>
          <a:xfrm>
            <a:off x="1209986" y="3483377"/>
            <a:ext cx="1747837" cy="646331"/>
          </a:xfrm>
          <a:prstGeom prst="rect">
            <a:avLst/>
          </a:prstGeom>
          <a:noFill/>
        </p:spPr>
        <p:txBody>
          <a:bodyPr wrap="square" rtlCol="0">
            <a:spAutoFit/>
          </a:bodyPr>
          <a:lstStyle/>
          <a:p>
            <a:r>
              <a:rPr lang="en-GB" dirty="0"/>
              <a:t>Reference Genome</a:t>
            </a:r>
          </a:p>
        </p:txBody>
      </p:sp>
      <p:sp>
        <p:nvSpPr>
          <p:cNvPr id="8" name="Rectangle 7">
            <a:extLst>
              <a:ext uri="{FF2B5EF4-FFF2-40B4-BE49-F238E27FC236}">
                <a16:creationId xmlns:a16="http://schemas.microsoft.com/office/drawing/2014/main" id="{9BBAB840-74BA-CA27-C053-B8191B4BD728}"/>
              </a:ext>
            </a:extLst>
          </p:cNvPr>
          <p:cNvSpPr/>
          <p:nvPr/>
        </p:nvSpPr>
        <p:spPr>
          <a:xfrm>
            <a:off x="819772" y="4535143"/>
            <a:ext cx="2004391" cy="700708"/>
          </a:xfrm>
          <a:prstGeom prst="rect">
            <a:avLst/>
          </a:prstGeom>
          <a:solidFill>
            <a:srgbClr val="15EB3E">
              <a:alpha val="49804"/>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DBD2A156-FC85-4B09-8052-B79ABE0AF641}"/>
              </a:ext>
            </a:extLst>
          </p:cNvPr>
          <p:cNvSpPr txBox="1"/>
          <p:nvPr/>
        </p:nvSpPr>
        <p:spPr>
          <a:xfrm>
            <a:off x="1310309" y="4700831"/>
            <a:ext cx="1800225" cy="369332"/>
          </a:xfrm>
          <a:prstGeom prst="rect">
            <a:avLst/>
          </a:prstGeom>
          <a:noFill/>
        </p:spPr>
        <p:txBody>
          <a:bodyPr wrap="square" rtlCol="0">
            <a:spAutoFit/>
          </a:bodyPr>
          <a:lstStyle/>
          <a:p>
            <a:r>
              <a:rPr lang="en-GB" dirty="0"/>
              <a:t>Ref SEQ file</a:t>
            </a:r>
          </a:p>
        </p:txBody>
      </p:sp>
      <p:cxnSp>
        <p:nvCxnSpPr>
          <p:cNvPr id="11" name="Straight Arrow Connector 10">
            <a:extLst>
              <a:ext uri="{FF2B5EF4-FFF2-40B4-BE49-F238E27FC236}">
                <a16:creationId xmlns:a16="http://schemas.microsoft.com/office/drawing/2014/main" id="{885AEC43-9607-0675-64C6-54721EBE93C9}"/>
              </a:ext>
            </a:extLst>
          </p:cNvPr>
          <p:cNvCxnSpPr>
            <a:stCxn id="4" idx="3"/>
          </p:cNvCxnSpPr>
          <p:nvPr/>
        </p:nvCxnSpPr>
        <p:spPr>
          <a:xfrm>
            <a:off x="2842591" y="2676111"/>
            <a:ext cx="957884" cy="6576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5F41335-E6B7-BBB7-9FA5-7DF819C343E3}"/>
              </a:ext>
            </a:extLst>
          </p:cNvPr>
          <p:cNvCxnSpPr>
            <a:cxnSpLocks/>
          </p:cNvCxnSpPr>
          <p:nvPr/>
        </p:nvCxnSpPr>
        <p:spPr>
          <a:xfrm>
            <a:off x="2824163" y="3779354"/>
            <a:ext cx="976312" cy="2718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CCCF23B-8537-5BAE-2612-314AE8E704A3}"/>
              </a:ext>
            </a:extLst>
          </p:cNvPr>
          <p:cNvCxnSpPr>
            <a:cxnSpLocks/>
          </p:cNvCxnSpPr>
          <p:nvPr/>
        </p:nvCxnSpPr>
        <p:spPr>
          <a:xfrm flipV="1">
            <a:off x="2833377" y="4228039"/>
            <a:ext cx="967098" cy="65745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4586B98C-6555-E27A-56AC-42F6E6BF7A6C}"/>
              </a:ext>
            </a:extLst>
          </p:cNvPr>
          <p:cNvSpPr/>
          <p:nvPr/>
        </p:nvSpPr>
        <p:spPr>
          <a:xfrm>
            <a:off x="3800475" y="3067878"/>
            <a:ext cx="1436205" cy="1450139"/>
          </a:xfrm>
          <a:prstGeom prst="rect">
            <a:avLst/>
          </a:prstGeom>
          <a:solidFill>
            <a:srgbClr val="7030A0">
              <a:alpha val="50196"/>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577EAD1D-4BDF-F589-C22C-4580BB5AA244}"/>
              </a:ext>
            </a:extLst>
          </p:cNvPr>
          <p:cNvSpPr txBox="1"/>
          <p:nvPr/>
        </p:nvSpPr>
        <p:spPr>
          <a:xfrm>
            <a:off x="3862077" y="3081303"/>
            <a:ext cx="1562100" cy="1477328"/>
          </a:xfrm>
          <a:prstGeom prst="rect">
            <a:avLst/>
          </a:prstGeom>
          <a:noFill/>
        </p:spPr>
        <p:txBody>
          <a:bodyPr wrap="square" rtlCol="0">
            <a:spAutoFit/>
          </a:bodyPr>
          <a:lstStyle/>
          <a:p>
            <a:r>
              <a:rPr lang="en-GB" dirty="0"/>
              <a:t>Retroseq, Exonerate alignment. Discover and call.</a:t>
            </a:r>
          </a:p>
        </p:txBody>
      </p:sp>
      <p:sp>
        <p:nvSpPr>
          <p:cNvPr id="18" name="Rectangle 17">
            <a:extLst>
              <a:ext uri="{FF2B5EF4-FFF2-40B4-BE49-F238E27FC236}">
                <a16:creationId xmlns:a16="http://schemas.microsoft.com/office/drawing/2014/main" id="{F97D4CC7-383C-87C7-CB62-5FE8AEFE6B5B}"/>
              </a:ext>
            </a:extLst>
          </p:cNvPr>
          <p:cNvSpPr/>
          <p:nvPr/>
        </p:nvSpPr>
        <p:spPr>
          <a:xfrm>
            <a:off x="6096001" y="3206378"/>
            <a:ext cx="1214438" cy="1079872"/>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14567082-9BA0-FF4E-90CA-4F1720B2E294}"/>
              </a:ext>
            </a:extLst>
          </p:cNvPr>
          <p:cNvSpPr txBox="1"/>
          <p:nvPr/>
        </p:nvSpPr>
        <p:spPr>
          <a:xfrm>
            <a:off x="6105214" y="3206378"/>
            <a:ext cx="1500187" cy="923330"/>
          </a:xfrm>
          <a:prstGeom prst="rect">
            <a:avLst/>
          </a:prstGeom>
          <a:noFill/>
        </p:spPr>
        <p:txBody>
          <a:bodyPr wrap="square" rtlCol="0">
            <a:spAutoFit/>
          </a:bodyPr>
          <a:lstStyle/>
          <a:p>
            <a:r>
              <a:rPr lang="en-GB" dirty="0"/>
              <a:t>Loci extraction from bam.</a:t>
            </a:r>
          </a:p>
        </p:txBody>
      </p:sp>
      <p:cxnSp>
        <p:nvCxnSpPr>
          <p:cNvPr id="20" name="Straight Arrow Connector 19">
            <a:extLst>
              <a:ext uri="{FF2B5EF4-FFF2-40B4-BE49-F238E27FC236}">
                <a16:creationId xmlns:a16="http://schemas.microsoft.com/office/drawing/2014/main" id="{E7265DC1-4AD1-E068-5791-304D112F7439}"/>
              </a:ext>
            </a:extLst>
          </p:cNvPr>
          <p:cNvCxnSpPr>
            <a:cxnSpLocks/>
          </p:cNvCxnSpPr>
          <p:nvPr/>
        </p:nvCxnSpPr>
        <p:spPr>
          <a:xfrm>
            <a:off x="2833377" y="2676111"/>
            <a:ext cx="3262623" cy="82314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07B693C-6E88-3C15-B71E-D1AF10B95CDF}"/>
              </a:ext>
            </a:extLst>
          </p:cNvPr>
          <p:cNvCxnSpPr>
            <a:cxnSpLocks/>
            <a:endCxn id="18" idx="1"/>
          </p:cNvCxnSpPr>
          <p:nvPr/>
        </p:nvCxnSpPr>
        <p:spPr>
          <a:xfrm flipV="1">
            <a:off x="5245894" y="3746314"/>
            <a:ext cx="850107" cy="1926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7B7B5EF5-15E3-02EC-DEF2-AB64605825E1}"/>
              </a:ext>
            </a:extLst>
          </p:cNvPr>
          <p:cNvSpPr/>
          <p:nvPr/>
        </p:nvSpPr>
        <p:spPr>
          <a:xfrm>
            <a:off x="7877488" y="3224838"/>
            <a:ext cx="1657037" cy="904870"/>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41923C63-C33C-86A7-1AEC-F93CCABC1F7D}"/>
              </a:ext>
            </a:extLst>
          </p:cNvPr>
          <p:cNvSpPr txBox="1"/>
          <p:nvPr/>
        </p:nvSpPr>
        <p:spPr>
          <a:xfrm>
            <a:off x="7955912" y="3354107"/>
            <a:ext cx="1657037" cy="646331"/>
          </a:xfrm>
          <a:prstGeom prst="rect">
            <a:avLst/>
          </a:prstGeom>
          <a:noFill/>
        </p:spPr>
        <p:txBody>
          <a:bodyPr wrap="square" rtlCol="0">
            <a:spAutoFit/>
          </a:bodyPr>
          <a:lstStyle/>
          <a:p>
            <a:r>
              <a:rPr lang="en-GB" dirty="0"/>
              <a:t>Assembly into contigs (CAP3).</a:t>
            </a:r>
          </a:p>
        </p:txBody>
      </p:sp>
      <p:cxnSp>
        <p:nvCxnSpPr>
          <p:cNvPr id="31" name="Straight Arrow Connector 30">
            <a:extLst>
              <a:ext uri="{FF2B5EF4-FFF2-40B4-BE49-F238E27FC236}">
                <a16:creationId xmlns:a16="http://schemas.microsoft.com/office/drawing/2014/main" id="{C0F24E5D-A9FE-1A7D-2715-0F891379DA1F}"/>
              </a:ext>
            </a:extLst>
          </p:cNvPr>
          <p:cNvCxnSpPr>
            <a:cxnSpLocks/>
            <a:endCxn id="27" idx="1"/>
          </p:cNvCxnSpPr>
          <p:nvPr/>
        </p:nvCxnSpPr>
        <p:spPr>
          <a:xfrm>
            <a:off x="7313543" y="3676471"/>
            <a:ext cx="563945" cy="80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3E023418-058A-C6F1-FFFE-485F648985AA}"/>
              </a:ext>
            </a:extLst>
          </p:cNvPr>
          <p:cNvSpPr/>
          <p:nvPr/>
        </p:nvSpPr>
        <p:spPr>
          <a:xfrm>
            <a:off x="10320337" y="3118592"/>
            <a:ext cx="1500187" cy="1234333"/>
          </a:xfrm>
          <a:prstGeom prst="rect">
            <a:avLst/>
          </a:prstGeom>
          <a:solidFill>
            <a:srgbClr val="21DEE7">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BFA88A3F-2F55-DE5E-088D-9AB3AF53CB83}"/>
              </a:ext>
            </a:extLst>
          </p:cNvPr>
          <p:cNvSpPr txBox="1"/>
          <p:nvPr/>
        </p:nvSpPr>
        <p:spPr>
          <a:xfrm>
            <a:off x="10320337" y="3155782"/>
            <a:ext cx="1562101" cy="1200329"/>
          </a:xfrm>
          <a:prstGeom prst="rect">
            <a:avLst/>
          </a:prstGeom>
          <a:noFill/>
        </p:spPr>
        <p:txBody>
          <a:bodyPr wrap="square" rtlCol="0">
            <a:spAutoFit/>
          </a:bodyPr>
          <a:lstStyle/>
          <a:p>
            <a:r>
              <a:rPr lang="en-GB" dirty="0" err="1"/>
              <a:t>RepeatMasker</a:t>
            </a:r>
            <a:r>
              <a:rPr lang="en-GB" dirty="0"/>
              <a:t> to confirm insertion presence.</a:t>
            </a:r>
          </a:p>
        </p:txBody>
      </p:sp>
      <p:cxnSp>
        <p:nvCxnSpPr>
          <p:cNvPr id="35" name="Straight Arrow Connector 34">
            <a:extLst>
              <a:ext uri="{FF2B5EF4-FFF2-40B4-BE49-F238E27FC236}">
                <a16:creationId xmlns:a16="http://schemas.microsoft.com/office/drawing/2014/main" id="{1B60642B-D610-3F7F-FEB8-F81CAE67AFBD}"/>
              </a:ext>
            </a:extLst>
          </p:cNvPr>
          <p:cNvCxnSpPr>
            <a:cxnSpLocks/>
          </p:cNvCxnSpPr>
          <p:nvPr/>
        </p:nvCxnSpPr>
        <p:spPr>
          <a:xfrm>
            <a:off x="9524639" y="3635147"/>
            <a:ext cx="79569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F91B3B5F-B451-600C-1FAA-4082B6ED845A}"/>
              </a:ext>
            </a:extLst>
          </p:cNvPr>
          <p:cNvSpPr txBox="1"/>
          <p:nvPr/>
        </p:nvSpPr>
        <p:spPr>
          <a:xfrm>
            <a:off x="752475" y="5335503"/>
            <a:ext cx="10982324" cy="1477328"/>
          </a:xfrm>
          <a:prstGeom prst="rect">
            <a:avLst/>
          </a:prstGeom>
          <a:noFill/>
        </p:spPr>
        <p:txBody>
          <a:bodyPr wrap="square" rtlCol="0">
            <a:spAutoFit/>
          </a:bodyPr>
          <a:lstStyle/>
          <a:p>
            <a:r>
              <a:rPr lang="en-GB" dirty="0"/>
              <a:t>Retroseq+ first applies Retroseq to an input bam file, high confidence loci are filtered. Reads at these loci are extracted from the input bam file and assembled into continuous sequences. These sequences are input to </a:t>
            </a:r>
            <a:r>
              <a:rPr lang="en-GB" dirty="0" err="1"/>
              <a:t>repeatmasker</a:t>
            </a:r>
            <a:r>
              <a:rPr lang="en-GB" dirty="0"/>
              <a:t> which identifies repetitive elements. If contigs are positive for target sequence in contigs up and downstream from the locus, they are output into the final result. More information can be found here: </a:t>
            </a:r>
            <a:r>
              <a:rPr lang="en-GB" dirty="0">
                <a:hlinkClick r:id="rId2"/>
              </a:rPr>
              <a:t>https://www.pnas.org/doi/10.1073/pnas.1602336113</a:t>
            </a:r>
            <a:r>
              <a:rPr lang="en-GB" dirty="0"/>
              <a:t> </a:t>
            </a:r>
          </a:p>
        </p:txBody>
      </p:sp>
    </p:spTree>
    <p:extLst>
      <p:ext uri="{BB962C8B-B14F-4D97-AF65-F5344CB8AC3E}">
        <p14:creationId xmlns:p14="http://schemas.microsoft.com/office/powerpoint/2010/main" val="1769333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1502-C30F-D870-5E81-62545FA5A3B9}"/>
              </a:ext>
            </a:extLst>
          </p:cNvPr>
          <p:cNvSpPr>
            <a:spLocks noGrp="1"/>
          </p:cNvSpPr>
          <p:nvPr>
            <p:ph type="title"/>
          </p:nvPr>
        </p:nvSpPr>
        <p:spPr/>
        <p:txBody>
          <a:bodyPr/>
          <a:lstStyle/>
          <a:p>
            <a:r>
              <a:rPr lang="en-GB" dirty="0"/>
              <a:t>MELT</a:t>
            </a:r>
          </a:p>
        </p:txBody>
      </p:sp>
      <p:sp>
        <p:nvSpPr>
          <p:cNvPr id="5" name="Rectangle 4">
            <a:extLst>
              <a:ext uri="{FF2B5EF4-FFF2-40B4-BE49-F238E27FC236}">
                <a16:creationId xmlns:a16="http://schemas.microsoft.com/office/drawing/2014/main" id="{82211B05-DD3E-077C-29D8-355429DED47D}"/>
              </a:ext>
            </a:extLst>
          </p:cNvPr>
          <p:cNvSpPr/>
          <p:nvPr/>
        </p:nvSpPr>
        <p:spPr>
          <a:xfrm>
            <a:off x="838200" y="2325757"/>
            <a:ext cx="2004391" cy="700708"/>
          </a:xfrm>
          <a:prstGeom prst="rect">
            <a:avLst/>
          </a:prstGeom>
          <a:solidFill>
            <a:srgbClr val="4472C4">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8E39EED5-F7A5-888A-701A-5DC8650E8EDF}"/>
              </a:ext>
            </a:extLst>
          </p:cNvPr>
          <p:cNvSpPr txBox="1"/>
          <p:nvPr/>
        </p:nvSpPr>
        <p:spPr>
          <a:xfrm>
            <a:off x="1033463" y="2352945"/>
            <a:ext cx="1747837" cy="646331"/>
          </a:xfrm>
          <a:prstGeom prst="rect">
            <a:avLst/>
          </a:prstGeom>
          <a:noFill/>
        </p:spPr>
        <p:txBody>
          <a:bodyPr wrap="square" rtlCol="0">
            <a:spAutoFit/>
          </a:bodyPr>
          <a:lstStyle/>
          <a:p>
            <a:r>
              <a:rPr lang="en-GB" dirty="0"/>
              <a:t>Input BAM file (BWA aligned)</a:t>
            </a:r>
          </a:p>
        </p:txBody>
      </p:sp>
      <p:sp>
        <p:nvSpPr>
          <p:cNvPr id="8" name="Rectangle 7">
            <a:extLst>
              <a:ext uri="{FF2B5EF4-FFF2-40B4-BE49-F238E27FC236}">
                <a16:creationId xmlns:a16="http://schemas.microsoft.com/office/drawing/2014/main" id="{5E020A10-75D1-FDD3-24E6-0EBB341BB627}"/>
              </a:ext>
            </a:extLst>
          </p:cNvPr>
          <p:cNvSpPr/>
          <p:nvPr/>
        </p:nvSpPr>
        <p:spPr>
          <a:xfrm>
            <a:off x="3729037" y="2262188"/>
            <a:ext cx="1436205" cy="764277"/>
          </a:xfrm>
          <a:prstGeom prst="rect">
            <a:avLst/>
          </a:prstGeom>
          <a:solidFill>
            <a:srgbClr val="7030A0">
              <a:alpha val="50196"/>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29035F4C-3B31-5B4E-1232-B2B7B8F9341D}"/>
              </a:ext>
            </a:extLst>
          </p:cNvPr>
          <p:cNvSpPr txBox="1"/>
          <p:nvPr/>
        </p:nvSpPr>
        <p:spPr>
          <a:xfrm>
            <a:off x="3771900" y="2262188"/>
            <a:ext cx="1452562" cy="646331"/>
          </a:xfrm>
          <a:prstGeom prst="rect">
            <a:avLst/>
          </a:prstGeom>
          <a:noFill/>
        </p:spPr>
        <p:txBody>
          <a:bodyPr wrap="square" rtlCol="0">
            <a:spAutoFit/>
          </a:bodyPr>
          <a:lstStyle/>
          <a:p>
            <a:r>
              <a:rPr lang="en-GB" dirty="0"/>
              <a:t>MELT pre-process</a:t>
            </a:r>
          </a:p>
        </p:txBody>
      </p:sp>
      <p:sp>
        <p:nvSpPr>
          <p:cNvPr id="10" name="Rectangle 9">
            <a:extLst>
              <a:ext uri="{FF2B5EF4-FFF2-40B4-BE49-F238E27FC236}">
                <a16:creationId xmlns:a16="http://schemas.microsoft.com/office/drawing/2014/main" id="{6D3B135F-13DA-4506-F7C0-8F9362B1A850}"/>
              </a:ext>
            </a:extLst>
          </p:cNvPr>
          <p:cNvSpPr/>
          <p:nvPr/>
        </p:nvSpPr>
        <p:spPr>
          <a:xfrm>
            <a:off x="819772" y="3429000"/>
            <a:ext cx="2004391" cy="700708"/>
          </a:xfrm>
          <a:prstGeom prst="rect">
            <a:avLst/>
          </a:prstGeom>
          <a:solidFill>
            <a:srgbClr val="FFC000">
              <a:alpha val="50196"/>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0DF61662-793F-5CF0-0441-3F625B7538DF}"/>
              </a:ext>
            </a:extLst>
          </p:cNvPr>
          <p:cNvSpPr txBox="1"/>
          <p:nvPr/>
        </p:nvSpPr>
        <p:spPr>
          <a:xfrm>
            <a:off x="1209986" y="3483377"/>
            <a:ext cx="1747837" cy="646331"/>
          </a:xfrm>
          <a:prstGeom prst="rect">
            <a:avLst/>
          </a:prstGeom>
          <a:noFill/>
        </p:spPr>
        <p:txBody>
          <a:bodyPr wrap="square" rtlCol="0">
            <a:spAutoFit/>
          </a:bodyPr>
          <a:lstStyle/>
          <a:p>
            <a:r>
              <a:rPr lang="en-GB" dirty="0"/>
              <a:t>Reference Genome</a:t>
            </a:r>
          </a:p>
        </p:txBody>
      </p:sp>
      <p:cxnSp>
        <p:nvCxnSpPr>
          <p:cNvPr id="13" name="Straight Arrow Connector 12">
            <a:extLst>
              <a:ext uri="{FF2B5EF4-FFF2-40B4-BE49-F238E27FC236}">
                <a16:creationId xmlns:a16="http://schemas.microsoft.com/office/drawing/2014/main" id="{B8614521-8B9E-BB2A-1E34-B172EFA7E4BA}"/>
              </a:ext>
            </a:extLst>
          </p:cNvPr>
          <p:cNvCxnSpPr>
            <a:cxnSpLocks/>
            <a:endCxn id="8" idx="1"/>
          </p:cNvCxnSpPr>
          <p:nvPr/>
        </p:nvCxnSpPr>
        <p:spPr>
          <a:xfrm flipV="1">
            <a:off x="2842591" y="2644327"/>
            <a:ext cx="886446" cy="115614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010D958-C781-0010-C562-C049F0B40703}"/>
              </a:ext>
            </a:extLst>
          </p:cNvPr>
          <p:cNvCxnSpPr>
            <a:cxnSpLocks/>
            <a:endCxn id="8" idx="1"/>
          </p:cNvCxnSpPr>
          <p:nvPr/>
        </p:nvCxnSpPr>
        <p:spPr>
          <a:xfrm flipV="1">
            <a:off x="2861019" y="2644327"/>
            <a:ext cx="868018" cy="4092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8C4A7B77-1385-A405-DAE6-B9BDBCCD8951}"/>
              </a:ext>
            </a:extLst>
          </p:cNvPr>
          <p:cNvSpPr/>
          <p:nvPr/>
        </p:nvSpPr>
        <p:spPr>
          <a:xfrm>
            <a:off x="3771900" y="4230316"/>
            <a:ext cx="1436204" cy="1079872"/>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3C22B65C-F351-D674-5D06-2EBFF0D2CE9C}"/>
              </a:ext>
            </a:extLst>
          </p:cNvPr>
          <p:cNvSpPr/>
          <p:nvPr/>
        </p:nvSpPr>
        <p:spPr>
          <a:xfrm>
            <a:off x="3391522" y="5813331"/>
            <a:ext cx="2004391" cy="700708"/>
          </a:xfrm>
          <a:prstGeom prst="rect">
            <a:avLst/>
          </a:prstGeom>
          <a:solidFill>
            <a:srgbClr val="15EB3E">
              <a:alpha val="49804"/>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FB5910FC-84E5-F2F1-C3A1-1E03837880D6}"/>
              </a:ext>
            </a:extLst>
          </p:cNvPr>
          <p:cNvSpPr txBox="1"/>
          <p:nvPr/>
        </p:nvSpPr>
        <p:spPr>
          <a:xfrm>
            <a:off x="3595688" y="5813331"/>
            <a:ext cx="1800225" cy="646331"/>
          </a:xfrm>
          <a:prstGeom prst="rect">
            <a:avLst/>
          </a:prstGeom>
          <a:noFill/>
        </p:spPr>
        <p:txBody>
          <a:bodyPr wrap="square" rtlCol="0">
            <a:spAutoFit/>
          </a:bodyPr>
          <a:lstStyle/>
          <a:p>
            <a:r>
              <a:rPr lang="en-GB" dirty="0"/>
              <a:t>Ref SEQ file (zip format). </a:t>
            </a:r>
          </a:p>
        </p:txBody>
      </p:sp>
      <p:sp>
        <p:nvSpPr>
          <p:cNvPr id="21" name="TextBox 20">
            <a:extLst>
              <a:ext uri="{FF2B5EF4-FFF2-40B4-BE49-F238E27FC236}">
                <a16:creationId xmlns:a16="http://schemas.microsoft.com/office/drawing/2014/main" id="{F02507AD-DD98-88F8-BCF3-5889FE2134C6}"/>
              </a:ext>
            </a:extLst>
          </p:cNvPr>
          <p:cNvSpPr txBox="1"/>
          <p:nvPr/>
        </p:nvSpPr>
        <p:spPr>
          <a:xfrm>
            <a:off x="3769519" y="4230316"/>
            <a:ext cx="1395723" cy="923330"/>
          </a:xfrm>
          <a:prstGeom prst="rect">
            <a:avLst/>
          </a:prstGeom>
          <a:noFill/>
        </p:spPr>
        <p:txBody>
          <a:bodyPr wrap="square" rtlCol="0">
            <a:spAutoFit/>
          </a:bodyPr>
          <a:lstStyle/>
          <a:p>
            <a:r>
              <a:rPr lang="en-GB" dirty="0"/>
              <a:t>MELT reference gene bed file</a:t>
            </a:r>
          </a:p>
        </p:txBody>
      </p:sp>
      <p:cxnSp>
        <p:nvCxnSpPr>
          <p:cNvPr id="24" name="Straight Arrow Connector 23">
            <a:extLst>
              <a:ext uri="{FF2B5EF4-FFF2-40B4-BE49-F238E27FC236}">
                <a16:creationId xmlns:a16="http://schemas.microsoft.com/office/drawing/2014/main" id="{0490B4A3-9037-608D-D22B-E42621955104}"/>
              </a:ext>
            </a:extLst>
          </p:cNvPr>
          <p:cNvCxnSpPr>
            <a:cxnSpLocks/>
          </p:cNvCxnSpPr>
          <p:nvPr/>
        </p:nvCxnSpPr>
        <p:spPr>
          <a:xfrm>
            <a:off x="5165242" y="2668249"/>
            <a:ext cx="1701661" cy="8151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8927D648-F584-2FA5-B974-6AE62B18C6BD}"/>
              </a:ext>
            </a:extLst>
          </p:cNvPr>
          <p:cNvCxnSpPr>
            <a:cxnSpLocks/>
          </p:cNvCxnSpPr>
          <p:nvPr/>
        </p:nvCxnSpPr>
        <p:spPr>
          <a:xfrm flipV="1">
            <a:off x="2861019" y="3614738"/>
            <a:ext cx="3987456" cy="18573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1D40FFE-BD13-873B-5BA5-C47129E9396D}"/>
              </a:ext>
            </a:extLst>
          </p:cNvPr>
          <p:cNvCxnSpPr>
            <a:cxnSpLocks/>
          </p:cNvCxnSpPr>
          <p:nvPr/>
        </p:nvCxnSpPr>
        <p:spPr>
          <a:xfrm flipV="1">
            <a:off x="5224462" y="3748088"/>
            <a:ext cx="1642441" cy="100782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3350C58F-4C44-973E-E7F5-7CDB479F8335}"/>
              </a:ext>
            </a:extLst>
          </p:cNvPr>
          <p:cNvCxnSpPr>
            <a:cxnSpLocks/>
          </p:cNvCxnSpPr>
          <p:nvPr/>
        </p:nvCxnSpPr>
        <p:spPr>
          <a:xfrm flipV="1">
            <a:off x="5395913" y="3848100"/>
            <a:ext cx="1511782" cy="228839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016E973C-3B73-9D0A-1E62-FA19AF76FAB2}"/>
              </a:ext>
            </a:extLst>
          </p:cNvPr>
          <p:cNvSpPr/>
          <p:nvPr/>
        </p:nvSpPr>
        <p:spPr>
          <a:xfrm>
            <a:off x="6967539" y="3309486"/>
            <a:ext cx="1433512" cy="646331"/>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TextBox 33">
            <a:extLst>
              <a:ext uri="{FF2B5EF4-FFF2-40B4-BE49-F238E27FC236}">
                <a16:creationId xmlns:a16="http://schemas.microsoft.com/office/drawing/2014/main" id="{2DBB26FB-586A-A9E0-200D-49126D2CF3E9}"/>
              </a:ext>
            </a:extLst>
          </p:cNvPr>
          <p:cNvSpPr txBox="1"/>
          <p:nvPr/>
        </p:nvSpPr>
        <p:spPr>
          <a:xfrm>
            <a:off x="6967538" y="3425377"/>
            <a:ext cx="1800225" cy="369332"/>
          </a:xfrm>
          <a:prstGeom prst="rect">
            <a:avLst/>
          </a:prstGeom>
          <a:noFill/>
        </p:spPr>
        <p:txBody>
          <a:bodyPr wrap="square" rtlCol="0">
            <a:spAutoFit/>
          </a:bodyPr>
          <a:lstStyle/>
          <a:p>
            <a:r>
              <a:rPr lang="en-GB" dirty="0"/>
              <a:t>MELT single</a:t>
            </a:r>
          </a:p>
        </p:txBody>
      </p:sp>
      <p:sp>
        <p:nvSpPr>
          <p:cNvPr id="3" name="TextBox 2">
            <a:extLst>
              <a:ext uri="{FF2B5EF4-FFF2-40B4-BE49-F238E27FC236}">
                <a16:creationId xmlns:a16="http://schemas.microsoft.com/office/drawing/2014/main" id="{ED312FBB-FB73-8FBE-72FD-2D22ED45EE82}"/>
              </a:ext>
            </a:extLst>
          </p:cNvPr>
          <p:cNvSpPr txBox="1"/>
          <p:nvPr/>
        </p:nvSpPr>
        <p:spPr>
          <a:xfrm>
            <a:off x="9444038" y="1690688"/>
            <a:ext cx="2552700" cy="3693319"/>
          </a:xfrm>
          <a:prstGeom prst="rect">
            <a:avLst/>
          </a:prstGeom>
          <a:noFill/>
        </p:spPr>
        <p:txBody>
          <a:bodyPr wrap="square" rtlCol="0">
            <a:spAutoFit/>
          </a:bodyPr>
          <a:lstStyle/>
          <a:p>
            <a:r>
              <a:rPr lang="en-GB" dirty="0"/>
              <a:t>MELT has an initial pre-processing step to speed up run-time. </a:t>
            </a:r>
          </a:p>
          <a:p>
            <a:r>
              <a:rPr lang="en-GB" dirty="0"/>
              <a:t>This step produces 3 files related to discordant read pairs. </a:t>
            </a:r>
          </a:p>
          <a:p>
            <a:r>
              <a:rPr lang="en-GB" dirty="0"/>
              <a:t>Following this, MELT ‘single’ is run to identify HERV-K loci. More information can be found here: </a:t>
            </a:r>
            <a:r>
              <a:rPr lang="en-GB" dirty="0">
                <a:hlinkClick r:id="rId2"/>
              </a:rPr>
              <a:t>https://melt.igs.umaryland.edu/manual.php</a:t>
            </a:r>
            <a:r>
              <a:rPr lang="en-GB" dirty="0"/>
              <a:t> </a:t>
            </a:r>
          </a:p>
        </p:txBody>
      </p:sp>
    </p:spTree>
    <p:extLst>
      <p:ext uri="{BB962C8B-B14F-4D97-AF65-F5344CB8AC3E}">
        <p14:creationId xmlns:p14="http://schemas.microsoft.com/office/powerpoint/2010/main" val="1814532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D7F0A-625E-80A8-9352-1A9E62986A38}"/>
              </a:ext>
            </a:extLst>
          </p:cNvPr>
          <p:cNvSpPr>
            <a:spLocks noGrp="1"/>
          </p:cNvSpPr>
          <p:nvPr>
            <p:ph type="title"/>
          </p:nvPr>
        </p:nvSpPr>
        <p:spPr/>
        <p:txBody>
          <a:bodyPr/>
          <a:lstStyle/>
          <a:p>
            <a:r>
              <a:rPr lang="en-GB" dirty="0"/>
              <a:t>Steak </a:t>
            </a:r>
          </a:p>
        </p:txBody>
      </p:sp>
      <p:sp>
        <p:nvSpPr>
          <p:cNvPr id="6" name="Rectangle 5">
            <a:extLst>
              <a:ext uri="{FF2B5EF4-FFF2-40B4-BE49-F238E27FC236}">
                <a16:creationId xmlns:a16="http://schemas.microsoft.com/office/drawing/2014/main" id="{27AA7A9C-6392-7D5A-A58E-23C0879243FA}"/>
              </a:ext>
            </a:extLst>
          </p:cNvPr>
          <p:cNvSpPr/>
          <p:nvPr/>
        </p:nvSpPr>
        <p:spPr>
          <a:xfrm>
            <a:off x="1033463" y="2325757"/>
            <a:ext cx="2000250" cy="1227518"/>
          </a:xfrm>
          <a:prstGeom prst="rect">
            <a:avLst/>
          </a:prstGeom>
          <a:solidFill>
            <a:srgbClr val="4472C4">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D4907896-A8C1-715C-DE5C-859FCD0CC5B9}"/>
              </a:ext>
            </a:extLst>
          </p:cNvPr>
          <p:cNvSpPr txBox="1"/>
          <p:nvPr/>
        </p:nvSpPr>
        <p:spPr>
          <a:xfrm>
            <a:off x="1033463" y="2352945"/>
            <a:ext cx="2143125" cy="1200329"/>
          </a:xfrm>
          <a:prstGeom prst="rect">
            <a:avLst/>
          </a:prstGeom>
          <a:noFill/>
        </p:spPr>
        <p:txBody>
          <a:bodyPr wrap="square" rtlCol="0">
            <a:spAutoFit/>
          </a:bodyPr>
          <a:lstStyle/>
          <a:p>
            <a:r>
              <a:rPr lang="en-GB" dirty="0"/>
              <a:t>Input BAM file (piped) or SAM file sorted by query name</a:t>
            </a:r>
          </a:p>
        </p:txBody>
      </p:sp>
      <p:sp>
        <p:nvSpPr>
          <p:cNvPr id="8" name="Rectangle 7">
            <a:extLst>
              <a:ext uri="{FF2B5EF4-FFF2-40B4-BE49-F238E27FC236}">
                <a16:creationId xmlns:a16="http://schemas.microsoft.com/office/drawing/2014/main" id="{E55B9422-6648-CB5C-C26D-E1B598477DF9}"/>
              </a:ext>
            </a:extLst>
          </p:cNvPr>
          <p:cNvSpPr/>
          <p:nvPr/>
        </p:nvSpPr>
        <p:spPr>
          <a:xfrm>
            <a:off x="1033463" y="4535143"/>
            <a:ext cx="2004391" cy="700708"/>
          </a:xfrm>
          <a:prstGeom prst="rect">
            <a:avLst/>
          </a:prstGeom>
          <a:solidFill>
            <a:srgbClr val="15EB3E">
              <a:alpha val="49804"/>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89071018-463B-BF6A-A92C-04944058D1EE}"/>
              </a:ext>
            </a:extLst>
          </p:cNvPr>
          <p:cNvSpPr txBox="1"/>
          <p:nvPr/>
        </p:nvSpPr>
        <p:spPr>
          <a:xfrm>
            <a:off x="1443659" y="4700831"/>
            <a:ext cx="1800225" cy="369332"/>
          </a:xfrm>
          <a:prstGeom prst="rect">
            <a:avLst/>
          </a:prstGeom>
          <a:noFill/>
        </p:spPr>
        <p:txBody>
          <a:bodyPr wrap="square" rtlCol="0">
            <a:spAutoFit/>
          </a:bodyPr>
          <a:lstStyle/>
          <a:p>
            <a:r>
              <a:rPr lang="en-GB" dirty="0"/>
              <a:t>Ref SEQ file</a:t>
            </a:r>
          </a:p>
        </p:txBody>
      </p:sp>
      <p:cxnSp>
        <p:nvCxnSpPr>
          <p:cNvPr id="11" name="Straight Arrow Connector 10">
            <a:extLst>
              <a:ext uri="{FF2B5EF4-FFF2-40B4-BE49-F238E27FC236}">
                <a16:creationId xmlns:a16="http://schemas.microsoft.com/office/drawing/2014/main" id="{607D93AF-F7F6-960E-267D-94541440BEE3}"/>
              </a:ext>
            </a:extLst>
          </p:cNvPr>
          <p:cNvCxnSpPr/>
          <p:nvPr/>
        </p:nvCxnSpPr>
        <p:spPr>
          <a:xfrm>
            <a:off x="3033713" y="2939516"/>
            <a:ext cx="1128712" cy="841909"/>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7401A2F3-490A-57FF-188A-1F28DD4FAB2B}"/>
              </a:ext>
            </a:extLst>
          </p:cNvPr>
          <p:cNvCxnSpPr>
            <a:cxnSpLocks/>
          </p:cNvCxnSpPr>
          <p:nvPr/>
        </p:nvCxnSpPr>
        <p:spPr>
          <a:xfrm flipV="1">
            <a:off x="3033713" y="3820173"/>
            <a:ext cx="1128712" cy="994723"/>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FA44E604-7F50-A396-D545-681654D1FC71}"/>
              </a:ext>
            </a:extLst>
          </p:cNvPr>
          <p:cNvSpPr/>
          <p:nvPr/>
        </p:nvSpPr>
        <p:spPr>
          <a:xfrm>
            <a:off x="4224337" y="3553274"/>
            <a:ext cx="1128712" cy="568872"/>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E714F711-2045-3D9D-D944-C236E53E15EA}"/>
              </a:ext>
            </a:extLst>
          </p:cNvPr>
          <p:cNvSpPr txBox="1"/>
          <p:nvPr/>
        </p:nvSpPr>
        <p:spPr>
          <a:xfrm>
            <a:off x="4356756" y="3635507"/>
            <a:ext cx="1395723" cy="369332"/>
          </a:xfrm>
          <a:prstGeom prst="rect">
            <a:avLst/>
          </a:prstGeom>
          <a:noFill/>
        </p:spPr>
        <p:txBody>
          <a:bodyPr wrap="square" rtlCol="0">
            <a:spAutoFit/>
          </a:bodyPr>
          <a:lstStyle/>
          <a:p>
            <a:r>
              <a:rPr lang="en-GB" dirty="0"/>
              <a:t>Steak</a:t>
            </a:r>
          </a:p>
        </p:txBody>
      </p:sp>
      <p:cxnSp>
        <p:nvCxnSpPr>
          <p:cNvPr id="18" name="Straight Arrow Connector 17">
            <a:extLst>
              <a:ext uri="{FF2B5EF4-FFF2-40B4-BE49-F238E27FC236}">
                <a16:creationId xmlns:a16="http://schemas.microsoft.com/office/drawing/2014/main" id="{4280C99E-A714-EE60-9237-68403DFA0C19}"/>
              </a:ext>
            </a:extLst>
          </p:cNvPr>
          <p:cNvCxnSpPr>
            <a:cxnSpLocks/>
            <a:endCxn id="19" idx="1"/>
          </p:cNvCxnSpPr>
          <p:nvPr/>
        </p:nvCxnSpPr>
        <p:spPr>
          <a:xfrm>
            <a:off x="5353049" y="3820173"/>
            <a:ext cx="89090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6B5BBB7F-B9F9-0795-44DB-6C1E8C949E63}"/>
              </a:ext>
            </a:extLst>
          </p:cNvPr>
          <p:cNvSpPr/>
          <p:nvPr/>
        </p:nvSpPr>
        <p:spPr>
          <a:xfrm>
            <a:off x="6243951" y="3367738"/>
            <a:ext cx="1657037" cy="904870"/>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TextBox 19">
            <a:extLst>
              <a:ext uri="{FF2B5EF4-FFF2-40B4-BE49-F238E27FC236}">
                <a16:creationId xmlns:a16="http://schemas.microsoft.com/office/drawing/2014/main" id="{7C4B64B0-297A-548E-69E8-B2773952AC98}"/>
              </a:ext>
            </a:extLst>
          </p:cNvPr>
          <p:cNvSpPr txBox="1"/>
          <p:nvPr/>
        </p:nvSpPr>
        <p:spPr>
          <a:xfrm>
            <a:off x="6320464" y="3367738"/>
            <a:ext cx="1657037" cy="923330"/>
          </a:xfrm>
          <a:prstGeom prst="rect">
            <a:avLst/>
          </a:prstGeom>
          <a:noFill/>
        </p:spPr>
        <p:txBody>
          <a:bodyPr wrap="square" rtlCol="0">
            <a:spAutoFit/>
          </a:bodyPr>
          <a:lstStyle/>
          <a:p>
            <a:r>
              <a:rPr lang="en-GB" dirty="0" err="1"/>
              <a:t>Novoalign</a:t>
            </a:r>
            <a:r>
              <a:rPr lang="en-GB" dirty="0"/>
              <a:t> results to </a:t>
            </a:r>
            <a:r>
              <a:rPr lang="en-GB" dirty="0" err="1"/>
              <a:t>Novoindex</a:t>
            </a:r>
            <a:r>
              <a:rPr lang="en-GB" dirty="0"/>
              <a:t> ref.</a:t>
            </a:r>
          </a:p>
        </p:txBody>
      </p:sp>
      <p:sp>
        <p:nvSpPr>
          <p:cNvPr id="22" name="Rectangle 21">
            <a:extLst>
              <a:ext uri="{FF2B5EF4-FFF2-40B4-BE49-F238E27FC236}">
                <a16:creationId xmlns:a16="http://schemas.microsoft.com/office/drawing/2014/main" id="{5E2D18E2-0EC3-055A-5954-B3F5EEA92620}"/>
              </a:ext>
            </a:extLst>
          </p:cNvPr>
          <p:cNvSpPr/>
          <p:nvPr/>
        </p:nvSpPr>
        <p:spPr>
          <a:xfrm>
            <a:off x="8546309" y="3237545"/>
            <a:ext cx="1436205" cy="1200329"/>
          </a:xfrm>
          <a:prstGeom prst="rect">
            <a:avLst/>
          </a:prstGeom>
          <a:solidFill>
            <a:srgbClr val="7030A0">
              <a:alpha val="50196"/>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3E66918A-47BD-5E9A-8BFF-0E995C956718}"/>
              </a:ext>
            </a:extLst>
          </p:cNvPr>
          <p:cNvSpPr txBox="1"/>
          <p:nvPr/>
        </p:nvSpPr>
        <p:spPr>
          <a:xfrm>
            <a:off x="8722522" y="3237545"/>
            <a:ext cx="1452562" cy="1200329"/>
          </a:xfrm>
          <a:prstGeom prst="rect">
            <a:avLst/>
          </a:prstGeom>
          <a:noFill/>
        </p:spPr>
        <p:txBody>
          <a:bodyPr wrap="square" rtlCol="0">
            <a:spAutoFit/>
          </a:bodyPr>
          <a:lstStyle/>
          <a:p>
            <a:r>
              <a:rPr lang="en-GB" dirty="0"/>
              <a:t>Convert results to BED and filter.</a:t>
            </a:r>
          </a:p>
        </p:txBody>
      </p:sp>
      <p:cxnSp>
        <p:nvCxnSpPr>
          <p:cNvPr id="24" name="Straight Arrow Connector 23">
            <a:extLst>
              <a:ext uri="{FF2B5EF4-FFF2-40B4-BE49-F238E27FC236}">
                <a16:creationId xmlns:a16="http://schemas.microsoft.com/office/drawing/2014/main" id="{D5DE197F-5459-1D67-B48E-9ECB83F09301}"/>
              </a:ext>
            </a:extLst>
          </p:cNvPr>
          <p:cNvCxnSpPr>
            <a:cxnSpLocks/>
            <a:endCxn id="22" idx="1"/>
          </p:cNvCxnSpPr>
          <p:nvPr/>
        </p:nvCxnSpPr>
        <p:spPr>
          <a:xfrm>
            <a:off x="7900988" y="3837709"/>
            <a:ext cx="645321"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D0463D57-7076-1CC2-679B-C4C80C442D1C}"/>
              </a:ext>
            </a:extLst>
          </p:cNvPr>
          <p:cNvSpPr txBox="1"/>
          <p:nvPr/>
        </p:nvSpPr>
        <p:spPr>
          <a:xfrm>
            <a:off x="771525" y="5619750"/>
            <a:ext cx="10891838" cy="923330"/>
          </a:xfrm>
          <a:prstGeom prst="rect">
            <a:avLst/>
          </a:prstGeom>
          <a:noFill/>
        </p:spPr>
        <p:txBody>
          <a:bodyPr wrap="square" rtlCol="0">
            <a:spAutoFit/>
          </a:bodyPr>
          <a:lstStyle/>
          <a:p>
            <a:r>
              <a:rPr lang="en-GB" dirty="0"/>
              <a:t>For our analysis, inputs were in SAM format. Steak takes in a genome sequence file and a </a:t>
            </a:r>
            <a:r>
              <a:rPr lang="en-GB" dirty="0" err="1"/>
              <a:t>fasta</a:t>
            </a:r>
            <a:r>
              <a:rPr lang="en-GB" dirty="0"/>
              <a:t> of the target insertion. Following the Steak command, post-processing with </a:t>
            </a:r>
            <a:r>
              <a:rPr lang="en-GB" dirty="0" err="1"/>
              <a:t>Novoalign</a:t>
            </a:r>
            <a:r>
              <a:rPr lang="en-GB" dirty="0"/>
              <a:t> and filtering is applied as outlined on the Steak </a:t>
            </a:r>
            <a:r>
              <a:rPr lang="en-GB" dirty="0" err="1"/>
              <a:t>github</a:t>
            </a:r>
            <a:r>
              <a:rPr lang="en-GB" dirty="0"/>
              <a:t> page. More information can </a:t>
            </a:r>
            <a:r>
              <a:rPr lang="en-GB"/>
              <a:t>be found here: </a:t>
            </a:r>
            <a:r>
              <a:rPr lang="en-GB">
                <a:hlinkClick r:id="rId2"/>
              </a:rPr>
              <a:t>https://github.com/applevir/STEAK</a:t>
            </a:r>
            <a:r>
              <a:rPr lang="en-GB"/>
              <a:t> </a:t>
            </a:r>
            <a:endParaRPr lang="en-GB" dirty="0"/>
          </a:p>
        </p:txBody>
      </p:sp>
    </p:spTree>
    <p:extLst>
      <p:ext uri="{BB962C8B-B14F-4D97-AF65-F5344CB8AC3E}">
        <p14:creationId xmlns:p14="http://schemas.microsoft.com/office/powerpoint/2010/main" val="382109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0E67-555D-5900-F35F-16D1D6CDE316}"/>
              </a:ext>
            </a:extLst>
          </p:cNvPr>
          <p:cNvSpPr>
            <a:spLocks noGrp="1"/>
          </p:cNvSpPr>
          <p:nvPr>
            <p:ph type="title"/>
          </p:nvPr>
        </p:nvSpPr>
        <p:spPr/>
        <p:txBody>
          <a:bodyPr/>
          <a:lstStyle/>
          <a:p>
            <a:r>
              <a:rPr lang="en-GB" dirty="0" err="1"/>
              <a:t>ERVcaller</a:t>
            </a:r>
            <a:endParaRPr lang="en-GB" dirty="0"/>
          </a:p>
        </p:txBody>
      </p:sp>
      <p:sp>
        <p:nvSpPr>
          <p:cNvPr id="4" name="Rectangle 3">
            <a:extLst>
              <a:ext uri="{FF2B5EF4-FFF2-40B4-BE49-F238E27FC236}">
                <a16:creationId xmlns:a16="http://schemas.microsoft.com/office/drawing/2014/main" id="{7099E2F9-E344-1A3F-9F5D-38D605CE9B9E}"/>
              </a:ext>
            </a:extLst>
          </p:cNvPr>
          <p:cNvSpPr/>
          <p:nvPr/>
        </p:nvSpPr>
        <p:spPr>
          <a:xfrm>
            <a:off x="838200" y="2325757"/>
            <a:ext cx="2004391" cy="700708"/>
          </a:xfrm>
          <a:prstGeom prst="rect">
            <a:avLst/>
          </a:prstGeom>
          <a:solidFill>
            <a:srgbClr val="4472C4">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8B9150FE-B74A-C3E8-AAC8-CB2040AFE0CD}"/>
              </a:ext>
            </a:extLst>
          </p:cNvPr>
          <p:cNvSpPr txBox="1"/>
          <p:nvPr/>
        </p:nvSpPr>
        <p:spPr>
          <a:xfrm>
            <a:off x="1076326" y="2491445"/>
            <a:ext cx="1747837" cy="369332"/>
          </a:xfrm>
          <a:prstGeom prst="rect">
            <a:avLst/>
          </a:prstGeom>
          <a:noFill/>
        </p:spPr>
        <p:txBody>
          <a:bodyPr wrap="square" rtlCol="0">
            <a:spAutoFit/>
          </a:bodyPr>
          <a:lstStyle/>
          <a:p>
            <a:r>
              <a:rPr lang="en-GB" dirty="0"/>
              <a:t>Input BAM file</a:t>
            </a:r>
          </a:p>
        </p:txBody>
      </p:sp>
      <p:sp>
        <p:nvSpPr>
          <p:cNvPr id="6" name="Rectangle 5">
            <a:extLst>
              <a:ext uri="{FF2B5EF4-FFF2-40B4-BE49-F238E27FC236}">
                <a16:creationId xmlns:a16="http://schemas.microsoft.com/office/drawing/2014/main" id="{77318B73-648C-B60A-1908-0D85AF80453F}"/>
              </a:ext>
            </a:extLst>
          </p:cNvPr>
          <p:cNvSpPr/>
          <p:nvPr/>
        </p:nvSpPr>
        <p:spPr>
          <a:xfrm>
            <a:off x="819772" y="3429000"/>
            <a:ext cx="2004391" cy="700708"/>
          </a:xfrm>
          <a:prstGeom prst="rect">
            <a:avLst/>
          </a:prstGeom>
          <a:solidFill>
            <a:srgbClr val="FFC000">
              <a:alpha val="50196"/>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61A48558-8A44-BEEF-44F6-AED735951B0A}"/>
              </a:ext>
            </a:extLst>
          </p:cNvPr>
          <p:cNvSpPr txBox="1"/>
          <p:nvPr/>
        </p:nvSpPr>
        <p:spPr>
          <a:xfrm>
            <a:off x="1209986" y="3483377"/>
            <a:ext cx="1747837" cy="646331"/>
          </a:xfrm>
          <a:prstGeom prst="rect">
            <a:avLst/>
          </a:prstGeom>
          <a:noFill/>
        </p:spPr>
        <p:txBody>
          <a:bodyPr wrap="square" rtlCol="0">
            <a:spAutoFit/>
          </a:bodyPr>
          <a:lstStyle/>
          <a:p>
            <a:r>
              <a:rPr lang="en-GB" dirty="0"/>
              <a:t>Reference Genome</a:t>
            </a:r>
          </a:p>
        </p:txBody>
      </p:sp>
      <p:sp>
        <p:nvSpPr>
          <p:cNvPr id="8" name="Rectangle 7">
            <a:extLst>
              <a:ext uri="{FF2B5EF4-FFF2-40B4-BE49-F238E27FC236}">
                <a16:creationId xmlns:a16="http://schemas.microsoft.com/office/drawing/2014/main" id="{1FF36F6F-6A6E-51F2-8B5B-965C44F1E168}"/>
              </a:ext>
            </a:extLst>
          </p:cNvPr>
          <p:cNvSpPr/>
          <p:nvPr/>
        </p:nvSpPr>
        <p:spPr>
          <a:xfrm>
            <a:off x="819772" y="4535143"/>
            <a:ext cx="2004391" cy="700708"/>
          </a:xfrm>
          <a:prstGeom prst="rect">
            <a:avLst/>
          </a:prstGeom>
          <a:solidFill>
            <a:srgbClr val="15EB3E">
              <a:alpha val="49804"/>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71F74933-24DA-C7D7-AAF3-00CDF7FD38C3}"/>
              </a:ext>
            </a:extLst>
          </p:cNvPr>
          <p:cNvSpPr txBox="1"/>
          <p:nvPr/>
        </p:nvSpPr>
        <p:spPr>
          <a:xfrm>
            <a:off x="1310309" y="4700831"/>
            <a:ext cx="1800225" cy="369332"/>
          </a:xfrm>
          <a:prstGeom prst="rect">
            <a:avLst/>
          </a:prstGeom>
          <a:noFill/>
        </p:spPr>
        <p:txBody>
          <a:bodyPr wrap="square" rtlCol="0">
            <a:spAutoFit/>
          </a:bodyPr>
          <a:lstStyle/>
          <a:p>
            <a:r>
              <a:rPr lang="en-GB" dirty="0"/>
              <a:t>Ref SEQ file</a:t>
            </a:r>
          </a:p>
        </p:txBody>
      </p:sp>
      <p:cxnSp>
        <p:nvCxnSpPr>
          <p:cNvPr id="10" name="Straight Arrow Connector 9">
            <a:extLst>
              <a:ext uri="{FF2B5EF4-FFF2-40B4-BE49-F238E27FC236}">
                <a16:creationId xmlns:a16="http://schemas.microsoft.com/office/drawing/2014/main" id="{D05F8B0B-50AA-524D-601E-75BD6694B05B}"/>
              </a:ext>
            </a:extLst>
          </p:cNvPr>
          <p:cNvCxnSpPr/>
          <p:nvPr/>
        </p:nvCxnSpPr>
        <p:spPr>
          <a:xfrm>
            <a:off x="2842591" y="2641468"/>
            <a:ext cx="1128712" cy="841909"/>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59B77C1-386E-F12C-B47D-85151F5A69E2}"/>
              </a:ext>
            </a:extLst>
          </p:cNvPr>
          <p:cNvCxnSpPr>
            <a:cxnSpLocks/>
          </p:cNvCxnSpPr>
          <p:nvPr/>
        </p:nvCxnSpPr>
        <p:spPr>
          <a:xfrm>
            <a:off x="2842591" y="3776078"/>
            <a:ext cx="1128712"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74AF3D1C-D939-225A-C3A7-56A9D5340EBA}"/>
              </a:ext>
            </a:extLst>
          </p:cNvPr>
          <p:cNvCxnSpPr>
            <a:cxnSpLocks/>
          </p:cNvCxnSpPr>
          <p:nvPr/>
        </p:nvCxnSpPr>
        <p:spPr>
          <a:xfrm flipV="1">
            <a:off x="2842591" y="4129708"/>
            <a:ext cx="1128712" cy="755789"/>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264CE979-174E-69F5-CC29-C2B29ECB9106}"/>
              </a:ext>
            </a:extLst>
          </p:cNvPr>
          <p:cNvSpPr/>
          <p:nvPr/>
        </p:nvSpPr>
        <p:spPr>
          <a:xfrm>
            <a:off x="4079236" y="3553274"/>
            <a:ext cx="1128712" cy="568872"/>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4AD80212-B385-98B3-1843-153DBC1887D0}"/>
              </a:ext>
            </a:extLst>
          </p:cNvPr>
          <p:cNvSpPr txBox="1"/>
          <p:nvPr/>
        </p:nvSpPr>
        <p:spPr>
          <a:xfrm>
            <a:off x="4142495" y="3621876"/>
            <a:ext cx="1395723" cy="369332"/>
          </a:xfrm>
          <a:prstGeom prst="rect">
            <a:avLst/>
          </a:prstGeom>
          <a:noFill/>
        </p:spPr>
        <p:txBody>
          <a:bodyPr wrap="square" rtlCol="0">
            <a:spAutoFit/>
          </a:bodyPr>
          <a:lstStyle/>
          <a:p>
            <a:r>
              <a:rPr lang="en-GB" dirty="0" err="1"/>
              <a:t>ERVcaller</a:t>
            </a:r>
            <a:endParaRPr lang="en-GB" dirty="0"/>
          </a:p>
        </p:txBody>
      </p:sp>
      <p:sp>
        <p:nvSpPr>
          <p:cNvPr id="17" name="Rectangle 16">
            <a:extLst>
              <a:ext uri="{FF2B5EF4-FFF2-40B4-BE49-F238E27FC236}">
                <a16:creationId xmlns:a16="http://schemas.microsoft.com/office/drawing/2014/main" id="{1DA824BA-37D8-45D0-75EE-1F6420FDD914}"/>
              </a:ext>
            </a:extLst>
          </p:cNvPr>
          <p:cNvSpPr/>
          <p:nvPr/>
        </p:nvSpPr>
        <p:spPr>
          <a:xfrm>
            <a:off x="5987190" y="3564084"/>
            <a:ext cx="1395723" cy="568872"/>
          </a:xfrm>
          <a:prstGeom prst="rect">
            <a:avLst/>
          </a:prstGeom>
          <a:solidFill>
            <a:srgbClr val="7030A0">
              <a:alpha val="50196"/>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6D5A247B-824C-727E-89D7-A8133D678510}"/>
              </a:ext>
            </a:extLst>
          </p:cNvPr>
          <p:cNvSpPr txBox="1"/>
          <p:nvPr/>
        </p:nvSpPr>
        <p:spPr>
          <a:xfrm>
            <a:off x="6096000" y="3660606"/>
            <a:ext cx="1395723" cy="369332"/>
          </a:xfrm>
          <a:prstGeom prst="rect">
            <a:avLst/>
          </a:prstGeom>
          <a:noFill/>
        </p:spPr>
        <p:txBody>
          <a:bodyPr wrap="square" rtlCol="0">
            <a:spAutoFit/>
          </a:bodyPr>
          <a:lstStyle/>
          <a:p>
            <a:r>
              <a:rPr lang="en-GB" dirty="0"/>
              <a:t>Filtering</a:t>
            </a:r>
          </a:p>
        </p:txBody>
      </p:sp>
      <p:cxnSp>
        <p:nvCxnSpPr>
          <p:cNvPr id="19" name="Straight Arrow Connector 18">
            <a:extLst>
              <a:ext uri="{FF2B5EF4-FFF2-40B4-BE49-F238E27FC236}">
                <a16:creationId xmlns:a16="http://schemas.microsoft.com/office/drawing/2014/main" id="{D3F3F2D4-2579-8F3D-84A8-A60AF30CB0F5}"/>
              </a:ext>
            </a:extLst>
          </p:cNvPr>
          <p:cNvCxnSpPr>
            <a:cxnSpLocks/>
          </p:cNvCxnSpPr>
          <p:nvPr/>
        </p:nvCxnSpPr>
        <p:spPr>
          <a:xfrm>
            <a:off x="5219389" y="3837710"/>
            <a:ext cx="767801" cy="7562"/>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497455FC-F221-6F7D-CBC8-47ED81B4DAD5}"/>
              </a:ext>
            </a:extLst>
          </p:cNvPr>
          <p:cNvSpPr txBox="1"/>
          <p:nvPr/>
        </p:nvSpPr>
        <p:spPr>
          <a:xfrm>
            <a:off x="542925" y="5591175"/>
            <a:ext cx="11430000" cy="923330"/>
          </a:xfrm>
          <a:prstGeom prst="rect">
            <a:avLst/>
          </a:prstGeom>
          <a:noFill/>
        </p:spPr>
        <p:txBody>
          <a:bodyPr wrap="square" rtlCol="0">
            <a:spAutoFit/>
          </a:bodyPr>
          <a:lstStyle/>
          <a:p>
            <a:r>
              <a:rPr lang="en-GB" dirty="0" err="1"/>
              <a:t>ERVcaller</a:t>
            </a:r>
            <a:r>
              <a:rPr lang="en-GB" dirty="0"/>
              <a:t> is the simplest tool to run, with no pre-processing. Recommended filtering options for </a:t>
            </a:r>
            <a:r>
              <a:rPr lang="en-GB" dirty="0" err="1"/>
              <a:t>ERVcaller</a:t>
            </a:r>
            <a:r>
              <a:rPr lang="en-GB" dirty="0"/>
              <a:t> results are outlined in the </a:t>
            </a:r>
            <a:r>
              <a:rPr lang="en-GB" dirty="0" err="1"/>
              <a:t>ERVcaller</a:t>
            </a:r>
            <a:r>
              <a:rPr lang="en-GB" dirty="0"/>
              <a:t> </a:t>
            </a:r>
            <a:r>
              <a:rPr lang="en-GB" dirty="0" err="1"/>
              <a:t>github</a:t>
            </a:r>
            <a:r>
              <a:rPr lang="en-GB" dirty="0"/>
              <a:t> page and we used these recommended filters for our analysis. More information can be found here: </a:t>
            </a:r>
            <a:r>
              <a:rPr lang="en-GB" dirty="0">
                <a:hlinkClick r:id="rId2"/>
              </a:rPr>
              <a:t>https://github.com/xunchen85/ERVcaller</a:t>
            </a:r>
            <a:r>
              <a:rPr lang="en-GB" dirty="0"/>
              <a:t> </a:t>
            </a:r>
          </a:p>
        </p:txBody>
      </p:sp>
    </p:spTree>
    <p:extLst>
      <p:ext uri="{BB962C8B-B14F-4D97-AF65-F5344CB8AC3E}">
        <p14:creationId xmlns:p14="http://schemas.microsoft.com/office/powerpoint/2010/main" val="271539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467</Words>
  <Application>Microsoft Office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Flow diagrams for tested tools</vt:lpstr>
      <vt:lpstr>Retroseq</vt:lpstr>
      <vt:lpstr>Retroseq+</vt:lpstr>
      <vt:lpstr>MELT</vt:lpstr>
      <vt:lpstr>Steak </vt:lpstr>
      <vt:lpstr>ERVcaller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diagrams for tested tools</dc:title>
  <dc:creator>harry bowles</dc:creator>
  <cp:lastModifiedBy>Bowles, Harry</cp:lastModifiedBy>
  <cp:revision>4</cp:revision>
  <dcterms:created xsi:type="dcterms:W3CDTF">2022-10-31T15:09:27Z</dcterms:created>
  <dcterms:modified xsi:type="dcterms:W3CDTF">2022-11-25T17:07:08Z</dcterms:modified>
</cp:coreProperties>
</file>