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372" r:id="rId2"/>
    <p:sldId id="1601067575" r:id="rId3"/>
    <p:sldId id="375" r:id="rId4"/>
    <p:sldId id="1601067576" r:id="rId5"/>
    <p:sldId id="1601067577" r:id="rId6"/>
    <p:sldId id="1601067578" r:id="rId7"/>
    <p:sldId id="1601067579" r:id="rId8"/>
    <p:sldId id="381" r:id="rId9"/>
    <p:sldId id="1601067580" r:id="rId10"/>
    <p:sldId id="382" r:id="rId11"/>
    <p:sldId id="384" r:id="rId12"/>
    <p:sldId id="1601067581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0478" autoAdjust="0"/>
  </p:normalViewPr>
  <p:slideViewPr>
    <p:cSldViewPr snapToGrid="0" snapToObjects="1">
      <p:cViewPr varScale="1">
        <p:scale>
          <a:sx n="98" d="100"/>
          <a:sy n="98" d="100"/>
        </p:scale>
        <p:origin x="20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6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AA5A4-DBA9-4E23-A0C1-4EF066EB7ADA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9068-E830-40D0-8BDA-4DA38C43CE4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22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75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63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27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41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09068-E830-40D0-8BDA-4DA38C43CE4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901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80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89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3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32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57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82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0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8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70498B-F222-4740-B0CF-064F72475A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7461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5480B5-6974-624D-B920-9621240FC5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5446" b="23513"/>
          <a:stretch/>
        </p:blipFill>
        <p:spPr>
          <a:xfrm>
            <a:off x="0" y="5139116"/>
            <a:ext cx="1450731" cy="1718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A0AA2D-979A-3542-B125-52B71F4F55C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6200000">
            <a:off x="7618363" y="1245088"/>
            <a:ext cx="1351700" cy="1013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94C876-0A6A-534E-ABA8-E4842D6B56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94924"/>
            <a:ext cx="7772400" cy="1795008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1" y="-50653"/>
            <a:ext cx="3810008" cy="89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3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87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kern="1200" baseline="0" dirty="0">
                <a:solidFill>
                  <a:srgbClr val="193E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defTabSz="914377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4435"/>
            <a:ext cx="7886700" cy="4485090"/>
          </a:xfrm>
        </p:spPr>
        <p:txBody>
          <a:bodyPr/>
          <a:lstStyle>
            <a:lvl1pPr>
              <a:defRPr sz="24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EA3455-F170-324C-88B5-287718264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" r="8043" b="-142998"/>
          <a:stretch/>
        </p:blipFill>
        <p:spPr>
          <a:xfrm>
            <a:off x="355078" y="6289448"/>
            <a:ext cx="8408608" cy="45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1" y="6206746"/>
            <a:ext cx="30508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7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159836-0BF3-9745-84B4-2B2A06116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87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kern="12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defTabSz="914377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4435"/>
            <a:ext cx="7886700" cy="448509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EA3455-F170-324C-88B5-287718264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55078" y="6289448"/>
            <a:ext cx="8408608" cy="45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2" y="6182125"/>
            <a:ext cx="3050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0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28D1B0-B452-704B-938B-EDEA031212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D18802-5872-5C4C-8828-27A6A44977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8151" b="33145"/>
          <a:stretch/>
        </p:blipFill>
        <p:spPr>
          <a:xfrm>
            <a:off x="1" y="4855986"/>
            <a:ext cx="2603156" cy="20020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102F8E-1CD9-A74E-BF20-75BD9959118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24201" y="1297901"/>
            <a:ext cx="857053" cy="687526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49EADBA-939F-154D-8FC0-95417D73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1" y="104261"/>
            <a:ext cx="305084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4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63BCD03-8DA9-8644-883F-FE87EF47F8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A578CD-D266-0943-AA85-1C9F036ACC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4256" b="21461"/>
          <a:stretch/>
        </p:blipFill>
        <p:spPr>
          <a:xfrm>
            <a:off x="0" y="4697078"/>
            <a:ext cx="2113280" cy="2160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0D9D2C-1DB4-1B49-B458-B488A8F573F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782855">
            <a:off x="7583610" y="1466170"/>
            <a:ext cx="927164" cy="46358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3EF16F1-2F79-A445-B116-CEEA06E3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7715" y="105176"/>
            <a:ext cx="30475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9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2F651B7-605C-1947-B328-9E780F5552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8FEDE6-9EC2-5049-BB67-104741B13C6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578154"/>
            <a:ext cx="1925862" cy="12798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6DF7A4-087A-5A40-9577-ED62C6E9DEE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927307">
            <a:off x="7740197" y="1339309"/>
            <a:ext cx="915791" cy="457896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4715231-043B-1F4C-9C13-60B59477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7716" y="106952"/>
            <a:ext cx="30475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BFC803-89F9-C241-9F76-01B078465A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ED0738-233B-E345-95E8-0F2823D2AF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4054" b="22345"/>
          <a:stretch/>
        </p:blipFill>
        <p:spPr>
          <a:xfrm>
            <a:off x="0" y="5147132"/>
            <a:ext cx="1452880" cy="1710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D17B21-854B-5C46-BF28-1455E3C2D50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6200000">
            <a:off x="7703184" y="1455660"/>
            <a:ext cx="1198273" cy="898705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940E47F-87B7-F64A-9F98-EDE35907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7716" y="106952"/>
            <a:ext cx="30475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7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DFB0E6-6ED0-6642-90DE-FFD040016F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E606FF-3D08-3149-923C-CD98F1CDE1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8151" b="33145"/>
          <a:stretch/>
        </p:blipFill>
        <p:spPr>
          <a:xfrm>
            <a:off x="1" y="4855986"/>
            <a:ext cx="2603156" cy="20020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22809C-6E13-2C45-9C61-43C2F100DD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2288281">
            <a:off x="7508298" y="999080"/>
            <a:ext cx="1076711" cy="1031308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7BA0D06-72D9-3940-8351-44706A6A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7716" y="100397"/>
            <a:ext cx="30475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3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9738AD-58FB-FB4D-BD57-E4FF24FA45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CC41D4-427C-694C-B906-FE0AAA68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5446" b="23513"/>
          <a:stretch/>
        </p:blipFill>
        <p:spPr>
          <a:xfrm>
            <a:off x="0" y="5139116"/>
            <a:ext cx="1450731" cy="1718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516860-5BE9-4B44-97DF-DD31EDA96A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6200000">
            <a:off x="7618363" y="1245088"/>
            <a:ext cx="1351700" cy="1013775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4C900CD-7895-2849-A5E9-F07AEB48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52025" y="101986"/>
            <a:ext cx="305256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0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EF918-F381-2446-98DA-52C67BADBA02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B3D76-E95C-734A-BDD4-10A5E36E6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1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6" r:id="rId3"/>
    <p:sldLayoutId id="2147483664" r:id="rId4"/>
    <p:sldLayoutId id="2147483669" r:id="rId5"/>
    <p:sldLayoutId id="2147483667" r:id="rId6"/>
    <p:sldLayoutId id="2147483668" r:id="rId7"/>
    <p:sldLayoutId id="2147483670" r:id="rId8"/>
    <p:sldLayoutId id="214748367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11" Type="http://schemas.openxmlformats.org/officeDocument/2006/relationships/image" Target="../media/image28.svg"/><Relationship Id="rId5" Type="http://schemas.openxmlformats.org/officeDocument/2006/relationships/image" Target="../media/image35.png"/><Relationship Id="rId10" Type="http://schemas.openxmlformats.org/officeDocument/2006/relationships/image" Target="../media/image27.png"/><Relationship Id="rId4" Type="http://schemas.openxmlformats.org/officeDocument/2006/relationships/image" Target="../media/image32.sv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Development Cycle</a:t>
            </a:r>
            <a:endParaRPr lang="en-GB" noProof="0" dirty="0"/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55E86D46-6DBE-3644-8087-82C2D6A6C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5275" y="4261135"/>
            <a:ext cx="844062" cy="844062"/>
          </a:xfrm>
          <a:prstGeom prst="rect">
            <a:avLst/>
          </a:prstGeom>
        </p:spPr>
      </p:pic>
      <p:pic>
        <p:nvPicPr>
          <p:cNvPr id="23" name="Graphic 22" descr="Playbook">
            <a:extLst>
              <a:ext uri="{FF2B5EF4-FFF2-40B4-BE49-F238E27FC236}">
                <a16:creationId xmlns:a16="http://schemas.microsoft.com/office/drawing/2014/main" id="{0FAE3ECD-C78D-514E-BD4E-D1ACABF72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6159" y="4256437"/>
            <a:ext cx="844062" cy="844062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586327A-C0F0-814F-B94A-DD5A5E6667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6038" y="1931363"/>
            <a:ext cx="1055078" cy="1055078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C3DC09FD-F38D-C445-B54C-C5F02EE15F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9767" y="1947988"/>
            <a:ext cx="1055078" cy="1055078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974C478-6DFD-F84C-A047-4C0A8A5248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97169" y="4156805"/>
            <a:ext cx="1055078" cy="105507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D5FA086-C728-5F4C-BECE-EA93D8910A7B}"/>
              </a:ext>
            </a:extLst>
          </p:cNvPr>
          <p:cNvSpPr txBox="1"/>
          <p:nvPr/>
        </p:nvSpPr>
        <p:spPr>
          <a:xfrm>
            <a:off x="2013670" y="1482358"/>
            <a:ext cx="150220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Training corpus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651755-921B-B94D-9630-F2C6CD6C2520}"/>
              </a:ext>
            </a:extLst>
          </p:cNvPr>
          <p:cNvSpPr txBox="1"/>
          <p:nvPr/>
        </p:nvSpPr>
        <p:spPr>
          <a:xfrm>
            <a:off x="5485874" y="1482358"/>
            <a:ext cx="115865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Test corpus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3DE9D8-DB93-FE46-8BCF-8A2D8352C4F5}"/>
              </a:ext>
            </a:extLst>
          </p:cNvPr>
          <p:cNvSpPr txBox="1"/>
          <p:nvPr/>
        </p:nvSpPr>
        <p:spPr>
          <a:xfrm>
            <a:off x="2085287" y="3425097"/>
            <a:ext cx="1358129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 a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354CEA-683F-DE4D-A000-7AA30E3BF448}"/>
              </a:ext>
            </a:extLst>
          </p:cNvPr>
          <p:cNvSpPr txBox="1"/>
          <p:nvPr/>
        </p:nvSpPr>
        <p:spPr>
          <a:xfrm>
            <a:off x="4437475" y="3518036"/>
            <a:ext cx="747320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AAE86F-0AB2-8449-9414-7985717AF87B}"/>
              </a:ext>
            </a:extLst>
          </p:cNvPr>
          <p:cNvSpPr txBox="1"/>
          <p:nvPr/>
        </p:nvSpPr>
        <p:spPr>
          <a:xfrm>
            <a:off x="5910324" y="3871561"/>
            <a:ext cx="859228" cy="162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2"/>
              <a:t>Apply the model on new unseen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BEB7F2-62FB-724A-A2AA-ED9C5D2E244A}"/>
              </a:ext>
            </a:extLst>
          </p:cNvPr>
          <p:cNvSpPr txBox="1"/>
          <p:nvPr/>
        </p:nvSpPr>
        <p:spPr>
          <a:xfrm>
            <a:off x="507873" y="4259371"/>
            <a:ext cx="1221809" cy="859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Algorithm,</a:t>
            </a:r>
          </a:p>
          <a:p>
            <a:r>
              <a:rPr lang="en-GB" sz="1662"/>
              <a:t>Parameters,</a:t>
            </a:r>
          </a:p>
          <a:p>
            <a:r>
              <a:rPr lang="en-GB" sz="1662"/>
              <a:t>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E503A7-EFEB-1847-BA35-B31558B60078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2757306" y="3003066"/>
            <a:ext cx="1" cy="125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BC4EDC-78D1-D44F-A91F-E7DCA29D7AD0}"/>
              </a:ext>
            </a:extLst>
          </p:cNvPr>
          <p:cNvCxnSpPr>
            <a:cxnSpLocks/>
            <a:stCxn id="44" idx="3"/>
            <a:endCxn id="9" idx="1"/>
          </p:cNvCxnSpPr>
          <p:nvPr/>
        </p:nvCxnSpPr>
        <p:spPr>
          <a:xfrm flipV="1">
            <a:off x="1729682" y="4683166"/>
            <a:ext cx="605593" cy="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875295-7B79-1F40-AC39-E96DBBF52B6F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3179337" y="4678468"/>
            <a:ext cx="1146822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660BD-F638-3748-970F-DFFE254C05B9}"/>
              </a:ext>
            </a:extLst>
          </p:cNvPr>
          <p:cNvCxnSpPr>
            <a:cxnSpLocks/>
            <a:stCxn id="23" idx="3"/>
            <a:endCxn id="43" idx="1"/>
          </p:cNvCxnSpPr>
          <p:nvPr/>
        </p:nvCxnSpPr>
        <p:spPr>
          <a:xfrm>
            <a:off x="5170221" y="4678468"/>
            <a:ext cx="740103" cy="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4A8839-FB0B-E742-A0D1-F1F54E798593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flipH="1">
            <a:off x="6339938" y="2986441"/>
            <a:ext cx="13639" cy="88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74544A8-CD77-D148-9702-9EDF62E04E30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6769552" y="4684344"/>
            <a:ext cx="827617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18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Intrinsic evaluation</a:t>
            </a:r>
            <a:endParaRPr lang="en-GB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944D8D-FBFE-0C4D-B70A-2186FE7C8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48" y="2211775"/>
            <a:ext cx="6344360" cy="343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Intrinsic evaluation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07D84-37C3-D445-B01E-51001E9D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Micro and macro average</a:t>
            </a:r>
          </a:p>
          <a:p>
            <a:pPr lvl="1"/>
            <a:r>
              <a:rPr lang="en-GB" noProof="0" dirty="0">
                <a:solidFill>
                  <a:schemeClr val="tx2"/>
                </a:solidFill>
              </a:rPr>
              <a:t>Micro average is computed on all instances</a:t>
            </a:r>
          </a:p>
          <a:p>
            <a:pPr lvl="1"/>
            <a:r>
              <a:rPr lang="en-GB" noProof="0" dirty="0">
                <a:solidFill>
                  <a:schemeClr val="tx2"/>
                </a:solidFill>
              </a:rPr>
              <a:t>Macro average is computed independently for each class and then averaged</a:t>
            </a:r>
          </a:p>
          <a:p>
            <a:pPr lvl="2"/>
            <a:r>
              <a:rPr lang="en-GB" noProof="0" dirty="0">
                <a:solidFill>
                  <a:schemeClr val="tx2"/>
                </a:solidFill>
              </a:rPr>
              <a:t>Problematic if there is big 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90990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>
                <a:solidFill>
                  <a:schemeClr val="tx2"/>
                </a:solidFill>
              </a:rPr>
              <a:t>Practicals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07D84-37C3-D445-B01E-51001E9D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We will use </a:t>
            </a:r>
            <a:r>
              <a:rPr lang="en-GB" noProof="0" dirty="0" err="1">
                <a:solidFill>
                  <a:schemeClr val="tx2"/>
                </a:solidFill>
              </a:rPr>
              <a:t>sklearn</a:t>
            </a:r>
            <a:r>
              <a:rPr lang="en-GB" noProof="0" dirty="0">
                <a:solidFill>
                  <a:schemeClr val="tx2"/>
                </a:solidFill>
              </a:rPr>
              <a:t>, </a:t>
            </a:r>
            <a:r>
              <a:rPr lang="en-GB" noProof="0" dirty="0" err="1">
                <a:solidFill>
                  <a:schemeClr val="tx2"/>
                </a:solidFill>
              </a:rPr>
              <a:t>nltk</a:t>
            </a:r>
            <a:r>
              <a:rPr lang="en-GB" noProof="0" dirty="0">
                <a:solidFill>
                  <a:schemeClr val="tx2"/>
                </a:solidFill>
              </a:rPr>
              <a:t>, spacy and </a:t>
            </a:r>
            <a:r>
              <a:rPr lang="en-GB" noProof="0" dirty="0" err="1">
                <a:solidFill>
                  <a:schemeClr val="tx2"/>
                </a:solidFill>
              </a:rPr>
              <a:t>jupyter</a:t>
            </a:r>
            <a:r>
              <a:rPr lang="en-GB" noProof="0" dirty="0">
                <a:solidFill>
                  <a:schemeClr val="tx2"/>
                </a:solidFill>
              </a:rPr>
              <a:t> notebooks today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You can try different machine learning algorithms, and you will work on evaluation in different ways.</a:t>
            </a:r>
            <a:endParaRPr lang="en-GB" noProof="0" dirty="0">
              <a:solidFill>
                <a:schemeClr val="tx2"/>
              </a:solidFill>
            </a:endParaRPr>
          </a:p>
          <a:p>
            <a:r>
              <a:rPr lang="en-GB" noProof="0" dirty="0">
                <a:solidFill>
                  <a:schemeClr val="tx2"/>
                </a:solidFill>
              </a:rPr>
              <a:t>Other tools you can try</a:t>
            </a:r>
          </a:p>
          <a:p>
            <a:pPr lvl="1"/>
            <a:r>
              <a:rPr lang="en-GB" noProof="0" dirty="0">
                <a:solidFill>
                  <a:schemeClr val="tx2"/>
                </a:solidFill>
              </a:rPr>
              <a:t>GATE has support for most supervised learning algorithms and allows for easy experimentation with other language features</a:t>
            </a:r>
          </a:p>
          <a:p>
            <a:pPr lvl="1"/>
            <a:r>
              <a:rPr lang="en-GB" noProof="0" dirty="0">
                <a:solidFill>
                  <a:schemeClr val="tx2"/>
                </a:solidFill>
              </a:rPr>
              <a:t>Weka</a:t>
            </a:r>
          </a:p>
          <a:p>
            <a:pPr lvl="1"/>
            <a:r>
              <a:rPr lang="en-GB" noProof="0" dirty="0">
                <a:solidFill>
                  <a:schemeClr val="tx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994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0" dirty="0"/>
              <a:t>Thank you!</a:t>
            </a:r>
            <a:br>
              <a:rPr lang="en-GB" noProof="0" dirty="0"/>
            </a:br>
            <a:br>
              <a:rPr lang="en-GB" noProof="0" dirty="0"/>
            </a:br>
            <a:r>
              <a:rPr lang="en-GB" sz="3000" noProof="0" dirty="0" err="1"/>
              <a:t>sumithra.velupillai@kcl.ac.uk</a:t>
            </a:r>
            <a:endParaRPr lang="en-GB" sz="3000" noProof="0" dirty="0"/>
          </a:p>
        </p:txBody>
      </p:sp>
    </p:spTree>
    <p:extLst>
      <p:ext uri="{BB962C8B-B14F-4D97-AF65-F5344CB8AC3E}">
        <p14:creationId xmlns:p14="http://schemas.microsoft.com/office/powerpoint/2010/main" val="47727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Development Cycle</a:t>
            </a:r>
            <a:endParaRPr lang="en-GB" noProof="0" dirty="0"/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55E86D46-6DBE-3644-8087-82C2D6A6C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5275" y="4261135"/>
            <a:ext cx="844062" cy="844062"/>
          </a:xfrm>
          <a:prstGeom prst="rect">
            <a:avLst/>
          </a:prstGeom>
        </p:spPr>
      </p:pic>
      <p:pic>
        <p:nvPicPr>
          <p:cNvPr id="23" name="Graphic 22" descr="Playbook">
            <a:extLst>
              <a:ext uri="{FF2B5EF4-FFF2-40B4-BE49-F238E27FC236}">
                <a16:creationId xmlns:a16="http://schemas.microsoft.com/office/drawing/2014/main" id="{0FAE3ECD-C78D-514E-BD4E-D1ACABF72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6159" y="4256437"/>
            <a:ext cx="844062" cy="844062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586327A-C0F0-814F-B94A-DD5A5E6667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6038" y="1931363"/>
            <a:ext cx="1055078" cy="1055078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C3DC09FD-F38D-C445-B54C-C5F02EE15F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9767" y="1947988"/>
            <a:ext cx="1055078" cy="1055078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974C478-6DFD-F84C-A047-4C0A8A5248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97169" y="4156805"/>
            <a:ext cx="1055078" cy="105507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D5FA086-C728-5F4C-BECE-EA93D8910A7B}"/>
              </a:ext>
            </a:extLst>
          </p:cNvPr>
          <p:cNvSpPr txBox="1"/>
          <p:nvPr/>
        </p:nvSpPr>
        <p:spPr>
          <a:xfrm>
            <a:off x="2013670" y="1482358"/>
            <a:ext cx="130542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 dirty="0"/>
              <a:t>Training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651755-921B-B94D-9630-F2C6CD6C2520}"/>
              </a:ext>
            </a:extLst>
          </p:cNvPr>
          <p:cNvSpPr txBox="1"/>
          <p:nvPr/>
        </p:nvSpPr>
        <p:spPr>
          <a:xfrm>
            <a:off x="5485874" y="1482358"/>
            <a:ext cx="1273297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 dirty="0"/>
              <a:t>Unseen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3DE9D8-DB93-FE46-8BCF-8A2D8352C4F5}"/>
              </a:ext>
            </a:extLst>
          </p:cNvPr>
          <p:cNvSpPr txBox="1"/>
          <p:nvPr/>
        </p:nvSpPr>
        <p:spPr>
          <a:xfrm>
            <a:off x="2085287" y="3425097"/>
            <a:ext cx="1358129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 a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354CEA-683F-DE4D-A000-7AA30E3BF448}"/>
              </a:ext>
            </a:extLst>
          </p:cNvPr>
          <p:cNvSpPr txBox="1"/>
          <p:nvPr/>
        </p:nvSpPr>
        <p:spPr>
          <a:xfrm>
            <a:off x="4437475" y="3518036"/>
            <a:ext cx="747320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AAE86F-0AB2-8449-9414-7985717AF87B}"/>
              </a:ext>
            </a:extLst>
          </p:cNvPr>
          <p:cNvSpPr txBox="1"/>
          <p:nvPr/>
        </p:nvSpPr>
        <p:spPr>
          <a:xfrm>
            <a:off x="5910324" y="3871561"/>
            <a:ext cx="859228" cy="162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2"/>
              <a:t>Apply the model on new unseen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BEB7F2-62FB-724A-A2AA-ED9C5D2E244A}"/>
              </a:ext>
            </a:extLst>
          </p:cNvPr>
          <p:cNvSpPr txBox="1"/>
          <p:nvPr/>
        </p:nvSpPr>
        <p:spPr>
          <a:xfrm>
            <a:off x="507873" y="4259371"/>
            <a:ext cx="1221809" cy="859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Algorithm,</a:t>
            </a:r>
          </a:p>
          <a:p>
            <a:r>
              <a:rPr lang="en-GB" sz="1662"/>
              <a:t>Parameters,</a:t>
            </a:r>
          </a:p>
          <a:p>
            <a:r>
              <a:rPr lang="en-GB" sz="1662"/>
              <a:t>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E503A7-EFEB-1847-BA35-B31558B60078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2757306" y="3003066"/>
            <a:ext cx="1" cy="125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BC4EDC-78D1-D44F-A91F-E7DCA29D7AD0}"/>
              </a:ext>
            </a:extLst>
          </p:cNvPr>
          <p:cNvCxnSpPr>
            <a:cxnSpLocks/>
            <a:stCxn id="44" idx="3"/>
            <a:endCxn id="9" idx="1"/>
          </p:cNvCxnSpPr>
          <p:nvPr/>
        </p:nvCxnSpPr>
        <p:spPr>
          <a:xfrm flipV="1">
            <a:off x="1729682" y="4683166"/>
            <a:ext cx="605593" cy="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875295-7B79-1F40-AC39-E96DBBF52B6F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3179337" y="4678468"/>
            <a:ext cx="1146822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660BD-F638-3748-970F-DFFE254C05B9}"/>
              </a:ext>
            </a:extLst>
          </p:cNvPr>
          <p:cNvCxnSpPr>
            <a:cxnSpLocks/>
            <a:stCxn id="23" idx="3"/>
            <a:endCxn id="43" idx="1"/>
          </p:cNvCxnSpPr>
          <p:nvPr/>
        </p:nvCxnSpPr>
        <p:spPr>
          <a:xfrm>
            <a:off x="5170221" y="4678468"/>
            <a:ext cx="740103" cy="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4A8839-FB0B-E742-A0D1-F1F54E798593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flipH="1">
            <a:off x="6339938" y="2986441"/>
            <a:ext cx="13639" cy="88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74544A8-CD77-D148-9702-9EDF62E04E30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6769552" y="4684344"/>
            <a:ext cx="827617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AC8218-5799-CF48-AF68-6AE68357A11D}"/>
              </a:ext>
            </a:extLst>
          </p:cNvPr>
          <p:cNvSpPr txBox="1"/>
          <p:nvPr/>
        </p:nvSpPr>
        <p:spPr>
          <a:xfrm>
            <a:off x="2255443" y="5632555"/>
            <a:ext cx="3876318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 b="1" dirty="0"/>
              <a:t>How do we know how good the model is?</a:t>
            </a:r>
          </a:p>
        </p:txBody>
      </p:sp>
    </p:spTree>
    <p:extLst>
      <p:ext uri="{BB962C8B-B14F-4D97-AF65-F5344CB8AC3E}">
        <p14:creationId xmlns:p14="http://schemas.microsoft.com/office/powerpoint/2010/main" val="107174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Tuning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07D84-37C3-D445-B01E-51001E9D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Supervised machine learning algorithms require </a:t>
            </a:r>
          </a:p>
          <a:p>
            <a:pPr lvl="1"/>
            <a:r>
              <a:rPr lang="en-GB" noProof="0" dirty="0">
                <a:solidFill>
                  <a:schemeClr val="tx2"/>
                </a:solidFill>
              </a:rPr>
              <a:t>parameters</a:t>
            </a:r>
          </a:p>
          <a:p>
            <a:pPr lvl="1"/>
            <a:r>
              <a:rPr lang="en-GB" noProof="0" dirty="0">
                <a:solidFill>
                  <a:schemeClr val="tx2"/>
                </a:solidFill>
              </a:rPr>
              <a:t>different features and combinations</a:t>
            </a:r>
          </a:p>
          <a:p>
            <a:r>
              <a:rPr lang="en-GB" noProof="0" dirty="0">
                <a:solidFill>
                  <a:schemeClr val="tx2"/>
                </a:solidFill>
              </a:rPr>
              <a:t>How can we develop a model that we believe will work well on unseen data?</a:t>
            </a:r>
          </a:p>
        </p:txBody>
      </p:sp>
    </p:spTree>
    <p:extLst>
      <p:ext uri="{BB962C8B-B14F-4D97-AF65-F5344CB8AC3E}">
        <p14:creationId xmlns:p14="http://schemas.microsoft.com/office/powerpoint/2010/main" val="26715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Development Cycle</a:t>
            </a:r>
            <a:endParaRPr lang="en-GB" noProof="0" dirty="0"/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55E86D46-6DBE-3644-8087-82C2D6A6C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5275" y="4261135"/>
            <a:ext cx="844062" cy="844062"/>
          </a:xfrm>
          <a:prstGeom prst="rect">
            <a:avLst/>
          </a:prstGeom>
        </p:spPr>
      </p:pic>
      <p:pic>
        <p:nvPicPr>
          <p:cNvPr id="23" name="Graphic 22" descr="Playbook">
            <a:extLst>
              <a:ext uri="{FF2B5EF4-FFF2-40B4-BE49-F238E27FC236}">
                <a16:creationId xmlns:a16="http://schemas.microsoft.com/office/drawing/2014/main" id="{0FAE3ECD-C78D-514E-BD4E-D1ACABF72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6159" y="4256437"/>
            <a:ext cx="844062" cy="844062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586327A-C0F0-814F-B94A-DD5A5E6667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6038" y="1931363"/>
            <a:ext cx="1055078" cy="1055078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C3DC09FD-F38D-C445-B54C-C5F02EE15F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9767" y="1947988"/>
            <a:ext cx="1055078" cy="1055078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974C478-6DFD-F84C-A047-4C0A8A5248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97169" y="4156805"/>
            <a:ext cx="1055078" cy="105507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D5FA086-C728-5F4C-BECE-EA93D8910A7B}"/>
              </a:ext>
            </a:extLst>
          </p:cNvPr>
          <p:cNvSpPr txBox="1"/>
          <p:nvPr/>
        </p:nvSpPr>
        <p:spPr>
          <a:xfrm>
            <a:off x="2013670" y="1482358"/>
            <a:ext cx="150220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Training corpus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651755-921B-B94D-9630-F2C6CD6C2520}"/>
              </a:ext>
            </a:extLst>
          </p:cNvPr>
          <p:cNvSpPr txBox="1"/>
          <p:nvPr/>
        </p:nvSpPr>
        <p:spPr>
          <a:xfrm>
            <a:off x="5485874" y="1482358"/>
            <a:ext cx="115865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Test corpus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3DE9D8-DB93-FE46-8BCF-8A2D8352C4F5}"/>
              </a:ext>
            </a:extLst>
          </p:cNvPr>
          <p:cNvSpPr txBox="1"/>
          <p:nvPr/>
        </p:nvSpPr>
        <p:spPr>
          <a:xfrm>
            <a:off x="2085287" y="3425097"/>
            <a:ext cx="1358129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 a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354CEA-683F-DE4D-A000-7AA30E3BF448}"/>
              </a:ext>
            </a:extLst>
          </p:cNvPr>
          <p:cNvSpPr txBox="1"/>
          <p:nvPr/>
        </p:nvSpPr>
        <p:spPr>
          <a:xfrm>
            <a:off x="4437475" y="3518036"/>
            <a:ext cx="747320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AAE86F-0AB2-8449-9414-7985717AF87B}"/>
              </a:ext>
            </a:extLst>
          </p:cNvPr>
          <p:cNvSpPr txBox="1"/>
          <p:nvPr/>
        </p:nvSpPr>
        <p:spPr>
          <a:xfrm>
            <a:off x="5910324" y="3871561"/>
            <a:ext cx="859228" cy="162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2"/>
              <a:t>Apply the model on new unseen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BEB7F2-62FB-724A-A2AA-ED9C5D2E244A}"/>
              </a:ext>
            </a:extLst>
          </p:cNvPr>
          <p:cNvSpPr txBox="1"/>
          <p:nvPr/>
        </p:nvSpPr>
        <p:spPr>
          <a:xfrm>
            <a:off x="507873" y="4259371"/>
            <a:ext cx="1221809" cy="859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Algorithm,</a:t>
            </a:r>
          </a:p>
          <a:p>
            <a:r>
              <a:rPr lang="en-GB" sz="1662"/>
              <a:t>Parameters,</a:t>
            </a:r>
          </a:p>
          <a:p>
            <a:r>
              <a:rPr lang="en-GB" sz="1662"/>
              <a:t>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E503A7-EFEB-1847-BA35-B31558B60078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2757306" y="3003066"/>
            <a:ext cx="1" cy="125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BC4EDC-78D1-D44F-A91F-E7DCA29D7AD0}"/>
              </a:ext>
            </a:extLst>
          </p:cNvPr>
          <p:cNvCxnSpPr>
            <a:cxnSpLocks/>
            <a:stCxn id="44" idx="3"/>
            <a:endCxn id="9" idx="1"/>
          </p:cNvCxnSpPr>
          <p:nvPr/>
        </p:nvCxnSpPr>
        <p:spPr>
          <a:xfrm flipV="1">
            <a:off x="1729682" y="4683166"/>
            <a:ext cx="605593" cy="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875295-7B79-1F40-AC39-E96DBBF52B6F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3179337" y="4678468"/>
            <a:ext cx="1146822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660BD-F638-3748-970F-DFFE254C05B9}"/>
              </a:ext>
            </a:extLst>
          </p:cNvPr>
          <p:cNvCxnSpPr>
            <a:cxnSpLocks/>
            <a:stCxn id="23" idx="3"/>
            <a:endCxn id="43" idx="1"/>
          </p:cNvCxnSpPr>
          <p:nvPr/>
        </p:nvCxnSpPr>
        <p:spPr>
          <a:xfrm>
            <a:off x="5170221" y="4678468"/>
            <a:ext cx="740103" cy="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4A8839-FB0B-E742-A0D1-F1F54E798593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flipH="1">
            <a:off x="6339938" y="2986441"/>
            <a:ext cx="13639" cy="88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74544A8-CD77-D148-9702-9EDF62E04E30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6769552" y="4684344"/>
            <a:ext cx="827617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8F8C597-8507-FE47-9C0A-51299447C32B}"/>
              </a:ext>
            </a:extLst>
          </p:cNvPr>
          <p:cNvSpPr/>
          <p:nvPr/>
        </p:nvSpPr>
        <p:spPr>
          <a:xfrm>
            <a:off x="185051" y="1368464"/>
            <a:ext cx="5225012" cy="485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62"/>
          </a:p>
        </p:txBody>
      </p:sp>
    </p:spTree>
    <p:extLst>
      <p:ext uri="{BB962C8B-B14F-4D97-AF65-F5344CB8AC3E}">
        <p14:creationId xmlns:p14="http://schemas.microsoft.com/office/powerpoint/2010/main" val="306403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Development Cycle</a:t>
            </a:r>
            <a:endParaRPr lang="en-GB" noProof="0" dirty="0"/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55E86D46-6DBE-3644-8087-82C2D6A6C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5275" y="4261135"/>
            <a:ext cx="844062" cy="844062"/>
          </a:xfrm>
          <a:prstGeom prst="rect">
            <a:avLst/>
          </a:prstGeom>
        </p:spPr>
      </p:pic>
      <p:pic>
        <p:nvPicPr>
          <p:cNvPr id="23" name="Graphic 22" descr="Playbook">
            <a:extLst>
              <a:ext uri="{FF2B5EF4-FFF2-40B4-BE49-F238E27FC236}">
                <a16:creationId xmlns:a16="http://schemas.microsoft.com/office/drawing/2014/main" id="{0FAE3ECD-C78D-514E-BD4E-D1ACABF72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6159" y="4256437"/>
            <a:ext cx="844062" cy="844062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586327A-C0F0-814F-B94A-DD5A5E6667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6038" y="1931363"/>
            <a:ext cx="1055078" cy="1055078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C3DC09FD-F38D-C445-B54C-C5F02EE15F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9767" y="1947988"/>
            <a:ext cx="1055078" cy="1055078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974C478-6DFD-F84C-A047-4C0A8A5248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97169" y="4156805"/>
            <a:ext cx="1055078" cy="105507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D5FA086-C728-5F4C-BECE-EA93D8910A7B}"/>
              </a:ext>
            </a:extLst>
          </p:cNvPr>
          <p:cNvSpPr txBox="1"/>
          <p:nvPr/>
        </p:nvSpPr>
        <p:spPr>
          <a:xfrm>
            <a:off x="2013670" y="1482358"/>
            <a:ext cx="150220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Training corpus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651755-921B-B94D-9630-F2C6CD6C2520}"/>
              </a:ext>
            </a:extLst>
          </p:cNvPr>
          <p:cNvSpPr txBox="1"/>
          <p:nvPr/>
        </p:nvSpPr>
        <p:spPr>
          <a:xfrm>
            <a:off x="5485874" y="1482358"/>
            <a:ext cx="115865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Test corpus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3DE9D8-DB93-FE46-8BCF-8A2D8352C4F5}"/>
              </a:ext>
            </a:extLst>
          </p:cNvPr>
          <p:cNvSpPr txBox="1"/>
          <p:nvPr/>
        </p:nvSpPr>
        <p:spPr>
          <a:xfrm>
            <a:off x="2085287" y="3425097"/>
            <a:ext cx="1358129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 a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354CEA-683F-DE4D-A000-7AA30E3BF448}"/>
              </a:ext>
            </a:extLst>
          </p:cNvPr>
          <p:cNvSpPr txBox="1"/>
          <p:nvPr/>
        </p:nvSpPr>
        <p:spPr>
          <a:xfrm>
            <a:off x="4437475" y="3518036"/>
            <a:ext cx="747320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AAE86F-0AB2-8449-9414-7985717AF87B}"/>
              </a:ext>
            </a:extLst>
          </p:cNvPr>
          <p:cNvSpPr txBox="1"/>
          <p:nvPr/>
        </p:nvSpPr>
        <p:spPr>
          <a:xfrm>
            <a:off x="5910324" y="3871561"/>
            <a:ext cx="859228" cy="162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2"/>
              <a:t>Apply the model on new unseen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BEB7F2-62FB-724A-A2AA-ED9C5D2E244A}"/>
              </a:ext>
            </a:extLst>
          </p:cNvPr>
          <p:cNvSpPr txBox="1"/>
          <p:nvPr/>
        </p:nvSpPr>
        <p:spPr>
          <a:xfrm>
            <a:off x="507873" y="4259371"/>
            <a:ext cx="1221809" cy="859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Algorithm,</a:t>
            </a:r>
          </a:p>
          <a:p>
            <a:r>
              <a:rPr lang="en-GB" sz="1662"/>
              <a:t>Parameters,</a:t>
            </a:r>
          </a:p>
          <a:p>
            <a:r>
              <a:rPr lang="en-GB" sz="1662"/>
              <a:t>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E503A7-EFEB-1847-BA35-B31558B60078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2757306" y="3003066"/>
            <a:ext cx="1" cy="125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BC4EDC-78D1-D44F-A91F-E7DCA29D7AD0}"/>
              </a:ext>
            </a:extLst>
          </p:cNvPr>
          <p:cNvCxnSpPr>
            <a:cxnSpLocks/>
            <a:stCxn id="44" idx="3"/>
            <a:endCxn id="9" idx="1"/>
          </p:cNvCxnSpPr>
          <p:nvPr/>
        </p:nvCxnSpPr>
        <p:spPr>
          <a:xfrm flipV="1">
            <a:off x="1729682" y="4683166"/>
            <a:ext cx="605593" cy="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875295-7B79-1F40-AC39-E96DBBF52B6F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3179337" y="4678468"/>
            <a:ext cx="1146822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660BD-F638-3748-970F-DFFE254C05B9}"/>
              </a:ext>
            </a:extLst>
          </p:cNvPr>
          <p:cNvCxnSpPr>
            <a:cxnSpLocks/>
            <a:stCxn id="23" idx="3"/>
            <a:endCxn id="43" idx="1"/>
          </p:cNvCxnSpPr>
          <p:nvPr/>
        </p:nvCxnSpPr>
        <p:spPr>
          <a:xfrm>
            <a:off x="5170221" y="4678468"/>
            <a:ext cx="740103" cy="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4A8839-FB0B-E742-A0D1-F1F54E798593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flipH="1">
            <a:off x="6339938" y="2986441"/>
            <a:ext cx="13639" cy="88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74544A8-CD77-D148-9702-9EDF62E04E30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6769552" y="4684344"/>
            <a:ext cx="827617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8F8C597-8507-FE47-9C0A-51299447C32B}"/>
              </a:ext>
            </a:extLst>
          </p:cNvPr>
          <p:cNvSpPr/>
          <p:nvPr/>
        </p:nvSpPr>
        <p:spPr>
          <a:xfrm>
            <a:off x="185051" y="1368464"/>
            <a:ext cx="5225012" cy="485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62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5E9D5D-33AB-324D-BCD6-B0FDABD392ED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 flipV="1">
            <a:off x="3284845" y="2277622"/>
            <a:ext cx="794306" cy="19790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3C6794-96BA-F443-905D-271A64D4156D}"/>
              </a:ext>
            </a:extLst>
          </p:cNvPr>
          <p:cNvSpPr txBox="1"/>
          <p:nvPr/>
        </p:nvSpPr>
        <p:spPr>
          <a:xfrm>
            <a:off x="4079151" y="1592017"/>
            <a:ext cx="1091067" cy="137120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662" dirty="0"/>
              <a:t>Split </a:t>
            </a:r>
            <a:r>
              <a:rPr lang="sv-SE" sz="1662" dirty="0" err="1"/>
              <a:t>into</a:t>
            </a:r>
            <a:r>
              <a:rPr lang="sv-SE" sz="1662" dirty="0"/>
              <a:t> </a:t>
            </a:r>
            <a:r>
              <a:rPr lang="sv-SE" sz="1662" dirty="0" err="1"/>
              <a:t>training</a:t>
            </a:r>
            <a:r>
              <a:rPr lang="sv-SE" sz="1662" dirty="0"/>
              <a:t> and </a:t>
            </a:r>
            <a:r>
              <a:rPr lang="sv-SE" sz="1662" dirty="0" err="1"/>
              <a:t>tuning</a:t>
            </a:r>
            <a:r>
              <a:rPr lang="sv-SE" sz="1662" dirty="0"/>
              <a:t> </a:t>
            </a:r>
            <a:r>
              <a:rPr lang="sv-SE" sz="1662" dirty="0" err="1"/>
              <a:t>corpora</a:t>
            </a:r>
            <a:endParaRPr lang="sv-SE" sz="1662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44B65C9-D4FB-0442-A94C-13C7E0FF2C82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 rot="10800000" flipH="1">
            <a:off x="2229767" y="2475527"/>
            <a:ext cx="1055078" cy="11723"/>
          </a:xfrm>
          <a:prstGeom prst="curvedConnector5">
            <a:avLst>
              <a:gd name="adj1" fmla="val -180000"/>
              <a:gd name="adj2" fmla="val -29818031"/>
              <a:gd name="adj3" fmla="val 285246"/>
            </a:avLst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Development Cycle</a:t>
            </a:r>
            <a:endParaRPr lang="en-GB" noProof="0" dirty="0"/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55E86D46-6DBE-3644-8087-82C2D6A6C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5275" y="4261135"/>
            <a:ext cx="844062" cy="844062"/>
          </a:xfrm>
          <a:prstGeom prst="rect">
            <a:avLst/>
          </a:prstGeom>
        </p:spPr>
      </p:pic>
      <p:pic>
        <p:nvPicPr>
          <p:cNvPr id="23" name="Graphic 22" descr="Playbook">
            <a:extLst>
              <a:ext uri="{FF2B5EF4-FFF2-40B4-BE49-F238E27FC236}">
                <a16:creationId xmlns:a16="http://schemas.microsoft.com/office/drawing/2014/main" id="{0FAE3ECD-C78D-514E-BD4E-D1ACABF72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6159" y="4256437"/>
            <a:ext cx="844062" cy="844062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C3DC09FD-F38D-C445-B54C-C5F02EE15F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29767" y="1947988"/>
            <a:ext cx="1055078" cy="105507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D5FA086-C728-5F4C-BECE-EA93D8910A7B}"/>
              </a:ext>
            </a:extLst>
          </p:cNvPr>
          <p:cNvSpPr txBox="1"/>
          <p:nvPr/>
        </p:nvSpPr>
        <p:spPr>
          <a:xfrm>
            <a:off x="2013670" y="1482358"/>
            <a:ext cx="150220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Training corpus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3DE9D8-DB93-FE46-8BCF-8A2D8352C4F5}"/>
              </a:ext>
            </a:extLst>
          </p:cNvPr>
          <p:cNvSpPr txBox="1"/>
          <p:nvPr/>
        </p:nvSpPr>
        <p:spPr>
          <a:xfrm>
            <a:off x="2085287" y="3425097"/>
            <a:ext cx="1358129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 a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354CEA-683F-DE4D-A000-7AA30E3BF448}"/>
              </a:ext>
            </a:extLst>
          </p:cNvPr>
          <p:cNvSpPr txBox="1"/>
          <p:nvPr/>
        </p:nvSpPr>
        <p:spPr>
          <a:xfrm>
            <a:off x="4437475" y="3518036"/>
            <a:ext cx="747320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 dirty="0"/>
              <a:t>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BEB7F2-62FB-724A-A2AA-ED9C5D2E244A}"/>
              </a:ext>
            </a:extLst>
          </p:cNvPr>
          <p:cNvSpPr txBox="1"/>
          <p:nvPr/>
        </p:nvSpPr>
        <p:spPr>
          <a:xfrm>
            <a:off x="507873" y="4259371"/>
            <a:ext cx="1221809" cy="859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Algorithm,</a:t>
            </a:r>
          </a:p>
          <a:p>
            <a:r>
              <a:rPr lang="en-GB" sz="1662"/>
              <a:t>Parameters,</a:t>
            </a:r>
          </a:p>
          <a:p>
            <a:r>
              <a:rPr lang="en-GB" sz="1662"/>
              <a:t>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E503A7-EFEB-1847-BA35-B31558B60078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2757306" y="3003066"/>
            <a:ext cx="1" cy="125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BC4EDC-78D1-D44F-A91F-E7DCA29D7AD0}"/>
              </a:ext>
            </a:extLst>
          </p:cNvPr>
          <p:cNvCxnSpPr>
            <a:cxnSpLocks/>
            <a:stCxn id="44" idx="3"/>
            <a:endCxn id="9" idx="1"/>
          </p:cNvCxnSpPr>
          <p:nvPr/>
        </p:nvCxnSpPr>
        <p:spPr>
          <a:xfrm flipV="1">
            <a:off x="1729682" y="4683166"/>
            <a:ext cx="605593" cy="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875295-7B79-1F40-AC39-E96DBBF52B6F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3179337" y="4678468"/>
            <a:ext cx="1146822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8F8C597-8507-FE47-9C0A-51299447C32B}"/>
              </a:ext>
            </a:extLst>
          </p:cNvPr>
          <p:cNvSpPr/>
          <p:nvPr/>
        </p:nvSpPr>
        <p:spPr>
          <a:xfrm>
            <a:off x="185051" y="1368464"/>
            <a:ext cx="5225012" cy="485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62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5E9D5D-33AB-324D-BCD6-B0FDABD392ED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 flipV="1">
            <a:off x="3284845" y="2164058"/>
            <a:ext cx="3408304" cy="3114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3C6794-96BA-F443-905D-271A64D4156D}"/>
              </a:ext>
            </a:extLst>
          </p:cNvPr>
          <p:cNvSpPr txBox="1"/>
          <p:nvPr/>
        </p:nvSpPr>
        <p:spPr>
          <a:xfrm>
            <a:off x="6693149" y="1478453"/>
            <a:ext cx="1091067" cy="137120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662" dirty="0"/>
              <a:t>Split </a:t>
            </a:r>
            <a:r>
              <a:rPr lang="sv-SE" sz="1662" dirty="0" err="1"/>
              <a:t>into</a:t>
            </a:r>
            <a:r>
              <a:rPr lang="sv-SE" sz="1662" dirty="0"/>
              <a:t> </a:t>
            </a:r>
            <a:r>
              <a:rPr lang="sv-SE" sz="1662" dirty="0" err="1"/>
              <a:t>training</a:t>
            </a:r>
            <a:r>
              <a:rPr lang="sv-SE" sz="1662" dirty="0"/>
              <a:t> and </a:t>
            </a:r>
            <a:r>
              <a:rPr lang="sv-SE" sz="1662" dirty="0" err="1"/>
              <a:t>tuning</a:t>
            </a:r>
            <a:r>
              <a:rPr lang="sv-SE" sz="1662" dirty="0"/>
              <a:t> </a:t>
            </a:r>
            <a:r>
              <a:rPr lang="sv-SE" sz="1662" dirty="0" err="1"/>
              <a:t>corpora</a:t>
            </a:r>
            <a:endParaRPr lang="sv-SE" sz="1662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44B65C9-D4FB-0442-A94C-13C7E0FF2C82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00859" y="2461990"/>
            <a:ext cx="1055078" cy="11723"/>
          </a:xfrm>
          <a:prstGeom prst="curvedConnector5">
            <a:avLst>
              <a:gd name="adj1" fmla="val -180000"/>
              <a:gd name="adj2" fmla="val -31234425"/>
              <a:gd name="adj3" fmla="val 298361"/>
            </a:avLst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5A8F27-A656-E745-9458-8CA2E38855F4}"/>
              </a:ext>
            </a:extLst>
          </p:cNvPr>
          <p:cNvSpPr txBox="1"/>
          <p:nvPr/>
        </p:nvSpPr>
        <p:spPr>
          <a:xfrm>
            <a:off x="6183402" y="3495612"/>
            <a:ext cx="2680472" cy="859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662" dirty="0" err="1"/>
              <a:t>Train</a:t>
            </a:r>
            <a:r>
              <a:rPr lang="sv-SE" sz="1662" dirty="0"/>
              <a:t> and </a:t>
            </a:r>
            <a:r>
              <a:rPr lang="sv-SE" sz="1662" dirty="0" err="1"/>
              <a:t>evaluate</a:t>
            </a:r>
            <a:r>
              <a:rPr lang="sv-SE" sz="1662" dirty="0"/>
              <a:t> different </a:t>
            </a:r>
            <a:r>
              <a:rPr lang="sv-SE" sz="1662" dirty="0" err="1"/>
              <a:t>configurations</a:t>
            </a:r>
            <a:r>
              <a:rPr lang="sv-SE" sz="1662" dirty="0"/>
              <a:t> </a:t>
            </a:r>
            <a:r>
              <a:rPr lang="sv-SE" sz="1662" dirty="0" err="1"/>
              <a:t>using</a:t>
            </a:r>
            <a:r>
              <a:rPr lang="sv-SE" sz="1662" dirty="0"/>
              <a:t> </a:t>
            </a:r>
            <a:r>
              <a:rPr lang="sv-SE" sz="1662" dirty="0" err="1"/>
              <a:t>e.g</a:t>
            </a:r>
            <a:r>
              <a:rPr lang="sv-SE" sz="1662" dirty="0"/>
              <a:t>. cross-</a:t>
            </a:r>
            <a:r>
              <a:rPr lang="sv-SE" sz="1662" dirty="0" err="1"/>
              <a:t>validation</a:t>
            </a:r>
            <a:endParaRPr lang="sv-SE" sz="1662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BC62F6-1471-D04E-B6C1-7FAB768ACCFA}"/>
              </a:ext>
            </a:extLst>
          </p:cNvPr>
          <p:cNvCxnSpPr>
            <a:cxnSpLocks/>
            <a:stCxn id="36" idx="3"/>
            <a:endCxn id="12" idx="1"/>
          </p:cNvCxnSpPr>
          <p:nvPr/>
        </p:nvCxnSpPr>
        <p:spPr>
          <a:xfrm>
            <a:off x="3284845" y="2475527"/>
            <a:ext cx="2898557" cy="14499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910E76-0937-9A44-AD91-2756BD2B5D0D}"/>
              </a:ext>
            </a:extLst>
          </p:cNvPr>
          <p:cNvSpPr txBox="1"/>
          <p:nvPr/>
        </p:nvSpPr>
        <p:spPr>
          <a:xfrm>
            <a:off x="6183401" y="5001387"/>
            <a:ext cx="2680472" cy="6038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662" dirty="0" err="1"/>
              <a:t>Model</a:t>
            </a:r>
            <a:r>
              <a:rPr lang="sv-SE" sz="1662" dirty="0"/>
              <a:t> </a:t>
            </a:r>
            <a:r>
              <a:rPr lang="sv-SE" sz="1662" dirty="0" err="1"/>
              <a:t>with</a:t>
            </a:r>
            <a:r>
              <a:rPr lang="sv-SE" sz="1662" dirty="0"/>
              <a:t> best </a:t>
            </a:r>
            <a:r>
              <a:rPr lang="sv-SE" sz="1662" dirty="0" err="1"/>
              <a:t>result</a:t>
            </a:r>
            <a:r>
              <a:rPr lang="sv-SE" sz="1662" dirty="0"/>
              <a:t> is </a:t>
            </a:r>
            <a:r>
              <a:rPr lang="sv-SE" sz="1662" dirty="0" err="1"/>
              <a:t>used</a:t>
            </a:r>
            <a:r>
              <a:rPr lang="sv-SE" sz="1662" dirty="0"/>
              <a:t> for final </a:t>
            </a:r>
            <a:r>
              <a:rPr lang="sv-SE" sz="1662" dirty="0" err="1"/>
              <a:t>evaluation</a:t>
            </a:r>
            <a:endParaRPr lang="sv-SE" sz="1662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E9074D-47E7-A94F-9687-6F495B83B53B}"/>
              </a:ext>
            </a:extLst>
          </p:cNvPr>
          <p:cNvCxnSpPr>
            <a:cxnSpLocks/>
            <a:stCxn id="23" idx="3"/>
            <a:endCxn id="37" idx="1"/>
          </p:cNvCxnSpPr>
          <p:nvPr/>
        </p:nvCxnSpPr>
        <p:spPr>
          <a:xfrm>
            <a:off x="5170221" y="4678468"/>
            <a:ext cx="1013180" cy="62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0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Cross-validation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07D84-37C3-D445-B01E-51001E9D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Splits the training data into n portions</a:t>
            </a:r>
          </a:p>
          <a:p>
            <a:r>
              <a:rPr lang="en-GB" noProof="0" dirty="0">
                <a:solidFill>
                  <a:schemeClr val="tx2"/>
                </a:solidFill>
              </a:rPr>
              <a:t>Each iteration, one n</a:t>
            </a:r>
            <a:r>
              <a:rPr lang="en-GB" baseline="30000" noProof="0" dirty="0">
                <a:solidFill>
                  <a:schemeClr val="tx2"/>
                </a:solidFill>
              </a:rPr>
              <a:t>th </a:t>
            </a:r>
            <a:r>
              <a:rPr lang="en-GB" noProof="0" dirty="0">
                <a:solidFill>
                  <a:schemeClr val="tx2"/>
                </a:solidFill>
              </a:rPr>
              <a:t>is used for testing, the rest for training</a:t>
            </a:r>
          </a:p>
          <a:p>
            <a:r>
              <a:rPr lang="en-GB" noProof="0" dirty="0">
                <a:solidFill>
                  <a:schemeClr val="tx2"/>
                </a:solidFill>
              </a:rPr>
              <a:t>All results averaged</a:t>
            </a:r>
          </a:p>
        </p:txBody>
      </p:sp>
    </p:spTree>
    <p:extLst>
      <p:ext uri="{BB962C8B-B14F-4D97-AF65-F5344CB8AC3E}">
        <p14:creationId xmlns:p14="http://schemas.microsoft.com/office/powerpoint/2010/main" val="175721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Cross-validation</a:t>
            </a:r>
            <a:endParaRPr lang="en-GB" noProof="0" dirty="0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C3DC09FD-F38D-C445-B54C-C5F02EE15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3385939"/>
            <a:ext cx="836126" cy="83612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D5FA086-C728-5F4C-BECE-EA93D8910A7B}"/>
              </a:ext>
            </a:extLst>
          </p:cNvPr>
          <p:cNvSpPr txBox="1"/>
          <p:nvPr/>
        </p:nvSpPr>
        <p:spPr>
          <a:xfrm>
            <a:off x="241104" y="2772105"/>
            <a:ext cx="931398" cy="60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2" dirty="0"/>
              <a:t>Training corpus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A7369BD4-AC13-DD4F-9BD2-0E666F029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2057" y="1943711"/>
            <a:ext cx="836126" cy="836126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3808369-CC1D-FE49-842C-6E7F83594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2056" y="3296340"/>
            <a:ext cx="836126" cy="83612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B4FE0B0-CF2D-7645-A080-5330004F1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5588" y="5024255"/>
            <a:ext cx="836126" cy="8361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09D086-C4A1-2245-8568-7A83C6BBCA52}"/>
              </a:ext>
            </a:extLst>
          </p:cNvPr>
          <p:cNvSpPr txBox="1"/>
          <p:nvPr/>
        </p:nvSpPr>
        <p:spPr>
          <a:xfrm>
            <a:off x="2509326" y="4392128"/>
            <a:ext cx="206829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62" dirty="0"/>
              <a:t>…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87988B-BE73-234C-8F64-70C95E08EB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59" y="2043180"/>
            <a:ext cx="974877" cy="12010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CEF215-81F6-DE41-A8A6-9DD6A20EDE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74" y="2949795"/>
            <a:ext cx="962379" cy="12010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BF10EE-3406-EF4F-8AD3-E75D221417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287" y="3813893"/>
            <a:ext cx="962380" cy="12010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7" name="Graphic 56" descr="Playbook">
            <a:extLst>
              <a:ext uri="{FF2B5EF4-FFF2-40B4-BE49-F238E27FC236}">
                <a16:creationId xmlns:a16="http://schemas.microsoft.com/office/drawing/2014/main" id="{A3FD8089-C667-0049-9375-8DA1FECDF3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00785" y="2963718"/>
            <a:ext cx="668900" cy="668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1D846B4-90CC-584E-9800-472EF56C9BE7}"/>
              </a:ext>
            </a:extLst>
          </p:cNvPr>
          <p:cNvSpPr txBox="1"/>
          <p:nvPr/>
        </p:nvSpPr>
        <p:spPr>
          <a:xfrm>
            <a:off x="7762508" y="1943711"/>
            <a:ext cx="875048" cy="1371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sz="1662" dirty="0" err="1"/>
              <a:t>Result</a:t>
            </a:r>
            <a:r>
              <a:rPr lang="sv-SE" sz="1662" dirty="0"/>
              <a:t> 1</a:t>
            </a:r>
          </a:p>
          <a:p>
            <a:r>
              <a:rPr lang="sv-SE" sz="1662" dirty="0"/>
              <a:t>+</a:t>
            </a:r>
          </a:p>
          <a:p>
            <a:r>
              <a:rPr lang="sv-SE" sz="1662" dirty="0" err="1"/>
              <a:t>Result</a:t>
            </a:r>
            <a:r>
              <a:rPr lang="sv-SE" sz="1662" dirty="0"/>
              <a:t> 2</a:t>
            </a:r>
          </a:p>
          <a:p>
            <a:r>
              <a:rPr lang="sv-SE" sz="1662" dirty="0"/>
              <a:t>+</a:t>
            </a:r>
          </a:p>
          <a:p>
            <a:r>
              <a:rPr lang="sv-SE" sz="1662" dirty="0" err="1"/>
              <a:t>Result</a:t>
            </a:r>
            <a:r>
              <a:rPr lang="sv-SE" sz="1662" dirty="0"/>
              <a:t> 3</a:t>
            </a:r>
          </a:p>
        </p:txBody>
      </p:sp>
      <p:sp>
        <p:nvSpPr>
          <p:cNvPr id="60" name="Explosion 1 59">
            <a:extLst>
              <a:ext uri="{FF2B5EF4-FFF2-40B4-BE49-F238E27FC236}">
                <a16:creationId xmlns:a16="http://schemas.microsoft.com/office/drawing/2014/main" id="{BAADBB23-38B7-E64A-8EC9-22920DB59EBE}"/>
              </a:ext>
            </a:extLst>
          </p:cNvPr>
          <p:cNvSpPr/>
          <p:nvPr/>
        </p:nvSpPr>
        <p:spPr>
          <a:xfrm>
            <a:off x="7457178" y="4696957"/>
            <a:ext cx="1501771" cy="105845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62" dirty="0" err="1"/>
              <a:t>Result</a:t>
            </a:r>
            <a:endParaRPr lang="sv-SE" sz="1662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CBC735-6FDF-A945-ACFA-0B47A071CA5E}"/>
              </a:ext>
            </a:extLst>
          </p:cNvPr>
          <p:cNvSpPr txBox="1"/>
          <p:nvPr/>
        </p:nvSpPr>
        <p:spPr>
          <a:xfrm>
            <a:off x="7290900" y="3859432"/>
            <a:ext cx="898259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2" b="1" dirty="0" err="1"/>
              <a:t>Average</a:t>
            </a:r>
            <a:endParaRPr lang="sv-SE" sz="1662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8B7F5C-DE3D-AF41-BF82-C3A35202AA80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293326" y="3804001"/>
            <a:ext cx="67163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ACE473-D8F5-4940-907C-A2569BC328F1}"/>
              </a:ext>
            </a:extLst>
          </p:cNvPr>
          <p:cNvCxnSpPr>
            <a:cxnSpLocks/>
          </p:cNvCxnSpPr>
          <p:nvPr/>
        </p:nvCxnSpPr>
        <p:spPr>
          <a:xfrm flipV="1">
            <a:off x="3172731" y="2643704"/>
            <a:ext cx="322544" cy="796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EFCAE08-8992-FA43-BE3E-F8BC8CC1E18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148182" y="3582826"/>
            <a:ext cx="567775" cy="131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7243486-82B1-4442-8379-D89F577D4BFD}"/>
              </a:ext>
            </a:extLst>
          </p:cNvPr>
          <p:cNvCxnSpPr>
            <a:cxnSpLocks/>
          </p:cNvCxnSpPr>
          <p:nvPr/>
        </p:nvCxnSpPr>
        <p:spPr>
          <a:xfrm>
            <a:off x="3211860" y="4047218"/>
            <a:ext cx="508308" cy="299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D417902-38FE-384D-9A27-228339447F25}"/>
              </a:ext>
            </a:extLst>
          </p:cNvPr>
          <p:cNvCxnSpPr>
            <a:cxnSpLocks/>
          </p:cNvCxnSpPr>
          <p:nvPr/>
        </p:nvCxnSpPr>
        <p:spPr>
          <a:xfrm>
            <a:off x="5107963" y="2725191"/>
            <a:ext cx="983047" cy="344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1AA613A-FEB2-D44C-8A8C-57C0D862AEDC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5166773" y="3298168"/>
            <a:ext cx="934012" cy="178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8099A9D-7138-B541-B47A-63B83F3F7AD5}"/>
              </a:ext>
            </a:extLst>
          </p:cNvPr>
          <p:cNvCxnSpPr>
            <a:cxnSpLocks/>
          </p:cNvCxnSpPr>
          <p:nvPr/>
        </p:nvCxnSpPr>
        <p:spPr>
          <a:xfrm flipV="1">
            <a:off x="5485811" y="3618181"/>
            <a:ext cx="605199" cy="602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39B9E9F-6AA1-8E41-9491-0D4611697B1E}"/>
              </a:ext>
            </a:extLst>
          </p:cNvPr>
          <p:cNvCxnSpPr>
            <a:cxnSpLocks/>
          </p:cNvCxnSpPr>
          <p:nvPr/>
        </p:nvCxnSpPr>
        <p:spPr>
          <a:xfrm flipV="1">
            <a:off x="6896344" y="2514176"/>
            <a:ext cx="605199" cy="602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4319B9-0DAA-274D-954E-4C5A0563F4D9}"/>
              </a:ext>
            </a:extLst>
          </p:cNvPr>
          <p:cNvCxnSpPr>
            <a:cxnSpLocks/>
          </p:cNvCxnSpPr>
          <p:nvPr/>
        </p:nvCxnSpPr>
        <p:spPr>
          <a:xfrm flipV="1">
            <a:off x="6896344" y="2816550"/>
            <a:ext cx="758615" cy="506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C98580F-B4E1-6542-9B7F-5C20B084EE81}"/>
              </a:ext>
            </a:extLst>
          </p:cNvPr>
          <p:cNvCxnSpPr>
            <a:cxnSpLocks/>
          </p:cNvCxnSpPr>
          <p:nvPr/>
        </p:nvCxnSpPr>
        <p:spPr>
          <a:xfrm flipV="1">
            <a:off x="6896344" y="3342344"/>
            <a:ext cx="681906" cy="979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A70BAEA-4294-7F4F-A981-1DAE2F3BE6A3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200032" y="3314920"/>
            <a:ext cx="8031" cy="138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06F3A89-91B7-8146-BE8C-6F58F93B166E}"/>
              </a:ext>
            </a:extLst>
          </p:cNvPr>
          <p:cNvSpPr txBox="1"/>
          <p:nvPr/>
        </p:nvSpPr>
        <p:spPr>
          <a:xfrm>
            <a:off x="6127304" y="2601644"/>
            <a:ext cx="747320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 dirty="0"/>
              <a:t>Model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14E1A38-FADC-D547-BD49-3CF9B6F3BC08}"/>
              </a:ext>
            </a:extLst>
          </p:cNvPr>
          <p:cNvSpPr txBox="1"/>
          <p:nvPr/>
        </p:nvSpPr>
        <p:spPr>
          <a:xfrm>
            <a:off x="2498293" y="2306366"/>
            <a:ext cx="292068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2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31DC4D1-6234-094E-80D1-106F971AFD9F}"/>
              </a:ext>
            </a:extLst>
          </p:cNvPr>
          <p:cNvSpPr txBox="1"/>
          <p:nvPr/>
        </p:nvSpPr>
        <p:spPr>
          <a:xfrm>
            <a:off x="2498293" y="3663531"/>
            <a:ext cx="292068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2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B838BA9-E448-544E-86D6-F9F8B041311A}"/>
              </a:ext>
            </a:extLst>
          </p:cNvPr>
          <p:cNvSpPr txBox="1"/>
          <p:nvPr/>
        </p:nvSpPr>
        <p:spPr>
          <a:xfrm>
            <a:off x="2435272" y="5390433"/>
            <a:ext cx="29687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2" b="1" i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264F831-3837-094F-AE86-D36D096F2847}"/>
              </a:ext>
            </a:extLst>
          </p:cNvPr>
          <p:cNvSpPr txBox="1"/>
          <p:nvPr/>
        </p:nvSpPr>
        <p:spPr>
          <a:xfrm>
            <a:off x="1323754" y="2897451"/>
            <a:ext cx="931398" cy="859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2" dirty="0"/>
              <a:t>Divide into </a:t>
            </a:r>
            <a:r>
              <a:rPr lang="en-GB" sz="1662" i="1" dirty="0"/>
              <a:t>n</a:t>
            </a:r>
            <a:r>
              <a:rPr lang="en-GB" sz="1662" dirty="0"/>
              <a:t> folds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9C3C088-172C-C04C-A38A-986C4CA2E415}"/>
              </a:ext>
            </a:extLst>
          </p:cNvPr>
          <p:cNvSpPr txBox="1"/>
          <p:nvPr/>
        </p:nvSpPr>
        <p:spPr>
          <a:xfrm>
            <a:off x="3041703" y="4650259"/>
            <a:ext cx="1794027" cy="1115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62" dirty="0" err="1"/>
              <a:t>Each</a:t>
            </a:r>
            <a:r>
              <a:rPr lang="sv-SE" sz="1662" dirty="0"/>
              <a:t> iteration </a:t>
            </a:r>
            <a:r>
              <a:rPr lang="sv-SE" sz="1662" dirty="0" err="1"/>
              <a:t>holds</a:t>
            </a:r>
            <a:r>
              <a:rPr lang="sv-SE" sz="1662" dirty="0"/>
              <a:t> </a:t>
            </a:r>
            <a:r>
              <a:rPr lang="sv-SE" sz="1662" dirty="0" err="1"/>
              <a:t>out</a:t>
            </a:r>
            <a:r>
              <a:rPr lang="sv-SE" sz="1662" dirty="0"/>
              <a:t> a different portion for </a:t>
            </a:r>
            <a:r>
              <a:rPr lang="sv-SE" sz="1662" dirty="0" err="1"/>
              <a:t>testing</a:t>
            </a:r>
            <a:endParaRPr lang="sv-SE" sz="1662" dirty="0"/>
          </a:p>
        </p:txBody>
      </p:sp>
    </p:spTree>
    <p:extLst>
      <p:ext uri="{BB962C8B-B14F-4D97-AF65-F5344CB8AC3E}">
        <p14:creationId xmlns:p14="http://schemas.microsoft.com/office/powerpoint/2010/main" val="189980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Final evaluation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07D84-37C3-D445-B01E-51001E9D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Gold standard</a:t>
            </a:r>
          </a:p>
          <a:p>
            <a:pPr lvl="1"/>
            <a:r>
              <a:rPr lang="en-GB" noProof="0" dirty="0">
                <a:solidFill>
                  <a:schemeClr val="tx2"/>
                </a:solidFill>
              </a:rPr>
              <a:t>To evaluate model performance, we need test data with the ‘right answers’</a:t>
            </a:r>
          </a:p>
          <a:p>
            <a:pPr lvl="1"/>
            <a:r>
              <a:rPr lang="en-GB" noProof="0" dirty="0">
                <a:solidFill>
                  <a:schemeClr val="tx2"/>
                </a:solidFill>
              </a:rPr>
              <a:t>This has to be different data than the training data!</a:t>
            </a:r>
          </a:p>
        </p:txBody>
      </p:sp>
    </p:spTree>
    <p:extLst>
      <p:ext uri="{BB962C8B-B14F-4D97-AF65-F5344CB8AC3E}">
        <p14:creationId xmlns:p14="http://schemas.microsoft.com/office/powerpoint/2010/main" val="9887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15467</TotalTime>
  <Words>371</Words>
  <Application>Microsoft Macintosh PowerPoint</Application>
  <PresentationFormat>On-screen Show (4:3)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Development Cycle</vt:lpstr>
      <vt:lpstr>Development Cycle</vt:lpstr>
      <vt:lpstr>Tuning</vt:lpstr>
      <vt:lpstr>Development Cycle</vt:lpstr>
      <vt:lpstr>Development Cycle</vt:lpstr>
      <vt:lpstr>Development Cycle</vt:lpstr>
      <vt:lpstr>Cross-validation</vt:lpstr>
      <vt:lpstr>Cross-validation</vt:lpstr>
      <vt:lpstr>Final evaluation</vt:lpstr>
      <vt:lpstr>Intrinsic evaluation</vt:lpstr>
      <vt:lpstr>Intrinsic evaluation</vt:lpstr>
      <vt:lpstr>Practicals</vt:lpstr>
      <vt:lpstr>Thank you!  sumithra.velupillai@kcl.ac.uk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Velupillai, Sumithra</cp:lastModifiedBy>
  <cp:revision>259</cp:revision>
  <dcterms:created xsi:type="dcterms:W3CDTF">2019-02-08T10:07:24Z</dcterms:created>
  <dcterms:modified xsi:type="dcterms:W3CDTF">2021-01-19T15:55:34Z</dcterms:modified>
</cp:coreProperties>
</file>