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13" r:id="rId2"/>
    <p:sldId id="378" r:id="rId3"/>
    <p:sldId id="379" r:id="rId4"/>
    <p:sldId id="38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544" autoAdjust="0"/>
  </p:normalViewPr>
  <p:slideViewPr>
    <p:cSldViewPr snapToGrid="0" snapToObjects="1">
      <p:cViewPr varScale="1">
        <p:scale>
          <a:sx n="102" d="100"/>
          <a:sy n="102" d="100"/>
        </p:scale>
        <p:origin x="2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A5A4-DBA9-4E23-A0C1-4EF066EB7ADA}" type="datetimeFigureOut">
              <a:rPr lang="it-IT" smtClean="0"/>
              <a:t>13/04/22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9068-E830-40D0-8BDA-4DA38C43CE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04196-9F23-D948-BB6B-1C339C3A56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0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04196-9F23-D948-BB6B-1C339C3A56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7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04196-9F23-D948-BB6B-1C339C3A56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34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04196-9F23-D948-BB6B-1C339C3A56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77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70498B-F222-4740-B0CF-064F72475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461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480B5-6974-624D-B920-9621240FC5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0AA2D-979A-3542-B125-52B71F4F55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4C876-0A6A-534E-ABA8-E4842D6B5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94924"/>
            <a:ext cx="7772400" cy="17950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" y="-50653"/>
            <a:ext cx="3810008" cy="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rgbClr val="193E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1" y="6206746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159836-0BF3-9745-84B4-2B2A06116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2" y="6182125"/>
            <a:ext cx="3050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8D1B0-B452-704B-938B-EDEA03121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18802-5872-5C4C-8828-27A6A449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102F8E-1CD9-A74E-BF20-75BD995911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4201" y="1297901"/>
            <a:ext cx="857053" cy="68752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9EADBA-939F-154D-8FC0-95417D7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" y="104261"/>
            <a:ext cx="30508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3BCD03-8DA9-8644-883F-FE87EF47F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578CD-D266-0943-AA85-1C9F036ACC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256" b="21461"/>
          <a:stretch/>
        </p:blipFill>
        <p:spPr>
          <a:xfrm>
            <a:off x="0" y="4697078"/>
            <a:ext cx="2113280" cy="216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D9D2C-1DB4-1B49-B458-B488A8F573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782855">
            <a:off x="7583610" y="1466170"/>
            <a:ext cx="927164" cy="4635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3EF16F1-2F79-A445-B116-CEEA06E3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5" y="105176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2F651B7-605C-1947-B328-9E780F555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FEDE6-9EC2-5049-BB67-104741B13C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578154"/>
            <a:ext cx="1925862" cy="1279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6DF7A4-087A-5A40-9577-ED62C6E9DE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927307">
            <a:off x="7740197" y="1339309"/>
            <a:ext cx="915791" cy="45789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4715231-043B-1F4C-9C13-60B5947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FC803-89F9-C241-9F76-01B078465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ED0738-233B-E345-95E8-0F2823D2AF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054" b="22345"/>
          <a:stretch/>
        </p:blipFill>
        <p:spPr>
          <a:xfrm>
            <a:off x="0" y="5147132"/>
            <a:ext cx="1452880" cy="1710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17B21-854B-5C46-BF28-1455E3C2D50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703184" y="1455660"/>
            <a:ext cx="1198273" cy="898705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940E47F-87B7-F64A-9F98-EDE35907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DFB0E6-6ED0-6642-90DE-FFD040016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606FF-3D08-3149-923C-CD98F1CDE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22809C-6E13-2C45-9C61-43C2F100DD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2288281">
            <a:off x="7508298" y="999080"/>
            <a:ext cx="1076711" cy="103130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7BA0D06-72D9-3940-8351-44706A6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0397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9738AD-58FB-FB4D-BD57-E4FF24FA4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C41D4-427C-694C-B906-FE0AAA68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16860-5BE9-4B44-97DF-DD31EDA96A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4C900CD-7895-2849-A5E9-F07AEB4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2025" y="101986"/>
            <a:ext cx="305256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918-F381-2446-98DA-52C67BADBA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3D76-E95C-734A-BDD4-10A5E36E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6" r:id="rId3"/>
    <p:sldLayoutId id="2147483664" r:id="rId4"/>
    <p:sldLayoutId id="2147483669" r:id="rId5"/>
    <p:sldLayoutId id="2147483667" r:id="rId6"/>
    <p:sldLayoutId id="2147483668" r:id="rId7"/>
    <p:sldLayoutId id="2147483670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0000"/>
                </a:solidFill>
              </a:rPr>
              <a:t>Challenges</a:t>
            </a:r>
            <a:r>
              <a:rPr lang="en-GB" noProof="0" dirty="0"/>
              <a:t> &amp; </a:t>
            </a:r>
            <a:r>
              <a:rPr lang="en-GB" noProof="0" dirty="0">
                <a:solidFill>
                  <a:srgbClr val="0070C0"/>
                </a:solidFill>
              </a:rPr>
              <a:t>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7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t>   </a:t>
            </a:r>
            <a:fld id="{638EF71E-A74D-4FD3-A0E3-BB01EF0A803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17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C6A178-5579-3C47-83A5-39B1551D7476}"/>
              </a:ext>
            </a:extLst>
          </p:cNvPr>
          <p:cNvSpPr/>
          <p:nvPr/>
        </p:nvSpPr>
        <p:spPr>
          <a:xfrm>
            <a:off x="628650" y="214371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54C35-6B69-064D-85E6-2131C80EAD37}"/>
              </a:ext>
            </a:extLst>
          </p:cNvPr>
          <p:cNvSpPr txBox="1"/>
          <p:nvPr/>
        </p:nvSpPr>
        <p:spPr>
          <a:xfrm>
            <a:off x="706507" y="2218300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Define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problem/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concept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2A414-97B5-774F-8D41-0258348C0592}"/>
              </a:ext>
            </a:extLst>
          </p:cNvPr>
          <p:cNvSpPr txBox="1"/>
          <p:nvPr/>
        </p:nvSpPr>
        <p:spPr>
          <a:xfrm>
            <a:off x="706507" y="3036504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Create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gold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D760D-AF59-ED44-9A69-AFF7747EB16A}"/>
              </a:ext>
            </a:extLst>
          </p:cNvPr>
          <p:cNvSpPr txBox="1"/>
          <p:nvPr/>
        </p:nvSpPr>
        <p:spPr>
          <a:xfrm>
            <a:off x="706507" y="3817917"/>
            <a:ext cx="1906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Develop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NLP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571D5-2D47-7943-AFF9-0DD94DF724D1}"/>
              </a:ext>
            </a:extLst>
          </p:cNvPr>
          <p:cNvSpPr txBox="1"/>
          <p:nvPr/>
        </p:nvSpPr>
        <p:spPr>
          <a:xfrm>
            <a:off x="736040" y="4640731"/>
            <a:ext cx="7805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Evaluate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17048B-42EF-2046-B370-92C9BDA9CF8F}"/>
              </a:ext>
            </a:extLst>
          </p:cNvPr>
          <p:cNvSpPr/>
          <p:nvPr/>
        </p:nvSpPr>
        <p:spPr>
          <a:xfrm>
            <a:off x="628650" y="2962962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4A9988-0EF6-404B-A6E3-0CE1726B29EE}"/>
              </a:ext>
            </a:extLst>
          </p:cNvPr>
          <p:cNvSpPr/>
          <p:nvPr/>
        </p:nvSpPr>
        <p:spPr>
          <a:xfrm>
            <a:off x="628650" y="374366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26E5EB-2E08-114F-B1FE-B061AEE67FDA}"/>
              </a:ext>
            </a:extLst>
          </p:cNvPr>
          <p:cNvSpPr/>
          <p:nvPr/>
        </p:nvSpPr>
        <p:spPr>
          <a:xfrm>
            <a:off x="628649" y="4552556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6A97A-48EC-4045-A4C1-AD435872C47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797393" y="2564993"/>
            <a:ext cx="0" cy="397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F0978-4C60-234F-9E1C-3375508C8FB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797393" y="3384238"/>
            <a:ext cx="0" cy="359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E2B056-8C64-A14F-B5EC-F26BFF28FED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797393" y="4164942"/>
            <a:ext cx="1" cy="387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B6BDB5-9987-764A-8E2C-8A4114B3AC8B}"/>
              </a:ext>
            </a:extLst>
          </p:cNvPr>
          <p:cNvSpPr txBox="1"/>
          <p:nvPr/>
        </p:nvSpPr>
        <p:spPr>
          <a:xfrm>
            <a:off x="4881363" y="2354355"/>
            <a:ext cx="19360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Not trivial!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Requires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collaborations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,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domain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expertise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,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careful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design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7FADD8-CE43-1345-9DD1-18A8C1BA4B63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2966136" y="2354355"/>
            <a:ext cx="1751914" cy="102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4AE044-9BBB-8B40-B582-0807A9FCC893}"/>
              </a:ext>
            </a:extLst>
          </p:cNvPr>
          <p:cNvSpPr txBox="1"/>
          <p:nvPr/>
        </p:nvSpPr>
        <p:spPr>
          <a:xfrm>
            <a:off x="4881363" y="3217703"/>
            <a:ext cx="19360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>
                <a:solidFill>
                  <a:srgbClr val="0070C0"/>
                </a:solidFill>
                <a:latin typeface="Calibri" panose="020F0502020204030204"/>
              </a:rPr>
              <a:t>Make use of existing resources, ontologies, etc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7B367D-CDE4-5B4B-A601-74FDE07C52A9}"/>
              </a:ext>
            </a:extLst>
          </p:cNvPr>
          <p:cNvSpPr/>
          <p:nvPr/>
        </p:nvSpPr>
        <p:spPr>
          <a:xfrm>
            <a:off x="4718050" y="2125265"/>
            <a:ext cx="2337486" cy="2515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998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0000"/>
                </a:solidFill>
              </a:rPr>
              <a:t>Challenges</a:t>
            </a:r>
            <a:r>
              <a:rPr lang="en-GB" noProof="0" dirty="0"/>
              <a:t> &amp; </a:t>
            </a:r>
            <a:r>
              <a:rPr lang="en-GB" noProof="0" dirty="0">
                <a:solidFill>
                  <a:srgbClr val="0070C0"/>
                </a:solidFill>
              </a:rPr>
              <a:t>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7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t>   </a:t>
            </a:r>
            <a:fld id="{638EF71E-A74D-4FD3-A0E3-BB01EF0A803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C6A178-5579-3C47-83A5-39B1551D7476}"/>
              </a:ext>
            </a:extLst>
          </p:cNvPr>
          <p:cNvSpPr/>
          <p:nvPr/>
        </p:nvSpPr>
        <p:spPr>
          <a:xfrm>
            <a:off x="628650" y="214371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54C35-6B69-064D-85E6-2131C80EAD37}"/>
              </a:ext>
            </a:extLst>
          </p:cNvPr>
          <p:cNvSpPr txBox="1"/>
          <p:nvPr/>
        </p:nvSpPr>
        <p:spPr>
          <a:xfrm>
            <a:off x="706507" y="2218300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Define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problem/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concept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2A414-97B5-774F-8D41-0258348C0592}"/>
              </a:ext>
            </a:extLst>
          </p:cNvPr>
          <p:cNvSpPr txBox="1"/>
          <p:nvPr/>
        </p:nvSpPr>
        <p:spPr>
          <a:xfrm>
            <a:off x="706507" y="3036504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Create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gold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D760D-AF59-ED44-9A69-AFF7747EB16A}"/>
              </a:ext>
            </a:extLst>
          </p:cNvPr>
          <p:cNvSpPr txBox="1"/>
          <p:nvPr/>
        </p:nvSpPr>
        <p:spPr>
          <a:xfrm>
            <a:off x="706507" y="3817917"/>
            <a:ext cx="1906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Develop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NLP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571D5-2D47-7943-AFF9-0DD94DF724D1}"/>
              </a:ext>
            </a:extLst>
          </p:cNvPr>
          <p:cNvSpPr txBox="1"/>
          <p:nvPr/>
        </p:nvSpPr>
        <p:spPr>
          <a:xfrm>
            <a:off x="736040" y="4640731"/>
            <a:ext cx="7805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Evaluate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17048B-42EF-2046-B370-92C9BDA9CF8F}"/>
              </a:ext>
            </a:extLst>
          </p:cNvPr>
          <p:cNvSpPr/>
          <p:nvPr/>
        </p:nvSpPr>
        <p:spPr>
          <a:xfrm>
            <a:off x="628650" y="2962962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4A9988-0EF6-404B-A6E3-0CE1726B29EE}"/>
              </a:ext>
            </a:extLst>
          </p:cNvPr>
          <p:cNvSpPr/>
          <p:nvPr/>
        </p:nvSpPr>
        <p:spPr>
          <a:xfrm>
            <a:off x="628650" y="374366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26E5EB-2E08-114F-B1FE-B061AEE67FDA}"/>
              </a:ext>
            </a:extLst>
          </p:cNvPr>
          <p:cNvSpPr/>
          <p:nvPr/>
        </p:nvSpPr>
        <p:spPr>
          <a:xfrm>
            <a:off x="628649" y="4552556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6A97A-48EC-4045-A4C1-AD435872C47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797393" y="2564993"/>
            <a:ext cx="0" cy="397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F0978-4C60-234F-9E1C-3375508C8FB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797393" y="3384238"/>
            <a:ext cx="0" cy="359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E2B056-8C64-A14F-B5EC-F26BFF28FED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797393" y="4164942"/>
            <a:ext cx="1" cy="387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B6BDB5-9987-764A-8E2C-8A4114B3AC8B}"/>
              </a:ext>
            </a:extLst>
          </p:cNvPr>
          <p:cNvSpPr txBox="1"/>
          <p:nvPr/>
        </p:nvSpPr>
        <p:spPr>
          <a:xfrm>
            <a:off x="4881363" y="2354355"/>
            <a:ext cx="1936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Data access is still a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bottleneck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7FADD8-CE43-1345-9DD1-18A8C1BA4B63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 flipV="1">
            <a:off x="2966136" y="3173599"/>
            <a:ext cx="1751914" cy="20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4AE044-9BBB-8B40-B582-0807A9FCC893}"/>
              </a:ext>
            </a:extLst>
          </p:cNvPr>
          <p:cNvSpPr txBox="1"/>
          <p:nvPr/>
        </p:nvSpPr>
        <p:spPr>
          <a:xfrm>
            <a:off x="4881363" y="3217703"/>
            <a:ext cx="19360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Alternative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governance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structures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, synthetic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notes</a:t>
            </a:r>
            <a:endParaRPr lang="sv-SE" sz="1350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FC514DC-2BC9-9140-BBC7-30421CB964A5}"/>
              </a:ext>
            </a:extLst>
          </p:cNvPr>
          <p:cNvSpPr/>
          <p:nvPr/>
        </p:nvSpPr>
        <p:spPr>
          <a:xfrm>
            <a:off x="4718050" y="2125265"/>
            <a:ext cx="2337486" cy="2515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074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0000"/>
                </a:solidFill>
              </a:rPr>
              <a:t>Challenges</a:t>
            </a:r>
            <a:r>
              <a:rPr lang="en-GB" noProof="0" dirty="0"/>
              <a:t> &amp; </a:t>
            </a:r>
            <a:r>
              <a:rPr lang="en-GB" noProof="0" dirty="0">
                <a:solidFill>
                  <a:srgbClr val="0070C0"/>
                </a:solidFill>
              </a:rPr>
              <a:t>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7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t>   </a:t>
            </a:r>
            <a:fld id="{638EF71E-A74D-4FD3-A0E3-BB01EF0A803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C6A178-5579-3C47-83A5-39B1551D7476}"/>
              </a:ext>
            </a:extLst>
          </p:cNvPr>
          <p:cNvSpPr/>
          <p:nvPr/>
        </p:nvSpPr>
        <p:spPr>
          <a:xfrm>
            <a:off x="628650" y="214371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54C35-6B69-064D-85E6-2131C80EAD37}"/>
              </a:ext>
            </a:extLst>
          </p:cNvPr>
          <p:cNvSpPr txBox="1"/>
          <p:nvPr/>
        </p:nvSpPr>
        <p:spPr>
          <a:xfrm>
            <a:off x="706507" y="2218300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Define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problem/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concept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2A414-97B5-774F-8D41-0258348C0592}"/>
              </a:ext>
            </a:extLst>
          </p:cNvPr>
          <p:cNvSpPr txBox="1"/>
          <p:nvPr/>
        </p:nvSpPr>
        <p:spPr>
          <a:xfrm>
            <a:off x="706507" y="3036504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Create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gold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D760D-AF59-ED44-9A69-AFF7747EB16A}"/>
              </a:ext>
            </a:extLst>
          </p:cNvPr>
          <p:cNvSpPr txBox="1"/>
          <p:nvPr/>
        </p:nvSpPr>
        <p:spPr>
          <a:xfrm>
            <a:off x="706507" y="3817917"/>
            <a:ext cx="1906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Develop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NLP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571D5-2D47-7943-AFF9-0DD94DF724D1}"/>
              </a:ext>
            </a:extLst>
          </p:cNvPr>
          <p:cNvSpPr txBox="1"/>
          <p:nvPr/>
        </p:nvSpPr>
        <p:spPr>
          <a:xfrm>
            <a:off x="736040" y="4640731"/>
            <a:ext cx="7805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Evaluate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17048B-42EF-2046-B370-92C9BDA9CF8F}"/>
              </a:ext>
            </a:extLst>
          </p:cNvPr>
          <p:cNvSpPr/>
          <p:nvPr/>
        </p:nvSpPr>
        <p:spPr>
          <a:xfrm>
            <a:off x="628650" y="2962962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4A9988-0EF6-404B-A6E3-0CE1726B29EE}"/>
              </a:ext>
            </a:extLst>
          </p:cNvPr>
          <p:cNvSpPr/>
          <p:nvPr/>
        </p:nvSpPr>
        <p:spPr>
          <a:xfrm>
            <a:off x="628650" y="374366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26E5EB-2E08-114F-B1FE-B061AEE67FDA}"/>
              </a:ext>
            </a:extLst>
          </p:cNvPr>
          <p:cNvSpPr/>
          <p:nvPr/>
        </p:nvSpPr>
        <p:spPr>
          <a:xfrm>
            <a:off x="628649" y="4552556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6A97A-48EC-4045-A4C1-AD435872C47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797393" y="2564993"/>
            <a:ext cx="0" cy="397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F0978-4C60-234F-9E1C-3375508C8FB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797393" y="3384238"/>
            <a:ext cx="0" cy="359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E2B056-8C64-A14F-B5EC-F26BFF28FED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797393" y="4164942"/>
            <a:ext cx="1" cy="387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34F39F-2C60-AB48-998A-9672DBEC6C80}"/>
              </a:ext>
            </a:extLst>
          </p:cNvPr>
          <p:cNvSpPr/>
          <p:nvPr/>
        </p:nvSpPr>
        <p:spPr>
          <a:xfrm>
            <a:off x="4718050" y="2125265"/>
            <a:ext cx="2337486" cy="2515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6BDB5-9987-764A-8E2C-8A4114B3AC8B}"/>
              </a:ext>
            </a:extLst>
          </p:cNvPr>
          <p:cNvSpPr txBox="1"/>
          <p:nvPr/>
        </p:nvSpPr>
        <p:spPr>
          <a:xfrm>
            <a:off x="4881363" y="2354355"/>
            <a:ext cx="193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Existing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tools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need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adaptation.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Advances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in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statistical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NLP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have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not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reached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clinical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NLP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7FADD8-CE43-1345-9DD1-18A8C1BA4B63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2966136" y="3382999"/>
            <a:ext cx="1751914" cy="5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4AE044-9BBB-8B40-B582-0807A9FCC893}"/>
              </a:ext>
            </a:extLst>
          </p:cNvPr>
          <p:cNvSpPr txBox="1"/>
          <p:nvPr/>
        </p:nvSpPr>
        <p:spPr>
          <a:xfrm>
            <a:off x="4881363" y="3217702"/>
            <a:ext cx="19360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More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research in transfer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learning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and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domain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adaptation.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Larger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datasets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needed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.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Structured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reporting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of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NLP solutions (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protocols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23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0000"/>
                </a:solidFill>
              </a:rPr>
              <a:t>Challenges</a:t>
            </a:r>
            <a:r>
              <a:rPr lang="en-GB" noProof="0" dirty="0"/>
              <a:t> &amp; </a:t>
            </a:r>
            <a:r>
              <a:rPr lang="en-GB" noProof="0" dirty="0">
                <a:solidFill>
                  <a:srgbClr val="0070C0"/>
                </a:solidFill>
              </a:rPr>
              <a:t>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7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t>   </a:t>
            </a:r>
            <a:fld id="{638EF71E-A74D-4FD3-A0E3-BB01EF0A803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C6A178-5579-3C47-83A5-39B1551D7476}"/>
              </a:ext>
            </a:extLst>
          </p:cNvPr>
          <p:cNvSpPr/>
          <p:nvPr/>
        </p:nvSpPr>
        <p:spPr>
          <a:xfrm>
            <a:off x="628650" y="214371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54C35-6B69-064D-85E6-2131C80EAD37}"/>
              </a:ext>
            </a:extLst>
          </p:cNvPr>
          <p:cNvSpPr txBox="1"/>
          <p:nvPr/>
        </p:nvSpPr>
        <p:spPr>
          <a:xfrm>
            <a:off x="706507" y="2218300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Define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problem/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concept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2A414-97B5-774F-8D41-0258348C0592}"/>
              </a:ext>
            </a:extLst>
          </p:cNvPr>
          <p:cNvSpPr txBox="1"/>
          <p:nvPr/>
        </p:nvSpPr>
        <p:spPr>
          <a:xfrm>
            <a:off x="706507" y="3036504"/>
            <a:ext cx="19360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Create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gold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D760D-AF59-ED44-9A69-AFF7747EB16A}"/>
              </a:ext>
            </a:extLst>
          </p:cNvPr>
          <p:cNvSpPr txBox="1"/>
          <p:nvPr/>
        </p:nvSpPr>
        <p:spPr>
          <a:xfrm>
            <a:off x="706507" y="3817917"/>
            <a:ext cx="1906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Develop</a:t>
            </a:r>
            <a:r>
              <a:rPr lang="sv-SE" sz="1350" dirty="0">
                <a:solidFill>
                  <a:prstClr val="black"/>
                </a:solidFill>
                <a:latin typeface="Calibri" panose="020F0502020204030204"/>
              </a:rPr>
              <a:t> NLP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571D5-2D47-7943-AFF9-0DD94DF724D1}"/>
              </a:ext>
            </a:extLst>
          </p:cNvPr>
          <p:cNvSpPr txBox="1"/>
          <p:nvPr/>
        </p:nvSpPr>
        <p:spPr>
          <a:xfrm>
            <a:off x="736040" y="4640731"/>
            <a:ext cx="7805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17"/>
            <a:r>
              <a:rPr lang="sv-SE" sz="1350" dirty="0" err="1">
                <a:solidFill>
                  <a:prstClr val="black"/>
                </a:solidFill>
                <a:latin typeface="Calibri" panose="020F0502020204030204"/>
              </a:rPr>
              <a:t>Evaluate</a:t>
            </a:r>
            <a:endParaRPr lang="sv-S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17048B-42EF-2046-B370-92C9BDA9CF8F}"/>
              </a:ext>
            </a:extLst>
          </p:cNvPr>
          <p:cNvSpPr/>
          <p:nvPr/>
        </p:nvSpPr>
        <p:spPr>
          <a:xfrm>
            <a:off x="628650" y="2962962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4A9988-0EF6-404B-A6E3-0CE1726B29EE}"/>
              </a:ext>
            </a:extLst>
          </p:cNvPr>
          <p:cNvSpPr/>
          <p:nvPr/>
        </p:nvSpPr>
        <p:spPr>
          <a:xfrm>
            <a:off x="628650" y="3743668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26E5EB-2E08-114F-B1FE-B061AEE67FDA}"/>
              </a:ext>
            </a:extLst>
          </p:cNvPr>
          <p:cNvSpPr/>
          <p:nvPr/>
        </p:nvSpPr>
        <p:spPr>
          <a:xfrm>
            <a:off x="628649" y="4552556"/>
            <a:ext cx="2337486" cy="421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6A97A-48EC-4045-A4C1-AD435872C47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797393" y="2564993"/>
            <a:ext cx="0" cy="397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F0978-4C60-234F-9E1C-3375508C8FB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797393" y="3384238"/>
            <a:ext cx="0" cy="359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E2B056-8C64-A14F-B5EC-F26BFF28FED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797393" y="4164942"/>
            <a:ext cx="1" cy="387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B6BDB5-9987-764A-8E2C-8A4114B3AC8B}"/>
              </a:ext>
            </a:extLst>
          </p:cNvPr>
          <p:cNvSpPr txBox="1"/>
          <p:nvPr/>
        </p:nvSpPr>
        <p:spPr>
          <a:xfrm>
            <a:off x="4881363" y="2354354"/>
            <a:ext cx="1936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Main focus on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intrinsic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FF0000"/>
                </a:solidFill>
                <a:latin typeface="Calibri" panose="020F0502020204030204"/>
              </a:rPr>
              <a:t>evaluation</a:t>
            </a:r>
            <a:r>
              <a:rPr lang="sv-SE" sz="1350" dirty="0">
                <a:solidFill>
                  <a:srgbClr val="FF0000"/>
                </a:solidFill>
                <a:latin typeface="Calibri" panose="020F0502020204030204"/>
              </a:rPr>
              <a:t>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7FADD8-CE43-1345-9DD1-18A8C1BA4B63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2966135" y="3382999"/>
            <a:ext cx="1751915" cy="138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4AE044-9BBB-8B40-B582-0807A9FCC893}"/>
              </a:ext>
            </a:extLst>
          </p:cNvPr>
          <p:cNvSpPr txBox="1"/>
          <p:nvPr/>
        </p:nvSpPr>
        <p:spPr>
          <a:xfrm>
            <a:off x="4881363" y="3217703"/>
            <a:ext cx="193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17"/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Research on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extrinsic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evaluation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.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Evaluation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workbenches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and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visualization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of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sv-SE" sz="1350" dirty="0" err="1">
                <a:solidFill>
                  <a:srgbClr val="0070C0"/>
                </a:solidFill>
                <a:latin typeface="Calibri" panose="020F0502020204030204"/>
              </a:rPr>
              <a:t>results</a:t>
            </a:r>
            <a:r>
              <a:rPr lang="sv-SE" sz="1350" dirty="0">
                <a:solidFill>
                  <a:srgbClr val="0070C0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B27D92-629C-074E-8DC5-E043B4A4A292}"/>
              </a:ext>
            </a:extLst>
          </p:cNvPr>
          <p:cNvSpPr/>
          <p:nvPr/>
        </p:nvSpPr>
        <p:spPr>
          <a:xfrm>
            <a:off x="4718050" y="2125265"/>
            <a:ext cx="2337486" cy="2515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/>
            <a:endParaRPr lang="sv-SE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505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15455</TotalTime>
  <Words>154</Words>
  <Application>Microsoft Macintosh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Challenges &amp; Opportunities</vt:lpstr>
      <vt:lpstr>Challenges &amp; Opportunities</vt:lpstr>
      <vt:lpstr>Challenges &amp; Opportunities</vt:lpstr>
      <vt:lpstr>Challenges &amp;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Roberts, Angus</cp:lastModifiedBy>
  <cp:revision>250</cp:revision>
  <dcterms:created xsi:type="dcterms:W3CDTF">2019-02-08T10:07:24Z</dcterms:created>
  <dcterms:modified xsi:type="dcterms:W3CDTF">2022-04-13T14:25:34Z</dcterms:modified>
</cp:coreProperties>
</file>