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C3D15-06DD-41AF-816A-0EC127E432C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CB85-88DD-43CC-8000-31A9647E9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AI boot cam</a:t>
            </a:r>
            <a:r>
              <a:rPr lang="ko-KR" altLang="en-US" dirty="0"/>
              <a:t>의 </a:t>
            </a:r>
            <a:r>
              <a:rPr lang="en-US" altLang="ko-KR" dirty="0"/>
              <a:t>section1 project </a:t>
            </a:r>
            <a:r>
              <a:rPr lang="ko-KR" altLang="en-US" dirty="0"/>
              <a:t>발표자인 박경훈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발표는 제가 게임회사의 데이터팀에 합류했다고 가정하고</a:t>
            </a:r>
            <a:r>
              <a:rPr lang="en-US" altLang="ko-KR" dirty="0"/>
              <a:t>, </a:t>
            </a:r>
            <a:r>
              <a:rPr lang="ko-KR" altLang="en-US" dirty="0"/>
              <a:t>다음 분기에 어떤 게임을 만들어야 할지에 대해 판단한 내용을 바탕으로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0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1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1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66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5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1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14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8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0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2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4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7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7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1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95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56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99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1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70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5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716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996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93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57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81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charts/platform_totals/Hardware.ph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3ACB-8AA3-496B-970A-A38AB80D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dirty="0"/>
              <a:t>AI Bootcamp</a:t>
            </a:r>
            <a:br>
              <a:rPr lang="en-US" altLang="ko-KR" dirty="0"/>
            </a:br>
            <a:r>
              <a:rPr lang="en-US" altLang="ko-KR" dirty="0"/>
              <a:t>Section 1 Project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A3D1E-EC63-9513-8100-09893FBC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/>
              <a:t>18</a:t>
            </a:r>
            <a:r>
              <a:rPr lang="ko-KR" altLang="en-US" sz="2800" b="1"/>
              <a:t>기 박경훈</a:t>
            </a:r>
            <a:endParaRPr lang="ko-KR" altLang="en-US" sz="2800" b="1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E78EEA41-FA36-62C5-2E9A-7E361330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3" r="2925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1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2-5.Feature Engineering &amp; to Tidy form</a:t>
            </a:r>
            <a:endParaRPr lang="ko-KR" alt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1606"/>
            <a:ext cx="9052249" cy="252789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지역별 판매량이 전부 합산된 데이터 필요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-&gt; 4</a:t>
            </a:r>
            <a:r>
              <a:rPr lang="ko-KR" altLang="en-US" sz="1600" dirty="0"/>
              <a:t>개 지역 판매량합을 </a:t>
            </a:r>
            <a:r>
              <a:rPr lang="en-US" altLang="ko-KR" sz="1600" dirty="0" err="1"/>
              <a:t>Total_Sales</a:t>
            </a:r>
            <a:r>
              <a:rPr lang="en-US" altLang="ko-KR" sz="1600" dirty="0"/>
              <a:t> </a:t>
            </a:r>
            <a:r>
              <a:rPr lang="ko-KR" altLang="en-US" sz="1600" dirty="0"/>
              <a:t>컬럼에 새로 만들어 저장</a:t>
            </a:r>
          </a:p>
          <a:p>
            <a:r>
              <a:rPr lang="ko-KR" altLang="en-US" sz="2000" dirty="0"/>
              <a:t>플랫폼의 분류가 너무 많으므로</a:t>
            </a:r>
            <a:r>
              <a:rPr lang="en-US" altLang="ko-KR" sz="2000" dirty="0"/>
              <a:t>, 3</a:t>
            </a:r>
            <a:r>
              <a:rPr lang="ko-KR" altLang="en-US" sz="2000" dirty="0"/>
              <a:t>개의 대형 콘솔사와 </a:t>
            </a:r>
            <a:r>
              <a:rPr lang="en-US" altLang="ko-KR" sz="2000" dirty="0"/>
              <a:t>PC, 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나머지로 분류 이후</a:t>
            </a:r>
            <a:r>
              <a:rPr lang="en-US" altLang="ko-KR" sz="2000" dirty="0"/>
              <a:t>, Platform2 </a:t>
            </a:r>
            <a:r>
              <a:rPr lang="ko-KR" altLang="en-US" sz="2000" dirty="0"/>
              <a:t>컬럼에 저장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 목록 </a:t>
            </a:r>
            <a:r>
              <a:rPr lang="en-US" altLang="ko-KR" sz="1600" dirty="0"/>
              <a:t>: PlayStation, Nintendo, Xbox, PC</a:t>
            </a:r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구분 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https://www.vgchartz.com/charts/platform_totals/Hardware.php/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</a:t>
            </a:r>
            <a:r>
              <a:rPr lang="ko-KR" altLang="en-US" sz="2000" dirty="0" err="1"/>
              <a:t>개지역</a:t>
            </a:r>
            <a:r>
              <a:rPr lang="ko-KR" altLang="en-US" sz="2000" dirty="0"/>
              <a:t> </a:t>
            </a:r>
            <a:r>
              <a:rPr lang="en-US" altLang="ko-KR" sz="2000" dirty="0"/>
              <a:t>Sales </a:t>
            </a:r>
            <a:r>
              <a:rPr lang="ko-KR" altLang="en-US" sz="2000" dirty="0"/>
              <a:t>컬럼을 처리하기 편한 </a:t>
            </a:r>
            <a:r>
              <a:rPr lang="en-US" altLang="ko-KR" sz="2000" dirty="0"/>
              <a:t>Tidy data </a:t>
            </a:r>
            <a:r>
              <a:rPr lang="ko-KR" altLang="en-US" sz="2000" dirty="0"/>
              <a:t>형태로 변환</a:t>
            </a:r>
            <a:r>
              <a:rPr lang="en-US" altLang="ko-KR" sz="2000" dirty="0"/>
              <a:t> 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DC4F33-82F3-BA1B-35B8-7B5DCBE5F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38" y="3885673"/>
            <a:ext cx="5019123" cy="22857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49CD6C-2C61-BDF1-C9D4-A75D0308A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13" y="1261606"/>
            <a:ext cx="6850974" cy="2527894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7C655FAB-DB2C-467A-7294-E4A19EA33534}"/>
              </a:ext>
            </a:extLst>
          </p:cNvPr>
          <p:cNvSpPr/>
          <p:nvPr/>
        </p:nvSpPr>
        <p:spPr>
          <a:xfrm>
            <a:off x="7775854" y="4879242"/>
            <a:ext cx="989045" cy="2985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C1FFAF3B-4832-0069-B9FB-C4AFE3954224}"/>
              </a:ext>
            </a:extLst>
          </p:cNvPr>
          <p:cNvSpPr/>
          <p:nvPr/>
        </p:nvSpPr>
        <p:spPr>
          <a:xfrm>
            <a:off x="7775854" y="2321794"/>
            <a:ext cx="989045" cy="2907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34014-D9BC-4548-529D-C6F807DA71A7}"/>
              </a:ext>
            </a:extLst>
          </p:cNvPr>
          <p:cNvSpPr txBox="1"/>
          <p:nvPr/>
        </p:nvSpPr>
        <p:spPr>
          <a:xfrm>
            <a:off x="9188666" y="2240250"/>
            <a:ext cx="156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 </a:t>
            </a:r>
            <a:r>
              <a:rPr lang="en-US" altLang="ko-KR" sz="2400" dirty="0"/>
              <a:t>form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B5954-0E64-A373-90AE-0D1B9623FFC6}"/>
              </a:ext>
            </a:extLst>
          </p:cNvPr>
          <p:cNvSpPr txBox="1"/>
          <p:nvPr/>
        </p:nvSpPr>
        <p:spPr>
          <a:xfrm>
            <a:off x="9184260" y="4773816"/>
            <a:ext cx="141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Tidy form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8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2-6. </a:t>
            </a:r>
            <a:r>
              <a:rPr lang="ko-KR" altLang="en-US" sz="4000" dirty="0"/>
              <a:t>시각화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90" y="252284"/>
            <a:ext cx="6948948" cy="76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/>
              <a:t>연도별 판매량 총합과 판매량 중간값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CCB2A-9668-628B-2D96-22F3FACC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9" y="883971"/>
            <a:ext cx="6410162" cy="5308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87471-0048-30B6-CE4D-9C293CF145B1}"/>
              </a:ext>
            </a:extLst>
          </p:cNvPr>
          <p:cNvSpPr txBox="1"/>
          <p:nvPr/>
        </p:nvSpPr>
        <p:spPr>
          <a:xfrm>
            <a:off x="7243682" y="2146864"/>
            <a:ext cx="437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총판매량</a:t>
            </a:r>
            <a:r>
              <a:rPr lang="en-US" altLang="ko-KR" sz="2400" dirty="0"/>
              <a:t> </a:t>
            </a:r>
            <a:r>
              <a:rPr lang="ko-KR" altLang="en-US" sz="2400" dirty="0"/>
              <a:t>은 증가 추세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 판매량 </a:t>
            </a:r>
            <a:r>
              <a:rPr lang="ko-KR" altLang="en-US" sz="2400" dirty="0" err="1"/>
              <a:t>중간값은</a:t>
            </a:r>
            <a:r>
              <a:rPr lang="ko-KR" altLang="en-US" sz="2400" dirty="0"/>
              <a:t> 횡보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시장은 크지만 블루오션은 아니다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04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2-6. </a:t>
            </a:r>
            <a:r>
              <a:rPr lang="ko-KR" altLang="en-US" sz="4000" dirty="0"/>
              <a:t>시각화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90" y="249298"/>
            <a:ext cx="6948948" cy="76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/>
              <a:t>연도별 장르 트렌드 </a:t>
            </a:r>
            <a:r>
              <a:rPr lang="en-US" altLang="ko-KR" sz="2400" dirty="0"/>
              <a:t>&amp; </a:t>
            </a:r>
            <a:r>
              <a:rPr lang="ko-KR" altLang="en-US" sz="2400" dirty="0"/>
              <a:t>지역별 장르 트렌드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7A6166-BA73-FD2C-7B50-27152B5F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1013137"/>
            <a:ext cx="11621729" cy="49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6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2-6. </a:t>
            </a:r>
            <a:r>
              <a:rPr lang="ko-KR" altLang="en-US" sz="4000" dirty="0"/>
              <a:t>시각화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90" y="248871"/>
            <a:ext cx="6948948" cy="76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/>
              <a:t>연도별 플랫폼 규모 </a:t>
            </a:r>
            <a:r>
              <a:rPr lang="en-US" altLang="ko-KR" sz="2400" dirty="0"/>
              <a:t>&amp; </a:t>
            </a:r>
            <a:r>
              <a:rPr lang="ko-KR" altLang="en-US" sz="2400" dirty="0"/>
              <a:t>플랫폼 판매량 중간값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3BE95-D630-FDE3-C961-04A3B5DE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2" y="1012709"/>
            <a:ext cx="11867536" cy="49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6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2-6. </a:t>
            </a:r>
            <a:r>
              <a:rPr lang="ko-KR" altLang="en-US" sz="4000" dirty="0"/>
              <a:t>시각화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90" y="248871"/>
            <a:ext cx="6948948" cy="76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/>
              <a:t>지역별 플랫폼 총판매량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AFDB9-9592-F42C-7659-C8A7EFC4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2" y="798177"/>
            <a:ext cx="5712887" cy="5261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77D07-3678-E92A-0BA9-13C2DB6A25AE}"/>
              </a:ext>
            </a:extLst>
          </p:cNvPr>
          <p:cNvSpPr txBox="1"/>
          <p:nvPr/>
        </p:nvSpPr>
        <p:spPr>
          <a:xfrm>
            <a:off x="6646606" y="2123182"/>
            <a:ext cx="34019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NA, EU, Other : PS &gt; Ni &gt; </a:t>
            </a:r>
            <a:r>
              <a:rPr lang="en-US" altLang="ko-KR" sz="3200" dirty="0" err="1"/>
              <a:t>Xb</a:t>
            </a:r>
            <a:r>
              <a:rPr lang="en-US" altLang="ko-KR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JP : Ni = PS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98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2-6. </a:t>
            </a:r>
            <a:r>
              <a:rPr lang="ko-KR" altLang="en-US" sz="4000" dirty="0"/>
              <a:t>시각화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90" y="248871"/>
            <a:ext cx="6948948" cy="76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/>
              <a:t>인기게임 특징 </a:t>
            </a:r>
            <a:r>
              <a:rPr lang="en-US" altLang="ko-KR" sz="2400" dirty="0"/>
              <a:t>(PCA </a:t>
            </a:r>
            <a:r>
              <a:rPr lang="ko-KR" altLang="en-US" sz="2400" dirty="0"/>
              <a:t>활용</a:t>
            </a:r>
            <a:r>
              <a:rPr lang="en-US" altLang="ko-KR" sz="24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650699-3ADB-5D1F-41D3-F6E35D1D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0" y="1868129"/>
            <a:ext cx="11309060" cy="4316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79389-9BE6-11FE-65CB-D05C046225C4}"/>
              </a:ext>
            </a:extLst>
          </p:cNvPr>
          <p:cNvSpPr txBox="1"/>
          <p:nvPr/>
        </p:nvSpPr>
        <p:spPr>
          <a:xfrm>
            <a:off x="835742" y="732087"/>
            <a:ext cx="847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인기게임은 판매량이 높은</a:t>
            </a:r>
            <a:r>
              <a:rPr lang="en-US" altLang="ko-KR" sz="2000" dirty="0"/>
              <a:t> </a:t>
            </a:r>
            <a:r>
              <a:rPr lang="ko-KR" altLang="en-US" sz="2000" dirty="0"/>
              <a:t>게임으로 정의</a:t>
            </a:r>
            <a:r>
              <a:rPr lang="en-US" altLang="ko-KR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인기게임과 일반게임은 육안으로 구분 가능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장르별 특징은 확인하기 힘들다</a:t>
            </a:r>
            <a:r>
              <a:rPr lang="en-US" altLang="ko-KR" sz="2000" dirty="0"/>
              <a:t>.    </a:t>
            </a:r>
            <a:r>
              <a:rPr lang="ko-KR" altLang="en-US" sz="2000" dirty="0"/>
              <a:t>플랫폼은 닌텐도가 많아 보인다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0AD9C0-0C9E-8565-FE93-061B0E017EDA}"/>
              </a:ext>
            </a:extLst>
          </p:cNvPr>
          <p:cNvCxnSpPr>
            <a:cxnSpLocks/>
          </p:cNvCxnSpPr>
          <p:nvPr/>
        </p:nvCxnSpPr>
        <p:spPr>
          <a:xfrm flipH="1">
            <a:off x="1317523" y="2133600"/>
            <a:ext cx="560438" cy="364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0F7F41-8D9A-DBDD-A741-F17C4E36E624}"/>
              </a:ext>
            </a:extLst>
          </p:cNvPr>
          <p:cNvCxnSpPr>
            <a:cxnSpLocks/>
          </p:cNvCxnSpPr>
          <p:nvPr/>
        </p:nvCxnSpPr>
        <p:spPr>
          <a:xfrm flipH="1">
            <a:off x="7113639" y="2128684"/>
            <a:ext cx="560438" cy="364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2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2-7. EDA</a:t>
            </a:r>
            <a:r>
              <a:rPr lang="ko-KR" altLang="en-US" sz="4000" dirty="0"/>
              <a:t>를 통해 얻은 </a:t>
            </a:r>
            <a:r>
              <a:rPr lang="en-US" altLang="ko-KR" sz="4000" dirty="0"/>
              <a:t>1</a:t>
            </a:r>
            <a:r>
              <a:rPr lang="ko-KR" altLang="en-US" sz="4000" dirty="0"/>
              <a:t>차 직관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0C14BF-CCFE-7B38-0B28-9A0BAF82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1" y="1117702"/>
            <a:ext cx="10864645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연도별 최근 선호장르는 </a:t>
            </a:r>
            <a:r>
              <a:rPr lang="en-US" altLang="ko-KR" sz="2000" dirty="0"/>
              <a:t>Action, RPG, Sports, FPS </a:t>
            </a:r>
            <a:r>
              <a:rPr lang="ko-KR" altLang="en-US" sz="2000" dirty="0"/>
              <a:t>장르가 상위권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지역별 선호장르는 </a:t>
            </a:r>
            <a:r>
              <a:rPr lang="en-US" altLang="ko-KR" sz="2000" dirty="0"/>
              <a:t>JP</a:t>
            </a:r>
            <a:r>
              <a:rPr lang="ko-KR" altLang="en-US" sz="2000" dirty="0"/>
              <a:t>를 제외한 지역에서 </a:t>
            </a:r>
            <a:r>
              <a:rPr lang="en-US" altLang="ko-KR" sz="2000" dirty="0"/>
              <a:t>Sports, FPS, Racing </a:t>
            </a:r>
            <a:r>
              <a:rPr lang="ko-KR" altLang="en-US" sz="2000" dirty="0"/>
              <a:t>순서로 높다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지역별 총판매량 순위는 </a:t>
            </a:r>
            <a:r>
              <a:rPr lang="en-US" altLang="ko-KR" sz="2000" dirty="0"/>
              <a:t>NA &gt; EU &gt; JP=Other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플랫폼에선 </a:t>
            </a:r>
            <a:r>
              <a:rPr lang="ko-KR" altLang="en-US" sz="2000" dirty="0" err="1"/>
              <a:t>최근들어</a:t>
            </a:r>
            <a:r>
              <a:rPr lang="ko-KR" altLang="en-US" sz="2000" dirty="0"/>
              <a:t> </a:t>
            </a:r>
            <a:r>
              <a:rPr lang="en-US" altLang="ko-KR" sz="2000" dirty="0"/>
              <a:t>PlayStation</a:t>
            </a:r>
            <a:r>
              <a:rPr lang="ko-KR" altLang="en-US" sz="2000" dirty="0"/>
              <a:t>이 강세를 </a:t>
            </a:r>
            <a:r>
              <a:rPr lang="ko-KR" altLang="en-US" sz="2000" dirty="0" err="1"/>
              <a:t>보이는중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하지만 타이틀당 매출은 </a:t>
            </a:r>
            <a:r>
              <a:rPr lang="en-US" altLang="ko-KR" sz="2000" dirty="0"/>
              <a:t>Xbox</a:t>
            </a:r>
            <a:r>
              <a:rPr lang="ko-KR" altLang="en-US" sz="2000" dirty="0"/>
              <a:t>가 살짝 높고 나머진 고만고만하다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2000</a:t>
            </a:r>
            <a:r>
              <a:rPr lang="ko-KR" altLang="en-US" sz="2000" dirty="0"/>
              <a:t>년대 이후로 지역별 </a:t>
            </a:r>
            <a:r>
              <a:rPr lang="en-US" altLang="ko-KR" sz="2000" dirty="0"/>
              <a:t>Platform </a:t>
            </a:r>
            <a:r>
              <a:rPr lang="ko-KR" altLang="en-US" sz="2000" dirty="0"/>
              <a:t>판매량은 </a:t>
            </a:r>
            <a:r>
              <a:rPr lang="en-US" altLang="ko-KR" sz="2000" dirty="0"/>
              <a:t>JP</a:t>
            </a:r>
            <a:r>
              <a:rPr lang="ko-KR" altLang="en-US" sz="2000" dirty="0"/>
              <a:t>를 제외하고 </a:t>
            </a:r>
            <a:r>
              <a:rPr lang="en-US" altLang="ko-KR" sz="2000" dirty="0"/>
              <a:t>PS &gt; Ni &gt; </a:t>
            </a:r>
            <a:r>
              <a:rPr lang="en-US" altLang="ko-KR" sz="2000" dirty="0" err="1"/>
              <a:t>Xb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인기게임과 장르 관계는 확실치 않고</a:t>
            </a:r>
            <a:r>
              <a:rPr lang="en-US" altLang="ko-KR" sz="2000" dirty="0"/>
              <a:t>, </a:t>
            </a:r>
            <a:r>
              <a:rPr lang="ko-KR" altLang="en-US" sz="2000" dirty="0"/>
              <a:t>플랫폼과 인기게임은 상관관계가 </a:t>
            </a:r>
            <a:r>
              <a:rPr lang="ko-KR" altLang="en-US" sz="2000" dirty="0" err="1"/>
              <a:t>있는것</a:t>
            </a:r>
            <a:r>
              <a:rPr lang="ko-KR" altLang="en-US" sz="2000" dirty="0"/>
              <a:t> 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061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분석 및 판단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0C14BF-CCFE-7B38-0B28-9A0BAF82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811369"/>
            <a:ext cx="7507114" cy="11367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Boxplot </a:t>
            </a:r>
            <a:r>
              <a:rPr lang="ko-KR" altLang="en-US" sz="1800" dirty="0"/>
              <a:t>과 </a:t>
            </a:r>
            <a:r>
              <a:rPr lang="en-US" altLang="ko-KR" sz="1800" dirty="0"/>
              <a:t>IQR</a:t>
            </a:r>
            <a:r>
              <a:rPr lang="ko-KR" altLang="en-US" sz="1800" dirty="0"/>
              <a:t>을 기준으로 인기게임 집단</a:t>
            </a:r>
            <a:r>
              <a:rPr lang="en-US" altLang="ko-KR" sz="1800" dirty="0"/>
              <a:t>(Outlier)</a:t>
            </a:r>
            <a:r>
              <a:rPr lang="ko-KR" altLang="en-US" sz="1800" dirty="0"/>
              <a:t> 분리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Trial &amp; Error </a:t>
            </a:r>
            <a:r>
              <a:rPr lang="ko-KR" altLang="en-US" sz="1800" dirty="0"/>
              <a:t>로 기준결정 </a:t>
            </a:r>
            <a:r>
              <a:rPr lang="en-US" altLang="ko-KR" sz="1800" dirty="0"/>
              <a:t>: 20IQR = 8.4 million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인기게임 비율 </a:t>
            </a:r>
            <a:r>
              <a:rPr lang="en-US" altLang="ko-KR" sz="1800" dirty="0"/>
              <a:t>: 0.48%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1E78B9-7A13-F6ED-BD54-D38BB53F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4" y="1935019"/>
            <a:ext cx="9439533" cy="3745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A6FB48-C7CC-4EEE-5BC4-E0D6F06C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" y="1948070"/>
            <a:ext cx="9316250" cy="38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3-1. </a:t>
            </a:r>
            <a:r>
              <a:rPr lang="ko-KR" altLang="en-US" sz="4000" dirty="0"/>
              <a:t>세컨드 파티 </a:t>
            </a:r>
            <a:r>
              <a:rPr lang="en-US" altLang="ko-KR" sz="4000" dirty="0"/>
              <a:t>VS </a:t>
            </a:r>
            <a:r>
              <a:rPr lang="ko-KR" altLang="en-US" sz="4000" dirty="0" err="1"/>
              <a:t>서드파티</a:t>
            </a:r>
            <a:endParaRPr lang="ko-KR" alt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0C14BF-CCFE-7B38-0B28-9A0BAF82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921475"/>
            <a:ext cx="9011450" cy="1762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/>
              <a:t>세컨드파티 </a:t>
            </a:r>
            <a:r>
              <a:rPr lang="ko-KR" altLang="en-US" sz="1600" dirty="0" err="1"/>
              <a:t>전환시</a:t>
            </a:r>
            <a:r>
              <a:rPr lang="ko-KR" altLang="en-US" sz="1600" dirty="0"/>
              <a:t> 독점계약한 콘솔사로부터 </a:t>
            </a:r>
            <a:r>
              <a:rPr lang="ko-KR" altLang="en-US" sz="1600" dirty="0" err="1"/>
              <a:t>개빌비지원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기술지원등을</a:t>
            </a:r>
            <a:r>
              <a:rPr lang="ko-KR" altLang="en-US" sz="1600" dirty="0"/>
              <a:t> 받을 수 있음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/>
              <a:t>하지만 하나의 플랫폼에만 </a:t>
            </a:r>
            <a:r>
              <a:rPr lang="ko-KR" altLang="en-US" sz="1600" dirty="0" err="1"/>
              <a:t>독점출시를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해야하므로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게임하나당</a:t>
            </a:r>
            <a:r>
              <a:rPr lang="ko-KR" altLang="en-US" sz="1600" dirty="0"/>
              <a:t> 수익은 떨어진다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-&gt;</a:t>
            </a:r>
            <a:r>
              <a:rPr lang="ko-KR" altLang="en-US" sz="1600" dirty="0"/>
              <a:t> 콘솔사의 지원으로 인한 이득이 플랫폼 감소로 인한 손해보다 큰지 </a:t>
            </a:r>
            <a:r>
              <a:rPr lang="ko-KR" altLang="en-US" sz="1600" dirty="0" err="1"/>
              <a:t>판단해야함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6CE00-E1C3-A151-920D-952A5C04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2" y="2020005"/>
            <a:ext cx="5442663" cy="4282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DF1613-982F-2097-3F7B-CD3B244AA9A5}"/>
              </a:ext>
            </a:extLst>
          </p:cNvPr>
          <p:cNvSpPr txBox="1"/>
          <p:nvPr/>
        </p:nvSpPr>
        <p:spPr>
          <a:xfrm>
            <a:off x="6420488" y="2683699"/>
            <a:ext cx="5211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게임당 플랫폼 판매량 총합 대비 최대 단일플랫폼 판매량 비율로 판단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모수추정</a:t>
            </a:r>
            <a:r>
              <a:rPr lang="ko-KR" altLang="en-US" dirty="0"/>
              <a:t> 결과 최악의 경우 </a:t>
            </a:r>
            <a:r>
              <a:rPr lang="en-US" altLang="ko-KR" dirty="0"/>
              <a:t>59% </a:t>
            </a:r>
            <a:r>
              <a:rPr lang="ko-KR" altLang="en-US" dirty="0"/>
              <a:t>정도의 매출만 평균적으로 확보가능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보수적으로 </a:t>
            </a:r>
            <a:r>
              <a:rPr lang="ko-KR" altLang="en-US" dirty="0" err="1"/>
              <a:t>판단했을때</a:t>
            </a:r>
            <a:r>
              <a:rPr lang="en-US" altLang="ko-KR" dirty="0"/>
              <a:t>, </a:t>
            </a:r>
            <a:r>
              <a:rPr lang="ko-KR" altLang="en-US" dirty="0" err="1"/>
              <a:t>콘솔사</a:t>
            </a:r>
            <a:r>
              <a:rPr lang="ko-KR" altLang="en-US" dirty="0"/>
              <a:t>  지원으로 판매량의 </a:t>
            </a:r>
            <a:r>
              <a:rPr lang="en-US" altLang="ko-KR" dirty="0"/>
              <a:t>41% </a:t>
            </a:r>
            <a:r>
              <a:rPr lang="ko-KR" altLang="en-US" dirty="0"/>
              <a:t>이상 이익이 예상되면 세컨드파티 전환 고려</a:t>
            </a:r>
          </a:p>
        </p:txBody>
      </p:sp>
    </p:spTree>
    <p:extLst>
      <p:ext uri="{BB962C8B-B14F-4D97-AF65-F5344CB8AC3E}">
        <p14:creationId xmlns:p14="http://schemas.microsoft.com/office/powerpoint/2010/main" val="17307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3-2. </a:t>
            </a:r>
            <a:r>
              <a:rPr lang="ko-KR" altLang="en-US" sz="4000" dirty="0"/>
              <a:t>세컨드파티 </a:t>
            </a:r>
            <a:r>
              <a:rPr lang="ko-KR" altLang="en-US" sz="4000" dirty="0" err="1"/>
              <a:t>전환시</a:t>
            </a:r>
            <a:r>
              <a:rPr lang="ko-KR" altLang="en-US" sz="4000" dirty="0"/>
              <a:t> </a:t>
            </a:r>
            <a:r>
              <a:rPr lang="en-US" altLang="ko-KR" sz="4000" dirty="0"/>
              <a:t>AAA</a:t>
            </a:r>
            <a:r>
              <a:rPr lang="ko-KR" altLang="en-US" sz="4000" dirty="0"/>
              <a:t> </a:t>
            </a:r>
            <a:r>
              <a:rPr lang="en-US" altLang="ko-KR" sz="4000" dirty="0"/>
              <a:t>VS </a:t>
            </a:r>
            <a:r>
              <a:rPr lang="ko-KR" altLang="en-US" sz="4000" dirty="0"/>
              <a:t>일반게임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70C14BF-CCFE-7B38-0B28-9A0BAF82D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916" y="1334862"/>
                <a:ext cx="10658168" cy="521299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AAA </a:t>
                </a:r>
                <a:r>
                  <a:rPr lang="ko-KR" altLang="en-US" sz="2000" dirty="0"/>
                  <a:t>게임은 대량의 제작비를 투입하여 만드는 게임으로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개발사의 브랜드가치를 크게 바꾼다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/>
                  <a:t>판단을 위해선 </a:t>
                </a:r>
                <a:r>
                  <a:rPr lang="en-US" altLang="ko-KR" sz="2000" dirty="0"/>
                  <a:t>AAA</a:t>
                </a:r>
                <a:r>
                  <a:rPr lang="ko-KR" altLang="en-US" sz="2000" dirty="0"/>
                  <a:t>게임 여부와 개발비용까지 알 수 </a:t>
                </a:r>
                <a:r>
                  <a:rPr lang="ko-KR" altLang="en-US" sz="2000" dirty="0" err="1"/>
                  <a:t>있어야하나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판매량 정보밖에 없음</a:t>
                </a:r>
                <a:endParaRPr lang="en-US" altLang="ko-KR" sz="2000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최선의 경우를 가정하고 투자대비수익률 </a:t>
                </a:r>
                <a:r>
                  <a:rPr lang="en-US" altLang="ko-KR" sz="1600" dirty="0"/>
                  <a:t>(ROI) </a:t>
                </a:r>
                <a:r>
                  <a:rPr lang="ko-KR" altLang="en-US" sz="1600" dirty="0"/>
                  <a:t>로 보수적인 판단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그 외의 경우는 판단 불가</a:t>
                </a:r>
                <a:endParaRPr lang="en-US" altLang="ko-KR" sz="16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 err="1"/>
                  <a:t>같은방식으로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추정</a:t>
                </a:r>
                <a:endParaRPr lang="en-US" altLang="ko-KR" sz="2000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일반게임의 평균판매량 최선의 경우 </a:t>
                </a:r>
                <a:r>
                  <a:rPr lang="en-US" altLang="ko-KR" sz="1600" dirty="0"/>
                  <a:t>: 0.524 million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dirty="0"/>
                  <a:t>인기게임의 평균판매량 최악의 경우 </a:t>
                </a:r>
                <a:r>
                  <a:rPr lang="en-US" altLang="ko-KR" sz="1600" dirty="0"/>
                  <a:t>: 12.798 million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600" dirty="0"/>
                  <a:t>ROI</a:t>
                </a:r>
                <a:r>
                  <a:rPr lang="ko-KR" altLang="en-US" sz="1600" dirty="0"/>
                  <a:t> 분기점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12.798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기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게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임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발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비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.524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반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게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임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발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비</m:t>
                        </m:r>
                      </m:den>
                    </m:f>
                  </m:oMath>
                </a14:m>
                <a:r>
                  <a:rPr lang="ko-KR" altLang="en-US" sz="1600" dirty="0"/>
                  <a:t>   </a:t>
                </a:r>
                <a:r>
                  <a:rPr lang="en-US" altLang="ko-KR" sz="1600" dirty="0"/>
                  <a:t>=&gt; </a:t>
                </a:r>
                <a:r>
                  <a:rPr lang="ko-KR" altLang="en-US" sz="1600" dirty="0"/>
                  <a:t>인기게임 개발비 </a:t>
                </a:r>
                <a:r>
                  <a:rPr lang="en-US" altLang="ko-KR" sz="1600" dirty="0"/>
                  <a:t>= 24.4 </a:t>
                </a:r>
                <a:r>
                  <a:rPr lang="ko-KR" altLang="en-US" sz="1600" dirty="0"/>
                  <a:t>일반게임 개발비</a:t>
                </a:r>
                <a:endParaRPr lang="en-US" altLang="ko-KR" sz="2000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최선의 경우 </a:t>
                </a:r>
                <a:r>
                  <a:rPr lang="en-US" altLang="ko-KR" sz="2000" dirty="0"/>
                  <a:t>AAA</a:t>
                </a:r>
                <a:r>
                  <a:rPr lang="ko-KR" altLang="en-US" sz="2000" dirty="0"/>
                  <a:t>게임의 개발비가 일반게임의 약 </a:t>
                </a:r>
                <a:r>
                  <a:rPr lang="en-US" altLang="ko-KR" sz="2000" dirty="0"/>
                  <a:t>24.4</a:t>
                </a:r>
                <a:r>
                  <a:rPr lang="ko-KR" altLang="en-US" sz="2000" dirty="0"/>
                  <a:t>배 아래이면</a:t>
                </a:r>
                <a:r>
                  <a:rPr lang="en-US" altLang="ko-KR" sz="2000" dirty="0"/>
                  <a:t> AAA</a:t>
                </a:r>
                <a:r>
                  <a:rPr lang="ko-KR" altLang="en-US" sz="2000" dirty="0"/>
                  <a:t>게임 개발 적극 고려</a:t>
                </a:r>
                <a:r>
                  <a:rPr lang="en-US" altLang="ko-KR" sz="2000" dirty="0"/>
                  <a:t>.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70C14BF-CCFE-7B38-0B28-9A0BAF82D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1334862"/>
                <a:ext cx="10658168" cy="5212994"/>
              </a:xfrm>
              <a:blipFill>
                <a:blip r:embed="rId3"/>
                <a:stretch>
                  <a:fillRect l="-515" t="-936" r="-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43F76-D4A4-EBB6-5520-1AAC237B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576679"/>
            <a:ext cx="9688296" cy="1149497"/>
          </a:xfrm>
        </p:spPr>
        <p:txBody>
          <a:bodyPr anchor="b"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C7518-5EAE-F2AB-D2A1-16BFA4BD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2" y="1726176"/>
            <a:ext cx="9688296" cy="4053275"/>
          </a:xfrm>
        </p:spPr>
        <p:txBody>
          <a:bodyPr anchor="t"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회사 상황 설정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EDA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분석 및 판단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5 .</a:t>
            </a:r>
            <a:r>
              <a:rPr lang="ko-KR" altLang="en-US" dirty="0"/>
              <a:t>보완점 제시</a:t>
            </a:r>
          </a:p>
        </p:txBody>
      </p:sp>
      <p:sp>
        <p:nvSpPr>
          <p:cNvPr id="85" name="Rectangle 5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B0D39-D526-4F9C-867B-82679247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169388"/>
            <a:ext cx="3321459" cy="28628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3-3. </a:t>
            </a:r>
            <a:r>
              <a:rPr lang="ko-KR" altLang="en-US" sz="4000" dirty="0"/>
              <a:t>인기게임의 트렌드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0C14BF-CCFE-7B38-0B28-9A0BAF82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994341"/>
            <a:ext cx="7914968" cy="12670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인기게임을 노리고 </a:t>
            </a:r>
            <a:r>
              <a:rPr lang="en-US" altLang="ko-KR" sz="2000" dirty="0"/>
              <a:t>AAA</a:t>
            </a:r>
            <a:r>
              <a:rPr lang="ko-KR" altLang="en-US" sz="2000" dirty="0"/>
              <a:t>게임을 만든다면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 </a:t>
            </a:r>
            <a:r>
              <a:rPr lang="ko-KR" altLang="en-US" sz="2000" dirty="0" err="1"/>
              <a:t>만들어야할지</a:t>
            </a:r>
            <a:r>
              <a:rPr lang="ko-KR" altLang="en-US" sz="2000" dirty="0"/>
              <a:t> 판단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를 통해 </a:t>
            </a:r>
            <a:r>
              <a:rPr lang="ko-KR" altLang="en-US" sz="2000" dirty="0" err="1"/>
              <a:t>확인한것이</a:t>
            </a:r>
            <a:r>
              <a:rPr lang="ko-KR" altLang="en-US" sz="2000" dirty="0"/>
              <a:t> 맞는지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검정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CD25F-A756-14A2-5863-99078CD9C9D4}"/>
              </a:ext>
            </a:extLst>
          </p:cNvPr>
          <p:cNvSpPr txBox="1"/>
          <p:nvPr/>
        </p:nvSpPr>
        <p:spPr>
          <a:xfrm>
            <a:off x="4855291" y="2717702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/>
              <a:t>카이제곱</a:t>
            </a:r>
            <a:r>
              <a:rPr lang="ko-KR" altLang="en-US" sz="2000" dirty="0"/>
              <a:t> 검정 결과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상위 </a:t>
            </a:r>
            <a:r>
              <a:rPr lang="en-US" altLang="ko-KR" sz="1600" dirty="0"/>
              <a:t>5</a:t>
            </a:r>
            <a:r>
              <a:rPr lang="ko-KR" altLang="en-US" sz="1600" dirty="0"/>
              <a:t>개 </a:t>
            </a:r>
            <a:r>
              <a:rPr lang="en-US" altLang="ko-KR" sz="1600" dirty="0"/>
              <a:t>P-value = 0.0008 &lt; 0.05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상위 </a:t>
            </a:r>
            <a:r>
              <a:rPr lang="en-US" altLang="ko-KR" sz="1600" dirty="0"/>
              <a:t>3</a:t>
            </a:r>
            <a:r>
              <a:rPr lang="ko-KR" altLang="en-US" sz="1600" dirty="0"/>
              <a:t>개 </a:t>
            </a:r>
            <a:r>
              <a:rPr lang="en-US" altLang="ko-KR" sz="1600" dirty="0"/>
              <a:t>P-value = 0.137 &gt; 0.05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FPS, Platform, Racing </a:t>
            </a:r>
            <a:r>
              <a:rPr lang="ko-KR" altLang="en-US" sz="2000" dirty="0"/>
              <a:t>의 인기게임 비율이 나머지보다 높다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상위 </a:t>
            </a:r>
            <a:r>
              <a:rPr lang="en-US" altLang="ko-KR" sz="2000" dirty="0"/>
              <a:t>3</a:t>
            </a:r>
            <a:r>
              <a:rPr lang="ko-KR" altLang="en-US" sz="2000" dirty="0"/>
              <a:t>개의 비율은 통계적으론 차이가 있다고 주장할 수 없다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FEA2931-CB81-B091-D445-70245803CE27}"/>
              </a:ext>
            </a:extLst>
          </p:cNvPr>
          <p:cNvSpPr/>
          <p:nvPr/>
        </p:nvSpPr>
        <p:spPr>
          <a:xfrm flipV="1">
            <a:off x="4262898" y="3532836"/>
            <a:ext cx="407425" cy="19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B3FAF-710B-1259-62DE-F2505F1FF20C}"/>
              </a:ext>
            </a:extLst>
          </p:cNvPr>
          <p:cNvSpPr txBox="1"/>
          <p:nvPr/>
        </p:nvSpPr>
        <p:spPr>
          <a:xfrm>
            <a:off x="766916" y="1851161"/>
            <a:ext cx="8031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장르 </a:t>
            </a:r>
            <a:r>
              <a:rPr lang="en-US" altLang="ko-KR" sz="2400" dirty="0"/>
              <a:t>: FPS &gt; Platform &gt; Racing &gt; Simulation .. (1 = </a:t>
            </a:r>
            <a:r>
              <a:rPr lang="ko-KR" altLang="en-US" sz="2400" dirty="0"/>
              <a:t>인기게임</a:t>
            </a:r>
            <a:r>
              <a:rPr lang="en-US" altLang="ko-KR" sz="2400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1A4804-4C45-37B7-F3AB-93EC1D94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5" y="2717275"/>
            <a:ext cx="3179200" cy="16174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A9F64A-27BB-9B73-79C4-041811877304}"/>
              </a:ext>
            </a:extLst>
          </p:cNvPr>
          <p:cNvSpPr txBox="1"/>
          <p:nvPr/>
        </p:nvSpPr>
        <p:spPr>
          <a:xfrm>
            <a:off x="4855291" y="317350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/>
              <a:t>카이제곱</a:t>
            </a:r>
            <a:r>
              <a:rPr lang="ko-KR" altLang="en-US" sz="2000" dirty="0"/>
              <a:t> 검정 결과 </a:t>
            </a:r>
            <a:r>
              <a:rPr lang="en-US" altLang="ko-KR" sz="2000" dirty="0"/>
              <a:t>: P-value = 0.004 &lt; 0.05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닌텐도와 인기게임 비율에는 상관관계가 있다</a:t>
            </a:r>
            <a:r>
              <a:rPr lang="en-US" altLang="ko-KR" sz="2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45EE4-48B5-EB7E-E098-ADBA409FB32A}"/>
              </a:ext>
            </a:extLst>
          </p:cNvPr>
          <p:cNvSpPr txBox="1"/>
          <p:nvPr/>
        </p:nvSpPr>
        <p:spPr>
          <a:xfrm>
            <a:off x="766916" y="1866317"/>
            <a:ext cx="8658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플랫폼 </a:t>
            </a:r>
            <a:r>
              <a:rPr lang="en-US" altLang="ko-KR" sz="2400" dirty="0"/>
              <a:t>: Nintendo &gt; Others (1 = </a:t>
            </a:r>
            <a:r>
              <a:rPr lang="ko-KR" altLang="en-US" sz="2400" dirty="0"/>
              <a:t>인기게임</a:t>
            </a:r>
            <a:r>
              <a:rPr lang="en-US" altLang="ko-KR" sz="2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AB1CA-6B03-5181-30F6-2B13EF51A296}"/>
              </a:ext>
            </a:extLst>
          </p:cNvPr>
          <p:cNvSpPr txBox="1"/>
          <p:nvPr/>
        </p:nvSpPr>
        <p:spPr>
          <a:xfrm>
            <a:off x="2544710" y="326463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AAA</a:t>
            </a:r>
            <a:r>
              <a:rPr lang="ko-KR" altLang="en-US" sz="2400" dirty="0"/>
              <a:t>게임을 만든다면 상위 </a:t>
            </a:r>
            <a:r>
              <a:rPr lang="en-US" altLang="ko-KR" sz="2400" dirty="0"/>
              <a:t>3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장르중</a:t>
            </a:r>
            <a:r>
              <a:rPr lang="ko-KR" altLang="en-US" sz="2400" dirty="0"/>
              <a:t> 하나를 </a:t>
            </a:r>
            <a:r>
              <a:rPr lang="en-US" altLang="ko-KR" sz="2400" dirty="0"/>
              <a:t>Nintendo</a:t>
            </a:r>
            <a:r>
              <a:rPr lang="ko-KR" altLang="en-US" sz="2400" dirty="0"/>
              <a:t>와 계약해서 </a:t>
            </a:r>
            <a:r>
              <a:rPr lang="ko-KR" altLang="en-US" sz="2400" dirty="0" err="1"/>
              <a:t>개발하는것을</a:t>
            </a:r>
            <a:r>
              <a:rPr lang="ko-KR" altLang="en-US" sz="2400" dirty="0"/>
              <a:t> 추천</a:t>
            </a:r>
          </a:p>
        </p:txBody>
      </p:sp>
    </p:spTree>
    <p:extLst>
      <p:ext uri="{BB962C8B-B14F-4D97-AF65-F5344CB8AC3E}">
        <p14:creationId xmlns:p14="http://schemas.microsoft.com/office/powerpoint/2010/main" val="25882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 animBg="1"/>
      <p:bldP spid="9" grpId="1" animBg="1"/>
      <p:bldP spid="9" grpId="2" animBg="1"/>
      <p:bldP spid="9" grpId="3" animBg="1"/>
      <p:bldP spid="13" grpId="0"/>
      <p:bldP spid="13" grpId="1"/>
      <p:bldP spid="13" grpId="2"/>
      <p:bldP spid="16" grpId="0"/>
      <p:bldP spid="16" grpId="1"/>
      <p:bldP spid="18" grpId="0"/>
      <p:bldP spid="18" grpId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EE38CE5-4656-C2A8-9C49-51D9CBF4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67" y="3693551"/>
            <a:ext cx="2423740" cy="19389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5CA7BA-5F3E-C057-9D62-11A7FA3DE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07" y="3315907"/>
            <a:ext cx="2485720" cy="2048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13995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3-4. </a:t>
            </a:r>
            <a:r>
              <a:rPr lang="ko-KR" altLang="en-US" sz="4000" dirty="0" err="1"/>
              <a:t>서드파티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유지시</a:t>
            </a:r>
            <a:r>
              <a:rPr lang="ko-KR" altLang="en-US" sz="4000" dirty="0"/>
              <a:t> 지역</a:t>
            </a:r>
            <a:r>
              <a:rPr lang="en-US" altLang="ko-KR" sz="4000" dirty="0"/>
              <a:t>, </a:t>
            </a:r>
            <a:r>
              <a:rPr lang="ko-KR" altLang="en-US" sz="4000" dirty="0"/>
              <a:t>장르</a:t>
            </a:r>
            <a:r>
              <a:rPr lang="en-US" altLang="ko-KR" sz="4000" dirty="0"/>
              <a:t>, </a:t>
            </a:r>
            <a:r>
              <a:rPr lang="ko-KR" altLang="en-US" sz="4000" dirty="0"/>
              <a:t>플랫폼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0C14BF-CCFE-7B38-0B28-9A0BAF82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807480"/>
            <a:ext cx="10658168" cy="7987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/>
              <a:t>서드파티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유지시</a:t>
            </a:r>
            <a:r>
              <a:rPr lang="ko-KR" altLang="en-US" sz="2000" dirty="0"/>
              <a:t> </a:t>
            </a:r>
            <a:r>
              <a:rPr lang="en-US" altLang="ko-KR" sz="2000" dirty="0"/>
              <a:t>AAA</a:t>
            </a:r>
            <a:r>
              <a:rPr lang="ko-KR" altLang="en-US" sz="2000" dirty="0"/>
              <a:t>게임 제작은 불가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일반게임을 출시할 지역</a:t>
            </a:r>
            <a:r>
              <a:rPr lang="en-US" altLang="ko-KR" sz="2000" dirty="0"/>
              <a:t>, </a:t>
            </a:r>
            <a:r>
              <a:rPr lang="ko-KR" altLang="en-US" sz="2000" dirty="0"/>
              <a:t>장르</a:t>
            </a:r>
            <a:r>
              <a:rPr lang="en-US" altLang="ko-KR" sz="2000" dirty="0"/>
              <a:t> </a:t>
            </a:r>
            <a:r>
              <a:rPr lang="ko-KR" altLang="en-US" sz="2000" dirty="0"/>
              <a:t>결정 필요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1AC0E-0ABD-25B7-CB20-113D969B2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879" y="3159095"/>
            <a:ext cx="2760416" cy="21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E0821-5531-2BE5-CB98-174EB041C4AA}"/>
              </a:ext>
            </a:extLst>
          </p:cNvPr>
          <p:cNvSpPr txBox="1"/>
          <p:nvPr/>
        </p:nvSpPr>
        <p:spPr>
          <a:xfrm>
            <a:off x="766916" y="1871530"/>
            <a:ext cx="108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지역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AA247-7F56-9CF4-67FD-23AF82F18963}"/>
              </a:ext>
            </a:extLst>
          </p:cNvPr>
          <p:cNvSpPr txBox="1"/>
          <p:nvPr/>
        </p:nvSpPr>
        <p:spPr>
          <a:xfrm>
            <a:off x="766916" y="2372533"/>
            <a:ext cx="7551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시장 규모 </a:t>
            </a:r>
            <a:r>
              <a:rPr lang="en-US" altLang="ko-KR" sz="2000" dirty="0"/>
              <a:t>(EDA</a:t>
            </a:r>
            <a:r>
              <a:rPr lang="ko-KR" altLang="en-US" sz="2000" dirty="0"/>
              <a:t>로부터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NA &gt; EU &gt; JP =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일반게임 평균판매량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NA &gt; EU &gt;  JP  &gt;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ANOVA </a:t>
            </a:r>
            <a:r>
              <a:rPr lang="ko-KR" altLang="en-US" sz="2000" dirty="0"/>
              <a:t>검정결과 </a:t>
            </a:r>
            <a:r>
              <a:rPr lang="en-US" altLang="ko-KR" sz="2000" dirty="0"/>
              <a:t>: P-value = 0 &lt; 0.05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지역별 평균 차이가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사후분석으로 </a:t>
            </a:r>
            <a:r>
              <a:rPr lang="en-US" altLang="ko-KR" sz="2000" dirty="0"/>
              <a:t>NA</a:t>
            </a:r>
            <a:r>
              <a:rPr lang="ko-KR" altLang="en-US" sz="2000" dirty="0"/>
              <a:t>와 </a:t>
            </a:r>
            <a:r>
              <a:rPr lang="en-US" altLang="ko-KR" sz="2000" dirty="0"/>
              <a:t>EU </a:t>
            </a:r>
            <a:r>
              <a:rPr lang="ko-KR" altLang="en-US" sz="2000" dirty="0"/>
              <a:t>사이의 판매량 </a:t>
            </a:r>
            <a:r>
              <a:rPr lang="en-US" altLang="ko-KR" sz="2000" dirty="0"/>
              <a:t>Margin</a:t>
            </a:r>
            <a:r>
              <a:rPr lang="ko-KR" altLang="en-US" sz="2000" dirty="0"/>
              <a:t>을 </a:t>
            </a:r>
            <a:r>
              <a:rPr lang="en-US" altLang="ko-KR" sz="2000" dirty="0"/>
              <a:t>T</a:t>
            </a:r>
            <a:r>
              <a:rPr lang="ko-KR" altLang="en-US" sz="2000" dirty="0"/>
              <a:t>검정으로 확인</a:t>
            </a:r>
            <a:endParaRPr lang="en-US" altLang="ko-K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마진이 </a:t>
            </a:r>
            <a:r>
              <a:rPr lang="en-US" altLang="ko-KR" sz="2000" dirty="0"/>
              <a:t>0.08 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NA</a:t>
            </a:r>
            <a:r>
              <a:rPr lang="ko-KR" altLang="en-US" sz="2000" dirty="0"/>
              <a:t>가 차선책인 </a:t>
            </a:r>
            <a:r>
              <a:rPr lang="en-US" altLang="ko-KR" sz="2000" dirty="0"/>
              <a:t>EU</a:t>
            </a:r>
            <a:r>
              <a:rPr lang="ko-KR" altLang="en-US" sz="2000" dirty="0"/>
              <a:t>보다 평균 </a:t>
            </a:r>
            <a:r>
              <a:rPr lang="en-US" altLang="ko-KR" sz="2000" dirty="0"/>
              <a:t>8</a:t>
            </a:r>
            <a:r>
              <a:rPr lang="ko-KR" altLang="en-US" sz="2000" dirty="0"/>
              <a:t>만장정도 더 팔린다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AE585-ED45-93FA-018E-68135DCA07F9}"/>
              </a:ext>
            </a:extLst>
          </p:cNvPr>
          <p:cNvSpPr txBox="1"/>
          <p:nvPr/>
        </p:nvSpPr>
        <p:spPr>
          <a:xfrm>
            <a:off x="835742" y="4766361"/>
            <a:ext cx="5663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지역 </a:t>
            </a:r>
            <a:r>
              <a:rPr lang="en-US" altLang="ko-KR" sz="2400" dirty="0"/>
              <a:t>: NA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시작하는것이</a:t>
            </a:r>
            <a:r>
              <a:rPr lang="ko-KR" altLang="en-US" sz="2400" dirty="0"/>
              <a:t> 최선의 선택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E69F7-CDE4-39B5-663E-217CEE299FF9}"/>
              </a:ext>
            </a:extLst>
          </p:cNvPr>
          <p:cNvSpPr txBox="1"/>
          <p:nvPr/>
        </p:nvSpPr>
        <p:spPr>
          <a:xfrm>
            <a:off x="766916" y="1892494"/>
            <a:ext cx="177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</a:t>
            </a:r>
            <a:r>
              <a:rPr lang="ko-KR" altLang="en-US" sz="2400" dirty="0"/>
              <a:t>플랫폼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2E497-011F-43C8-C1F3-B43D384F48AF}"/>
              </a:ext>
            </a:extLst>
          </p:cNvPr>
          <p:cNvSpPr txBox="1"/>
          <p:nvPr/>
        </p:nvSpPr>
        <p:spPr>
          <a:xfrm>
            <a:off x="766916" y="2372533"/>
            <a:ext cx="578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NA</a:t>
            </a:r>
            <a:r>
              <a:rPr lang="ko-KR" altLang="en-US" sz="2000" dirty="0"/>
              <a:t>지역의 장르선호도가 </a:t>
            </a:r>
            <a:r>
              <a:rPr lang="ko-KR" altLang="en-US" sz="2000" dirty="0" err="1"/>
              <a:t>어떤지</a:t>
            </a:r>
            <a:r>
              <a:rPr lang="ko-KR" altLang="en-US" sz="2000" dirty="0"/>
              <a:t> 검정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시장규모 </a:t>
            </a:r>
            <a:r>
              <a:rPr lang="en-US" altLang="ko-KR" sz="2000" dirty="0"/>
              <a:t>(EDA</a:t>
            </a:r>
            <a:r>
              <a:rPr lang="ko-KR" altLang="en-US" sz="2000" dirty="0"/>
              <a:t>로부터</a:t>
            </a:r>
            <a:r>
              <a:rPr lang="en-US" altLang="ko-KR" sz="2000" dirty="0"/>
              <a:t>) : Action &gt; Sports &gt; FPS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평균 판매량 </a:t>
            </a:r>
            <a:r>
              <a:rPr lang="en-US" altLang="ko-KR" sz="2000" dirty="0"/>
              <a:t>: FPS &gt; Platform &gt; Fighting &gt; Sports4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ANOVA </a:t>
            </a:r>
            <a:r>
              <a:rPr lang="ko-KR" altLang="en-US" sz="2000" dirty="0"/>
              <a:t>검정 결과 </a:t>
            </a:r>
            <a:r>
              <a:rPr lang="en-US" altLang="ko-KR" sz="2000" dirty="0"/>
              <a:t>(FPS</a:t>
            </a:r>
            <a:r>
              <a:rPr lang="ko-KR" altLang="en-US" sz="2000" dirty="0"/>
              <a:t>제외</a:t>
            </a:r>
            <a:r>
              <a:rPr lang="en-US" altLang="ko-KR" sz="2000" dirty="0"/>
              <a:t>) :P-value = 0.97 &gt; 0.05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FPS </a:t>
            </a:r>
            <a:r>
              <a:rPr lang="ko-KR" altLang="en-US" sz="2000" dirty="0"/>
              <a:t>아래론 통계적으로 차이가 없다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CC36E-0D8E-50FB-1F0F-B0790373C96A}"/>
              </a:ext>
            </a:extLst>
          </p:cNvPr>
          <p:cNvSpPr txBox="1"/>
          <p:nvPr/>
        </p:nvSpPr>
        <p:spPr>
          <a:xfrm>
            <a:off x="344130" y="4757694"/>
            <a:ext cx="6204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400" dirty="0"/>
              <a:t>장르 </a:t>
            </a:r>
            <a:r>
              <a:rPr lang="en-US" altLang="ko-KR" sz="2400" dirty="0"/>
              <a:t>: FPS</a:t>
            </a:r>
            <a:r>
              <a:rPr lang="ko-KR" altLang="en-US" sz="2400" dirty="0"/>
              <a:t>가 최선의 선택</a:t>
            </a:r>
            <a:endParaRPr lang="en-US" altLang="ko-KR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1ADCD-A9A5-65AD-FBA3-3A5401F1B1CC}"/>
              </a:ext>
            </a:extLst>
          </p:cNvPr>
          <p:cNvSpPr txBox="1"/>
          <p:nvPr/>
        </p:nvSpPr>
        <p:spPr>
          <a:xfrm>
            <a:off x="765694" y="2374392"/>
            <a:ext cx="5782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NA</a:t>
            </a:r>
            <a:r>
              <a:rPr lang="ko-KR" altLang="en-US" sz="2000" dirty="0"/>
              <a:t>지역의 플랫폼 선호도 검정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플랫폼만 선택할 필욘 없음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시장규모 </a:t>
            </a:r>
            <a:r>
              <a:rPr lang="en-US" altLang="ko-KR" sz="2000" dirty="0"/>
              <a:t>(EDA</a:t>
            </a:r>
            <a:r>
              <a:rPr lang="ko-KR" altLang="en-US" sz="2000" dirty="0"/>
              <a:t>로부터</a:t>
            </a:r>
            <a:r>
              <a:rPr lang="en-US" altLang="ko-KR" sz="2000" dirty="0"/>
              <a:t>) :  PS &gt; Ni &gt; </a:t>
            </a:r>
            <a:r>
              <a:rPr lang="en-US" altLang="ko-KR" sz="2000" dirty="0" err="1"/>
              <a:t>Xb</a:t>
            </a:r>
            <a:r>
              <a:rPr lang="en-US" altLang="ko-KR" sz="2000" dirty="0"/>
              <a:t> &gt;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평균판매량 </a:t>
            </a:r>
            <a:r>
              <a:rPr lang="en-US" altLang="ko-KR" sz="2000" dirty="0"/>
              <a:t>:  </a:t>
            </a:r>
            <a:r>
              <a:rPr lang="en-US" altLang="ko-KR" sz="2000" dirty="0" err="1"/>
              <a:t>Xb</a:t>
            </a:r>
            <a:r>
              <a:rPr lang="en-US" altLang="ko-KR" sz="2000" dirty="0"/>
              <a:t> &gt; PS &gt; Ni &gt;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ANOVA </a:t>
            </a:r>
            <a:r>
              <a:rPr lang="ko-KR" altLang="en-US" sz="2000" dirty="0"/>
              <a:t>검정결과 </a:t>
            </a:r>
            <a:r>
              <a:rPr lang="en-US" altLang="ko-KR" sz="2000" dirty="0"/>
              <a:t>: P-value=0.0 &lt; 0.05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플랫폼간 평균차이가 있다</a:t>
            </a:r>
            <a:r>
              <a:rPr lang="en-US" altLang="ko-KR" sz="2000" dirty="0"/>
              <a:t>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Xbox</a:t>
            </a:r>
            <a:r>
              <a:rPr lang="ko-KR" altLang="en-US" sz="2000" dirty="0"/>
              <a:t>가 </a:t>
            </a:r>
            <a:r>
              <a:rPr lang="en-US" altLang="ko-KR" sz="2000" dirty="0"/>
              <a:t>PlayStation </a:t>
            </a:r>
            <a:r>
              <a:rPr lang="ko-KR" altLang="en-US" sz="2000" dirty="0"/>
              <a:t>보다 평균 </a:t>
            </a:r>
            <a:r>
              <a:rPr lang="en-US" altLang="ko-KR" sz="2000" dirty="0"/>
              <a:t>2</a:t>
            </a:r>
            <a:r>
              <a:rPr lang="ko-KR" altLang="en-US" sz="2000" dirty="0"/>
              <a:t>만장정도 더 팔린다</a:t>
            </a:r>
            <a:r>
              <a:rPr lang="en-US" altLang="ko-KR" sz="20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A8D8A-AFB9-B1C5-CD5C-7C0B132521BF}"/>
              </a:ext>
            </a:extLst>
          </p:cNvPr>
          <p:cNvSpPr txBox="1"/>
          <p:nvPr/>
        </p:nvSpPr>
        <p:spPr>
          <a:xfrm>
            <a:off x="766916" y="1879977"/>
            <a:ext cx="130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장르</a:t>
            </a:r>
            <a:endParaRPr lang="en-US" altLang="ko-KR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602C5-8B22-DF39-9A73-2011589B5520}"/>
              </a:ext>
            </a:extLst>
          </p:cNvPr>
          <p:cNvSpPr txBox="1"/>
          <p:nvPr/>
        </p:nvSpPr>
        <p:spPr>
          <a:xfrm>
            <a:off x="344130" y="4745151"/>
            <a:ext cx="6204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400" dirty="0"/>
              <a:t>플랫폼 </a:t>
            </a:r>
            <a:r>
              <a:rPr lang="en-US" altLang="ko-KR" sz="2400" dirty="0"/>
              <a:t>: PlayStation </a:t>
            </a:r>
            <a:r>
              <a:rPr lang="ko-KR" altLang="en-US" sz="2400" dirty="0"/>
              <a:t>과 </a:t>
            </a:r>
            <a:r>
              <a:rPr lang="en-US" altLang="ko-KR" sz="2400" dirty="0"/>
              <a:t>Xbox </a:t>
            </a:r>
            <a:r>
              <a:rPr lang="ko-KR" altLang="en-US" sz="2400" dirty="0"/>
              <a:t>위주로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366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45 -0.42338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2118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45365 -0.36134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-1807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43985 -0.29884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-14954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 build="allAtOnce"/>
      <p:bldP spid="13" grpId="0"/>
      <p:bldP spid="13" grpId="1"/>
      <p:bldP spid="14" grpId="0"/>
      <p:bldP spid="14" grpId="1"/>
      <p:bldP spid="15" grpId="0" build="allAtOnce"/>
      <p:bldP spid="22" grpId="0"/>
      <p:bldP spid="22" grpId="1"/>
      <p:bldP spid="26" grpId="0" build="allAtOnce"/>
      <p:bldP spid="27" grpId="0"/>
      <p:bldP spid="27" grpId="1"/>
      <p:bldP spid="30" grpId="0"/>
      <p:bldP spid="3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1" y="518868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결론 </a:t>
            </a:r>
            <a:r>
              <a:rPr lang="en-US" altLang="ko-KR" sz="4000" dirty="0"/>
              <a:t>(</a:t>
            </a:r>
            <a:r>
              <a:rPr lang="ko-KR" altLang="en-US" sz="4000" dirty="0"/>
              <a:t>의사결정 나무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5F7EB0B-3785-7399-5024-01B59E898852}"/>
              </a:ext>
            </a:extLst>
          </p:cNvPr>
          <p:cNvGrpSpPr/>
          <p:nvPr/>
        </p:nvGrpSpPr>
        <p:grpSpPr>
          <a:xfrm>
            <a:off x="816084" y="1726869"/>
            <a:ext cx="9201869" cy="3429108"/>
            <a:chOff x="816084" y="1726869"/>
            <a:chExt cx="9201869" cy="3429108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BF2C33-D515-7086-F721-C7A01D9D7F14}"/>
                </a:ext>
              </a:extLst>
            </p:cNvPr>
            <p:cNvSpPr/>
            <p:nvPr/>
          </p:nvSpPr>
          <p:spPr>
            <a:xfrm>
              <a:off x="816084" y="3099803"/>
              <a:ext cx="1658185" cy="1008656"/>
            </a:xfrm>
            <a:custGeom>
              <a:avLst/>
              <a:gdLst>
                <a:gd name="connsiteX0" fmla="*/ 0 w 1658185"/>
                <a:gd name="connsiteY0" fmla="*/ 100866 h 1008656"/>
                <a:gd name="connsiteX1" fmla="*/ 100866 w 1658185"/>
                <a:gd name="connsiteY1" fmla="*/ 0 h 1008656"/>
                <a:gd name="connsiteX2" fmla="*/ 1557319 w 1658185"/>
                <a:gd name="connsiteY2" fmla="*/ 0 h 1008656"/>
                <a:gd name="connsiteX3" fmla="*/ 1658185 w 1658185"/>
                <a:gd name="connsiteY3" fmla="*/ 100866 h 1008656"/>
                <a:gd name="connsiteX4" fmla="*/ 1658185 w 1658185"/>
                <a:gd name="connsiteY4" fmla="*/ 907790 h 1008656"/>
                <a:gd name="connsiteX5" fmla="*/ 1557319 w 1658185"/>
                <a:gd name="connsiteY5" fmla="*/ 1008656 h 1008656"/>
                <a:gd name="connsiteX6" fmla="*/ 100866 w 1658185"/>
                <a:gd name="connsiteY6" fmla="*/ 1008656 h 1008656"/>
                <a:gd name="connsiteX7" fmla="*/ 0 w 1658185"/>
                <a:gd name="connsiteY7" fmla="*/ 907790 h 1008656"/>
                <a:gd name="connsiteX8" fmla="*/ 0 w 1658185"/>
                <a:gd name="connsiteY8" fmla="*/ 100866 h 10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185" h="1008656">
                  <a:moveTo>
                    <a:pt x="0" y="100866"/>
                  </a:moveTo>
                  <a:cubicBezTo>
                    <a:pt x="0" y="45159"/>
                    <a:pt x="45159" y="0"/>
                    <a:pt x="100866" y="0"/>
                  </a:cubicBezTo>
                  <a:lnTo>
                    <a:pt x="1557319" y="0"/>
                  </a:lnTo>
                  <a:cubicBezTo>
                    <a:pt x="1613026" y="0"/>
                    <a:pt x="1658185" y="45159"/>
                    <a:pt x="1658185" y="100866"/>
                  </a:cubicBezTo>
                  <a:lnTo>
                    <a:pt x="1658185" y="907790"/>
                  </a:lnTo>
                  <a:cubicBezTo>
                    <a:pt x="1658185" y="963497"/>
                    <a:pt x="1613026" y="1008656"/>
                    <a:pt x="1557319" y="1008656"/>
                  </a:cubicBezTo>
                  <a:lnTo>
                    <a:pt x="100866" y="1008656"/>
                  </a:lnTo>
                  <a:cubicBezTo>
                    <a:pt x="45159" y="1008656"/>
                    <a:pt x="0" y="963497"/>
                    <a:pt x="0" y="907790"/>
                  </a:cubicBezTo>
                  <a:lnTo>
                    <a:pt x="0" y="10086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528" tIns="36528" rIns="36528" bIns="36528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 err="1"/>
                <a:t>콘솔사</a:t>
              </a:r>
              <a:r>
                <a:rPr lang="ko-KR" altLang="en-US" sz="1100" kern="1200" dirty="0"/>
                <a:t> 지원으로 판매량의 </a:t>
              </a:r>
              <a:r>
                <a:rPr lang="en-US" altLang="ko-KR" sz="1100" kern="1200" dirty="0"/>
                <a:t>41% </a:t>
              </a:r>
              <a:r>
                <a:rPr lang="ko-KR" altLang="en-US" sz="1100" kern="1200" dirty="0"/>
                <a:t>이상 이득인가</a:t>
              </a:r>
              <a:r>
                <a:rPr lang="en-US" altLang="ko-KR" sz="1100" kern="1200" dirty="0"/>
                <a:t>?</a:t>
              </a:r>
              <a:endParaRPr lang="ko-KR" altLang="en-US" sz="1100" kern="1200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95D5B84-DF8E-1D14-7437-1FD5DD31166B}"/>
                </a:ext>
              </a:extLst>
            </p:cNvPr>
            <p:cNvSpPr/>
            <p:nvPr/>
          </p:nvSpPr>
          <p:spPr>
            <a:xfrm rot="18010259">
              <a:off x="2213500" y="3122209"/>
              <a:ext cx="1048491" cy="57392"/>
            </a:xfrm>
            <a:custGeom>
              <a:avLst/>
              <a:gdLst>
                <a:gd name="connsiteX0" fmla="*/ 0 w 1048491"/>
                <a:gd name="connsiteY0" fmla="*/ 28696 h 57392"/>
                <a:gd name="connsiteX1" fmla="*/ 1048491 w 1048491"/>
                <a:gd name="connsiteY1" fmla="*/ 28696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8491" h="57392">
                  <a:moveTo>
                    <a:pt x="0" y="28696"/>
                  </a:moveTo>
                  <a:lnTo>
                    <a:pt x="1048491" y="2869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0733" tIns="2484" rIns="510734" bIns="2484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DA81E2C1-9766-9ABC-2892-C6AB8AB71913}"/>
                </a:ext>
              </a:extLst>
            </p:cNvPr>
            <p:cNvSpPr/>
            <p:nvPr/>
          </p:nvSpPr>
          <p:spPr>
            <a:xfrm>
              <a:off x="3001222" y="2222060"/>
              <a:ext cx="1921926" cy="951239"/>
            </a:xfrm>
            <a:custGeom>
              <a:avLst/>
              <a:gdLst>
                <a:gd name="connsiteX0" fmla="*/ 0 w 1921926"/>
                <a:gd name="connsiteY0" fmla="*/ 95124 h 951239"/>
                <a:gd name="connsiteX1" fmla="*/ 95124 w 1921926"/>
                <a:gd name="connsiteY1" fmla="*/ 0 h 951239"/>
                <a:gd name="connsiteX2" fmla="*/ 1826802 w 1921926"/>
                <a:gd name="connsiteY2" fmla="*/ 0 h 951239"/>
                <a:gd name="connsiteX3" fmla="*/ 1921926 w 1921926"/>
                <a:gd name="connsiteY3" fmla="*/ 95124 h 951239"/>
                <a:gd name="connsiteX4" fmla="*/ 1921926 w 1921926"/>
                <a:gd name="connsiteY4" fmla="*/ 856115 h 951239"/>
                <a:gd name="connsiteX5" fmla="*/ 1826802 w 1921926"/>
                <a:gd name="connsiteY5" fmla="*/ 951239 h 951239"/>
                <a:gd name="connsiteX6" fmla="*/ 95124 w 1921926"/>
                <a:gd name="connsiteY6" fmla="*/ 951239 h 951239"/>
                <a:gd name="connsiteX7" fmla="*/ 0 w 1921926"/>
                <a:gd name="connsiteY7" fmla="*/ 856115 h 951239"/>
                <a:gd name="connsiteX8" fmla="*/ 0 w 1921926"/>
                <a:gd name="connsiteY8" fmla="*/ 95124 h 95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926" h="951239">
                  <a:moveTo>
                    <a:pt x="0" y="95124"/>
                  </a:moveTo>
                  <a:cubicBezTo>
                    <a:pt x="0" y="42588"/>
                    <a:pt x="42588" y="0"/>
                    <a:pt x="95124" y="0"/>
                  </a:cubicBezTo>
                  <a:lnTo>
                    <a:pt x="1826802" y="0"/>
                  </a:lnTo>
                  <a:cubicBezTo>
                    <a:pt x="1879338" y="0"/>
                    <a:pt x="1921926" y="42588"/>
                    <a:pt x="1921926" y="95124"/>
                  </a:cubicBezTo>
                  <a:lnTo>
                    <a:pt x="1921926" y="856115"/>
                  </a:lnTo>
                  <a:cubicBezTo>
                    <a:pt x="1921926" y="908651"/>
                    <a:pt x="1879338" y="951239"/>
                    <a:pt x="1826802" y="951239"/>
                  </a:cubicBezTo>
                  <a:lnTo>
                    <a:pt x="95124" y="951239"/>
                  </a:lnTo>
                  <a:cubicBezTo>
                    <a:pt x="42588" y="951239"/>
                    <a:pt x="0" y="908651"/>
                    <a:pt x="0" y="856115"/>
                  </a:cubicBezTo>
                  <a:lnTo>
                    <a:pt x="0" y="951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6" tIns="34846" rIns="34846" bIns="34846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100" kern="1200" dirty="0"/>
                <a:t>AAA</a:t>
              </a:r>
              <a:r>
                <a:rPr lang="ko-KR" altLang="en-US" sz="1100" kern="1200" dirty="0"/>
                <a:t>게임에 대한 비전이 있고</a:t>
              </a:r>
              <a:r>
                <a:rPr lang="en-US" altLang="ko-KR" sz="1100" kern="1200" dirty="0"/>
                <a:t>, </a:t>
              </a:r>
              <a:r>
                <a:rPr lang="ko-KR" altLang="en-US" sz="1100" kern="1200" dirty="0"/>
                <a:t>예상 개발비가 일반게임의 </a:t>
              </a:r>
              <a:r>
                <a:rPr lang="en-US" altLang="ko-KR" sz="1100" kern="1200" dirty="0"/>
                <a:t>24.4</a:t>
              </a:r>
              <a:r>
                <a:rPr lang="ko-KR" altLang="en-US" sz="1100" kern="1200" dirty="0"/>
                <a:t>배 이하인가</a:t>
              </a:r>
              <a:r>
                <a:rPr lang="en-US" altLang="ko-KR" sz="1100" kern="1200" dirty="0"/>
                <a:t>?</a:t>
              </a:r>
              <a:endParaRPr lang="ko-KR" altLang="en-US" sz="1100" kern="1200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03171F2-7729-3306-B52A-64E7A32D1FA5}"/>
                </a:ext>
              </a:extLst>
            </p:cNvPr>
            <p:cNvSpPr/>
            <p:nvPr/>
          </p:nvSpPr>
          <p:spPr>
            <a:xfrm rot="19643430">
              <a:off x="4849894" y="2418549"/>
              <a:ext cx="929411" cy="57392"/>
            </a:xfrm>
            <a:custGeom>
              <a:avLst/>
              <a:gdLst>
                <a:gd name="connsiteX0" fmla="*/ 0 w 929411"/>
                <a:gd name="connsiteY0" fmla="*/ 28696 h 57392"/>
                <a:gd name="connsiteX1" fmla="*/ 929411 w 929411"/>
                <a:gd name="connsiteY1" fmla="*/ 28696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9411" h="57392">
                  <a:moveTo>
                    <a:pt x="0" y="28696"/>
                  </a:moveTo>
                  <a:lnTo>
                    <a:pt x="929411" y="2869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4170" tIns="5460" rIns="454171" bIns="5461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11C420-54C9-50B8-5145-7D63B04B9FFC}"/>
                </a:ext>
              </a:extLst>
            </p:cNvPr>
            <p:cNvSpPr/>
            <p:nvPr/>
          </p:nvSpPr>
          <p:spPr>
            <a:xfrm flipH="1">
              <a:off x="5706050" y="1726869"/>
              <a:ext cx="1712795" cy="939881"/>
            </a:xfrm>
            <a:custGeom>
              <a:avLst/>
              <a:gdLst>
                <a:gd name="connsiteX0" fmla="*/ 0 w 1712795"/>
                <a:gd name="connsiteY0" fmla="*/ 93988 h 939881"/>
                <a:gd name="connsiteX1" fmla="*/ 93988 w 1712795"/>
                <a:gd name="connsiteY1" fmla="*/ 0 h 939881"/>
                <a:gd name="connsiteX2" fmla="*/ 1618807 w 1712795"/>
                <a:gd name="connsiteY2" fmla="*/ 0 h 939881"/>
                <a:gd name="connsiteX3" fmla="*/ 1712795 w 1712795"/>
                <a:gd name="connsiteY3" fmla="*/ 93988 h 939881"/>
                <a:gd name="connsiteX4" fmla="*/ 1712795 w 1712795"/>
                <a:gd name="connsiteY4" fmla="*/ 845893 h 939881"/>
                <a:gd name="connsiteX5" fmla="*/ 1618807 w 1712795"/>
                <a:gd name="connsiteY5" fmla="*/ 939881 h 939881"/>
                <a:gd name="connsiteX6" fmla="*/ 93988 w 1712795"/>
                <a:gd name="connsiteY6" fmla="*/ 939881 h 939881"/>
                <a:gd name="connsiteX7" fmla="*/ 0 w 1712795"/>
                <a:gd name="connsiteY7" fmla="*/ 845893 h 939881"/>
                <a:gd name="connsiteX8" fmla="*/ 0 w 1712795"/>
                <a:gd name="connsiteY8" fmla="*/ 93988 h 93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2795" h="939881">
                  <a:moveTo>
                    <a:pt x="0" y="93988"/>
                  </a:moveTo>
                  <a:cubicBezTo>
                    <a:pt x="0" y="42080"/>
                    <a:pt x="42080" y="0"/>
                    <a:pt x="93988" y="0"/>
                  </a:cubicBezTo>
                  <a:lnTo>
                    <a:pt x="1618807" y="0"/>
                  </a:lnTo>
                  <a:cubicBezTo>
                    <a:pt x="1670715" y="0"/>
                    <a:pt x="1712795" y="42080"/>
                    <a:pt x="1712795" y="93988"/>
                  </a:cubicBezTo>
                  <a:lnTo>
                    <a:pt x="1712795" y="845893"/>
                  </a:lnTo>
                  <a:cubicBezTo>
                    <a:pt x="1712795" y="897801"/>
                    <a:pt x="1670715" y="939881"/>
                    <a:pt x="1618807" y="939881"/>
                  </a:cubicBezTo>
                  <a:lnTo>
                    <a:pt x="93988" y="939881"/>
                  </a:lnTo>
                  <a:cubicBezTo>
                    <a:pt x="42080" y="939881"/>
                    <a:pt x="0" y="897801"/>
                    <a:pt x="0" y="845893"/>
                  </a:cubicBezTo>
                  <a:lnTo>
                    <a:pt x="0" y="9398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513" tIns="34513" rIns="34513" bIns="34513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/>
                <a:t>세컨드파티 전환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100" b="1" kern="1200" dirty="0"/>
                <a:t>AAA</a:t>
              </a:r>
              <a:r>
                <a:rPr lang="ko-KR" altLang="en-US" sz="1100" b="1" kern="1200" dirty="0"/>
                <a:t>게임 개발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100" b="1" kern="1200" dirty="0"/>
                <a:t>Nintendo </a:t>
              </a:r>
              <a:r>
                <a:rPr lang="ko-KR" altLang="en-US" sz="1100" b="1" kern="1200" dirty="0"/>
                <a:t>추천</a:t>
              </a: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D1ED9F8-A5F9-415B-B8D8-C27F282BBE6F}"/>
                </a:ext>
              </a:extLst>
            </p:cNvPr>
            <p:cNvSpPr/>
            <p:nvPr/>
          </p:nvSpPr>
          <p:spPr>
            <a:xfrm rot="3160062">
              <a:off x="4698815" y="3122213"/>
              <a:ext cx="1140012" cy="57392"/>
            </a:xfrm>
            <a:custGeom>
              <a:avLst/>
              <a:gdLst>
                <a:gd name="connsiteX0" fmla="*/ 0 w 1140012"/>
                <a:gd name="connsiteY0" fmla="*/ 28696 h 57392"/>
                <a:gd name="connsiteX1" fmla="*/ 1140012 w 1140012"/>
                <a:gd name="connsiteY1" fmla="*/ 28696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012" h="57392">
                  <a:moveTo>
                    <a:pt x="0" y="28696"/>
                  </a:moveTo>
                  <a:lnTo>
                    <a:pt x="1140012" y="2869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4205" tIns="196" rIns="554206" bIns="196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DB7A6CD-F75A-99C3-8076-2EC8D01E6384}"/>
                </a:ext>
              </a:extLst>
            </p:cNvPr>
            <p:cNvSpPr/>
            <p:nvPr/>
          </p:nvSpPr>
          <p:spPr>
            <a:xfrm>
              <a:off x="5614494" y="3216866"/>
              <a:ext cx="1808578" cy="774548"/>
            </a:xfrm>
            <a:custGeom>
              <a:avLst/>
              <a:gdLst>
                <a:gd name="connsiteX0" fmla="*/ 0 w 1808578"/>
                <a:gd name="connsiteY0" fmla="*/ 77455 h 774548"/>
                <a:gd name="connsiteX1" fmla="*/ 77455 w 1808578"/>
                <a:gd name="connsiteY1" fmla="*/ 0 h 774548"/>
                <a:gd name="connsiteX2" fmla="*/ 1731123 w 1808578"/>
                <a:gd name="connsiteY2" fmla="*/ 0 h 774548"/>
                <a:gd name="connsiteX3" fmla="*/ 1808578 w 1808578"/>
                <a:gd name="connsiteY3" fmla="*/ 77455 h 774548"/>
                <a:gd name="connsiteX4" fmla="*/ 1808578 w 1808578"/>
                <a:gd name="connsiteY4" fmla="*/ 697093 h 774548"/>
                <a:gd name="connsiteX5" fmla="*/ 1731123 w 1808578"/>
                <a:gd name="connsiteY5" fmla="*/ 774548 h 774548"/>
                <a:gd name="connsiteX6" fmla="*/ 77455 w 1808578"/>
                <a:gd name="connsiteY6" fmla="*/ 774548 h 774548"/>
                <a:gd name="connsiteX7" fmla="*/ 0 w 1808578"/>
                <a:gd name="connsiteY7" fmla="*/ 697093 h 774548"/>
                <a:gd name="connsiteX8" fmla="*/ 0 w 1808578"/>
                <a:gd name="connsiteY8" fmla="*/ 77455 h 7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8578" h="774548">
                  <a:moveTo>
                    <a:pt x="0" y="77455"/>
                  </a:moveTo>
                  <a:cubicBezTo>
                    <a:pt x="0" y="34678"/>
                    <a:pt x="34678" y="0"/>
                    <a:pt x="77455" y="0"/>
                  </a:cubicBezTo>
                  <a:lnTo>
                    <a:pt x="1731123" y="0"/>
                  </a:lnTo>
                  <a:cubicBezTo>
                    <a:pt x="1773900" y="0"/>
                    <a:pt x="1808578" y="34678"/>
                    <a:pt x="1808578" y="77455"/>
                  </a:cubicBezTo>
                  <a:lnTo>
                    <a:pt x="1808578" y="697093"/>
                  </a:lnTo>
                  <a:cubicBezTo>
                    <a:pt x="1808578" y="739870"/>
                    <a:pt x="1773900" y="774548"/>
                    <a:pt x="1731123" y="774548"/>
                  </a:cubicBezTo>
                  <a:lnTo>
                    <a:pt x="77455" y="774548"/>
                  </a:lnTo>
                  <a:cubicBezTo>
                    <a:pt x="34678" y="774548"/>
                    <a:pt x="0" y="739870"/>
                    <a:pt x="0" y="697093"/>
                  </a:cubicBezTo>
                  <a:lnTo>
                    <a:pt x="0" y="7745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671" tIns="29671" rIns="29671" bIns="29671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kern="1200" dirty="0"/>
                <a:t>시장규모가 평균판매량보다 중요한가</a:t>
              </a:r>
              <a:r>
                <a:rPr lang="en-US" altLang="ko-KR" sz="1100" kern="1200" dirty="0"/>
                <a:t>?</a:t>
              </a:r>
              <a:endParaRPr lang="ko-KR" altLang="en-US" sz="1100" kern="1200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9C4B4EF-960C-7D85-E219-BA9D8BCC4317}"/>
                </a:ext>
              </a:extLst>
            </p:cNvPr>
            <p:cNvSpPr/>
            <p:nvPr/>
          </p:nvSpPr>
          <p:spPr>
            <a:xfrm rot="19917756">
              <a:off x="7369287" y="3360023"/>
              <a:ext cx="916588" cy="57392"/>
            </a:xfrm>
            <a:custGeom>
              <a:avLst/>
              <a:gdLst>
                <a:gd name="connsiteX0" fmla="*/ 0 w 916588"/>
                <a:gd name="connsiteY0" fmla="*/ 28696 h 57392"/>
                <a:gd name="connsiteX1" fmla="*/ 916588 w 916588"/>
                <a:gd name="connsiteY1" fmla="*/ 28696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588" h="57392">
                  <a:moveTo>
                    <a:pt x="0" y="28696"/>
                  </a:moveTo>
                  <a:lnTo>
                    <a:pt x="916588" y="2869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8079" tIns="5782" rIns="448079" bIns="5780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1050A6E-92BB-E5AF-0683-C57955DD20CD}"/>
                </a:ext>
              </a:extLst>
            </p:cNvPr>
            <p:cNvSpPr/>
            <p:nvPr/>
          </p:nvSpPr>
          <p:spPr>
            <a:xfrm>
              <a:off x="8232091" y="2668633"/>
              <a:ext cx="1768726" cy="1009333"/>
            </a:xfrm>
            <a:custGeom>
              <a:avLst/>
              <a:gdLst>
                <a:gd name="connsiteX0" fmla="*/ 0 w 1768726"/>
                <a:gd name="connsiteY0" fmla="*/ 100933 h 1009333"/>
                <a:gd name="connsiteX1" fmla="*/ 100933 w 1768726"/>
                <a:gd name="connsiteY1" fmla="*/ 0 h 1009333"/>
                <a:gd name="connsiteX2" fmla="*/ 1667793 w 1768726"/>
                <a:gd name="connsiteY2" fmla="*/ 0 h 1009333"/>
                <a:gd name="connsiteX3" fmla="*/ 1768726 w 1768726"/>
                <a:gd name="connsiteY3" fmla="*/ 100933 h 1009333"/>
                <a:gd name="connsiteX4" fmla="*/ 1768726 w 1768726"/>
                <a:gd name="connsiteY4" fmla="*/ 908400 h 1009333"/>
                <a:gd name="connsiteX5" fmla="*/ 1667793 w 1768726"/>
                <a:gd name="connsiteY5" fmla="*/ 1009333 h 1009333"/>
                <a:gd name="connsiteX6" fmla="*/ 100933 w 1768726"/>
                <a:gd name="connsiteY6" fmla="*/ 1009333 h 1009333"/>
                <a:gd name="connsiteX7" fmla="*/ 0 w 1768726"/>
                <a:gd name="connsiteY7" fmla="*/ 908400 h 1009333"/>
                <a:gd name="connsiteX8" fmla="*/ 0 w 1768726"/>
                <a:gd name="connsiteY8" fmla="*/ 100933 h 100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8726" h="1009333">
                  <a:moveTo>
                    <a:pt x="0" y="100933"/>
                  </a:moveTo>
                  <a:cubicBezTo>
                    <a:pt x="0" y="45189"/>
                    <a:pt x="45189" y="0"/>
                    <a:pt x="100933" y="0"/>
                  </a:cubicBezTo>
                  <a:lnTo>
                    <a:pt x="1667793" y="0"/>
                  </a:lnTo>
                  <a:cubicBezTo>
                    <a:pt x="1723537" y="0"/>
                    <a:pt x="1768726" y="45189"/>
                    <a:pt x="1768726" y="100933"/>
                  </a:cubicBezTo>
                  <a:lnTo>
                    <a:pt x="1768726" y="908400"/>
                  </a:lnTo>
                  <a:cubicBezTo>
                    <a:pt x="1768726" y="964144"/>
                    <a:pt x="1723537" y="1009333"/>
                    <a:pt x="1667793" y="1009333"/>
                  </a:cubicBezTo>
                  <a:lnTo>
                    <a:pt x="100933" y="1009333"/>
                  </a:lnTo>
                  <a:cubicBezTo>
                    <a:pt x="45189" y="1009333"/>
                    <a:pt x="0" y="964144"/>
                    <a:pt x="0" y="908400"/>
                  </a:cubicBezTo>
                  <a:lnTo>
                    <a:pt x="0" y="100933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547" tIns="36547" rIns="36547" bIns="36547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/>
                <a:t>세컨드파티 전환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/>
                <a:t>일반게임 개발 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100" b="1" kern="1200" dirty="0"/>
                <a:t>PlayStation </a:t>
              </a:r>
              <a:r>
                <a:rPr lang="ko-KR" altLang="en-US" sz="1100" b="1" kern="1200" dirty="0"/>
                <a:t>추천</a:t>
              </a:r>
              <a:endParaRPr lang="en-US" altLang="ko-KR" sz="1100" b="1" kern="1200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2A027BE-30EF-DE13-1A29-17E26D47CD02}"/>
                </a:ext>
              </a:extLst>
            </p:cNvPr>
            <p:cNvSpPr/>
            <p:nvPr/>
          </p:nvSpPr>
          <p:spPr>
            <a:xfrm rot="2896865">
              <a:off x="7212248" y="4045855"/>
              <a:ext cx="1260449" cy="57392"/>
            </a:xfrm>
            <a:custGeom>
              <a:avLst/>
              <a:gdLst>
                <a:gd name="connsiteX0" fmla="*/ 0 w 1260449"/>
                <a:gd name="connsiteY0" fmla="*/ 28696 h 57392"/>
                <a:gd name="connsiteX1" fmla="*/ 1260449 w 1260449"/>
                <a:gd name="connsiteY1" fmla="*/ 28696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0449" h="57392">
                  <a:moveTo>
                    <a:pt x="0" y="28696"/>
                  </a:moveTo>
                  <a:lnTo>
                    <a:pt x="1260449" y="2869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11413" tIns="-2815" rIns="611414" bIns="-2815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561697B0-D2C4-03CD-A1E8-A29F94D855AC}"/>
                </a:ext>
              </a:extLst>
            </p:cNvPr>
            <p:cNvSpPr/>
            <p:nvPr/>
          </p:nvSpPr>
          <p:spPr>
            <a:xfrm>
              <a:off x="8261872" y="4053321"/>
              <a:ext cx="1756081" cy="983282"/>
            </a:xfrm>
            <a:custGeom>
              <a:avLst/>
              <a:gdLst>
                <a:gd name="connsiteX0" fmla="*/ 0 w 1756081"/>
                <a:gd name="connsiteY0" fmla="*/ 98328 h 983282"/>
                <a:gd name="connsiteX1" fmla="*/ 98328 w 1756081"/>
                <a:gd name="connsiteY1" fmla="*/ 0 h 983282"/>
                <a:gd name="connsiteX2" fmla="*/ 1657753 w 1756081"/>
                <a:gd name="connsiteY2" fmla="*/ 0 h 983282"/>
                <a:gd name="connsiteX3" fmla="*/ 1756081 w 1756081"/>
                <a:gd name="connsiteY3" fmla="*/ 98328 h 983282"/>
                <a:gd name="connsiteX4" fmla="*/ 1756081 w 1756081"/>
                <a:gd name="connsiteY4" fmla="*/ 884954 h 983282"/>
                <a:gd name="connsiteX5" fmla="*/ 1657753 w 1756081"/>
                <a:gd name="connsiteY5" fmla="*/ 983282 h 983282"/>
                <a:gd name="connsiteX6" fmla="*/ 98328 w 1756081"/>
                <a:gd name="connsiteY6" fmla="*/ 983282 h 983282"/>
                <a:gd name="connsiteX7" fmla="*/ 0 w 1756081"/>
                <a:gd name="connsiteY7" fmla="*/ 884954 h 983282"/>
                <a:gd name="connsiteX8" fmla="*/ 0 w 1756081"/>
                <a:gd name="connsiteY8" fmla="*/ 98328 h 98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081" h="983282">
                  <a:moveTo>
                    <a:pt x="0" y="98328"/>
                  </a:moveTo>
                  <a:cubicBezTo>
                    <a:pt x="0" y="44023"/>
                    <a:pt x="44023" y="0"/>
                    <a:pt x="98328" y="0"/>
                  </a:cubicBezTo>
                  <a:lnTo>
                    <a:pt x="1657753" y="0"/>
                  </a:lnTo>
                  <a:cubicBezTo>
                    <a:pt x="1712058" y="0"/>
                    <a:pt x="1756081" y="44023"/>
                    <a:pt x="1756081" y="98328"/>
                  </a:cubicBezTo>
                  <a:lnTo>
                    <a:pt x="1756081" y="884954"/>
                  </a:lnTo>
                  <a:cubicBezTo>
                    <a:pt x="1756081" y="939259"/>
                    <a:pt x="1712058" y="983282"/>
                    <a:pt x="1657753" y="983282"/>
                  </a:cubicBezTo>
                  <a:lnTo>
                    <a:pt x="98328" y="983282"/>
                  </a:lnTo>
                  <a:cubicBezTo>
                    <a:pt x="44023" y="983282"/>
                    <a:pt x="0" y="939259"/>
                    <a:pt x="0" y="884954"/>
                  </a:cubicBezTo>
                  <a:lnTo>
                    <a:pt x="0" y="9832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784" tIns="35784" rIns="35784" bIns="35784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/>
                <a:t>세컨드파티 전환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/>
                <a:t>일반게임 개발 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100" b="1" kern="1200" dirty="0"/>
                <a:t>Xbox </a:t>
              </a:r>
              <a:r>
                <a:rPr lang="ko-KR" altLang="en-US" sz="1100" b="1" kern="1200" dirty="0"/>
                <a:t>추천</a:t>
              </a: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8BB30BF-2B57-6B16-BB74-EA66D754AC4A}"/>
                </a:ext>
              </a:extLst>
            </p:cNvPr>
            <p:cNvSpPr/>
            <p:nvPr/>
          </p:nvSpPr>
          <p:spPr>
            <a:xfrm rot="4301743">
              <a:off x="2057788" y="4151885"/>
              <a:ext cx="1214343" cy="57392"/>
            </a:xfrm>
            <a:custGeom>
              <a:avLst/>
              <a:gdLst>
                <a:gd name="connsiteX0" fmla="*/ 0 w 1214343"/>
                <a:gd name="connsiteY0" fmla="*/ 28696 h 57392"/>
                <a:gd name="connsiteX1" fmla="*/ 1214343 w 1214343"/>
                <a:gd name="connsiteY1" fmla="*/ 28696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4343" h="57392">
                  <a:moveTo>
                    <a:pt x="0" y="28696"/>
                  </a:moveTo>
                  <a:lnTo>
                    <a:pt x="1214343" y="2869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513" tIns="-1663" rIns="589512" bIns="-1663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ADC3E85-087A-9340-96BA-FE791CFFF99F}"/>
                </a:ext>
              </a:extLst>
            </p:cNvPr>
            <p:cNvSpPr/>
            <p:nvPr/>
          </p:nvSpPr>
          <p:spPr>
            <a:xfrm>
              <a:off x="2855650" y="4358086"/>
              <a:ext cx="2331107" cy="797891"/>
            </a:xfrm>
            <a:custGeom>
              <a:avLst/>
              <a:gdLst>
                <a:gd name="connsiteX0" fmla="*/ 0 w 2331107"/>
                <a:gd name="connsiteY0" fmla="*/ 79789 h 797891"/>
                <a:gd name="connsiteX1" fmla="*/ 79789 w 2331107"/>
                <a:gd name="connsiteY1" fmla="*/ 0 h 797891"/>
                <a:gd name="connsiteX2" fmla="*/ 2251318 w 2331107"/>
                <a:gd name="connsiteY2" fmla="*/ 0 h 797891"/>
                <a:gd name="connsiteX3" fmla="*/ 2331107 w 2331107"/>
                <a:gd name="connsiteY3" fmla="*/ 79789 h 797891"/>
                <a:gd name="connsiteX4" fmla="*/ 2331107 w 2331107"/>
                <a:gd name="connsiteY4" fmla="*/ 718102 h 797891"/>
                <a:gd name="connsiteX5" fmla="*/ 2251318 w 2331107"/>
                <a:gd name="connsiteY5" fmla="*/ 797891 h 797891"/>
                <a:gd name="connsiteX6" fmla="*/ 79789 w 2331107"/>
                <a:gd name="connsiteY6" fmla="*/ 797891 h 797891"/>
                <a:gd name="connsiteX7" fmla="*/ 0 w 2331107"/>
                <a:gd name="connsiteY7" fmla="*/ 718102 h 797891"/>
                <a:gd name="connsiteX8" fmla="*/ 0 w 2331107"/>
                <a:gd name="connsiteY8" fmla="*/ 79789 h 79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1107" h="797891">
                  <a:moveTo>
                    <a:pt x="0" y="79789"/>
                  </a:moveTo>
                  <a:cubicBezTo>
                    <a:pt x="0" y="35723"/>
                    <a:pt x="35723" y="0"/>
                    <a:pt x="79789" y="0"/>
                  </a:cubicBezTo>
                  <a:lnTo>
                    <a:pt x="2251318" y="0"/>
                  </a:lnTo>
                  <a:cubicBezTo>
                    <a:pt x="2295384" y="0"/>
                    <a:pt x="2331107" y="35723"/>
                    <a:pt x="2331107" y="79789"/>
                  </a:cubicBezTo>
                  <a:lnTo>
                    <a:pt x="2331107" y="718102"/>
                  </a:lnTo>
                  <a:cubicBezTo>
                    <a:pt x="2331107" y="762168"/>
                    <a:pt x="2295384" y="797891"/>
                    <a:pt x="2251318" y="797891"/>
                  </a:cubicBezTo>
                  <a:lnTo>
                    <a:pt x="79789" y="797891"/>
                  </a:lnTo>
                  <a:cubicBezTo>
                    <a:pt x="35723" y="797891"/>
                    <a:pt x="0" y="762168"/>
                    <a:pt x="0" y="718102"/>
                  </a:cubicBezTo>
                  <a:lnTo>
                    <a:pt x="0" y="7978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354" tIns="30354" rIns="30354" bIns="30354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1100" b="1" kern="1200" dirty="0" err="1"/>
                <a:t>서드파티</a:t>
              </a:r>
              <a:r>
                <a:rPr lang="ko-KR" altLang="en-US" sz="1100" b="1" kern="1200" dirty="0"/>
                <a:t> 유지</a:t>
              </a:r>
              <a:endParaRPr lang="en-US" altLang="ko-KR" sz="1100" b="1" kern="1200" dirty="0"/>
            </a:p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altLang="ko-KR" sz="1100" b="1" kern="1200" dirty="0"/>
                <a:t>NA</a:t>
              </a:r>
              <a:r>
                <a:rPr lang="ko-KR" altLang="en-US" sz="1100" b="1" kern="1200" dirty="0"/>
                <a:t>지역</a:t>
              </a:r>
              <a:r>
                <a:rPr lang="en-US" altLang="ko-KR" sz="1100" b="1" kern="1200" dirty="0"/>
                <a:t>, PlayStation </a:t>
              </a:r>
              <a:r>
                <a:rPr lang="ko-KR" altLang="en-US" sz="1100" b="1" kern="1200" dirty="0"/>
                <a:t>및 </a:t>
              </a:r>
              <a:r>
                <a:rPr lang="en-US" altLang="ko-KR" sz="1100" b="1" kern="1200" dirty="0"/>
                <a:t>Xbox </a:t>
              </a:r>
              <a:r>
                <a:rPr lang="ko-KR" altLang="en-US" sz="1100" b="1" kern="1200" dirty="0"/>
                <a:t>우선</a:t>
              </a:r>
              <a:endParaRPr lang="en-US" altLang="ko-KR" sz="1100" b="1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AFCDBA-791D-73F6-20B2-33BA0E315032}"/>
              </a:ext>
            </a:extLst>
          </p:cNvPr>
          <p:cNvSpPr txBox="1"/>
          <p:nvPr/>
        </p:nvSpPr>
        <p:spPr>
          <a:xfrm>
            <a:off x="747251" y="1573160"/>
            <a:ext cx="257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Fix : </a:t>
            </a:r>
            <a:r>
              <a:rPr lang="ko-KR" altLang="en-US" sz="2800" dirty="0"/>
              <a:t>장르 </a:t>
            </a:r>
            <a:r>
              <a:rPr lang="en-US" altLang="ko-KR" sz="2800" dirty="0"/>
              <a:t>= FPS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F8789A-F655-2861-EEFF-42EBA8C10E13}"/>
              </a:ext>
            </a:extLst>
          </p:cNvPr>
          <p:cNvSpPr txBox="1"/>
          <p:nvPr/>
        </p:nvSpPr>
        <p:spPr>
          <a:xfrm>
            <a:off x="2474269" y="2621699"/>
            <a:ext cx="2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7EABE-ED7F-A361-E564-94B0C87458BF}"/>
              </a:ext>
            </a:extLst>
          </p:cNvPr>
          <p:cNvSpPr txBox="1"/>
          <p:nvPr/>
        </p:nvSpPr>
        <p:spPr>
          <a:xfrm>
            <a:off x="5126253" y="1944995"/>
            <a:ext cx="2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181A0-473D-50A1-18F4-ADF22F200666}"/>
              </a:ext>
            </a:extLst>
          </p:cNvPr>
          <p:cNvSpPr txBox="1"/>
          <p:nvPr/>
        </p:nvSpPr>
        <p:spPr>
          <a:xfrm>
            <a:off x="7699904" y="2803967"/>
            <a:ext cx="2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B11BA-D938-EE45-EACE-C64327A98E3D}"/>
              </a:ext>
            </a:extLst>
          </p:cNvPr>
          <p:cNvSpPr txBox="1"/>
          <p:nvPr/>
        </p:nvSpPr>
        <p:spPr>
          <a:xfrm>
            <a:off x="2447025" y="4360296"/>
            <a:ext cx="2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69176-EE7B-F3C7-D43B-27490845A311}"/>
              </a:ext>
            </a:extLst>
          </p:cNvPr>
          <p:cNvSpPr txBox="1"/>
          <p:nvPr/>
        </p:nvSpPr>
        <p:spPr>
          <a:xfrm>
            <a:off x="5126253" y="3334623"/>
            <a:ext cx="2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8BE9FD-C186-90E4-D1DE-7D2A0CB7D174}"/>
              </a:ext>
            </a:extLst>
          </p:cNvPr>
          <p:cNvSpPr txBox="1"/>
          <p:nvPr/>
        </p:nvSpPr>
        <p:spPr>
          <a:xfrm>
            <a:off x="7689195" y="4253908"/>
            <a:ext cx="2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7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526950"/>
            <a:ext cx="9688296" cy="693485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한계 </a:t>
            </a:r>
            <a:r>
              <a:rPr lang="en-US" altLang="ko-KR" sz="4000" dirty="0"/>
              <a:t>&amp;</a:t>
            </a:r>
            <a:r>
              <a:rPr lang="ko-KR" altLang="en-US" sz="4000" dirty="0"/>
              <a:t> 보완점 제안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FCDBA-791D-73F6-20B2-33BA0E315032}"/>
              </a:ext>
            </a:extLst>
          </p:cNvPr>
          <p:cNvSpPr txBox="1"/>
          <p:nvPr/>
        </p:nvSpPr>
        <p:spPr>
          <a:xfrm>
            <a:off x="737419" y="1484671"/>
            <a:ext cx="9065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셋 한계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개발비용 </a:t>
            </a:r>
            <a:r>
              <a:rPr lang="en-US" altLang="ko-KR" sz="2400" dirty="0"/>
              <a:t>feature</a:t>
            </a:r>
            <a:r>
              <a:rPr lang="ko-KR" altLang="en-US" sz="2400" dirty="0"/>
              <a:t> 없음 </a:t>
            </a:r>
            <a:r>
              <a:rPr lang="en-US" altLang="ko-KR" sz="2400" dirty="0"/>
              <a:t>-&gt;  AAA</a:t>
            </a:r>
            <a:r>
              <a:rPr lang="ko-KR" altLang="en-US" sz="2400" dirty="0"/>
              <a:t>게임과 일반게임 구분 불가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BM(Business Model) feature</a:t>
            </a:r>
            <a:r>
              <a:rPr lang="ko-KR" altLang="en-US" sz="2400" dirty="0"/>
              <a:t> 없음 </a:t>
            </a:r>
            <a:r>
              <a:rPr lang="en-US" altLang="ko-KR" sz="2400" dirty="0"/>
              <a:t>-&gt;  BM </a:t>
            </a:r>
            <a:r>
              <a:rPr lang="ko-KR" altLang="en-US" sz="2400" dirty="0"/>
              <a:t>결정 불가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판매 단가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없음 </a:t>
            </a:r>
            <a:r>
              <a:rPr lang="en-US" altLang="ko-KR" sz="2400" dirty="0"/>
              <a:t>-&gt; </a:t>
            </a:r>
            <a:r>
              <a:rPr lang="ko-KR" altLang="en-US" sz="2400" dirty="0"/>
              <a:t>판매량만으로 판단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29138-0E7D-152A-0F82-BFEEC3CB892D}"/>
              </a:ext>
            </a:extLst>
          </p:cNvPr>
          <p:cNvSpPr txBox="1"/>
          <p:nvPr/>
        </p:nvSpPr>
        <p:spPr>
          <a:xfrm>
            <a:off x="737418" y="3782073"/>
            <a:ext cx="906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보완점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개발비용</a:t>
            </a:r>
            <a:r>
              <a:rPr lang="en-US" altLang="ko-KR" sz="2400" dirty="0"/>
              <a:t>, BM, </a:t>
            </a:r>
            <a:r>
              <a:rPr lang="ko-KR" altLang="en-US" sz="2400" dirty="0"/>
              <a:t>판매단가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추가 수집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모바일게임들도 수집 </a:t>
            </a:r>
            <a:r>
              <a:rPr lang="en-US" altLang="ko-KR" sz="2400" dirty="0"/>
              <a:t>(Platform = mobile)</a:t>
            </a:r>
          </a:p>
        </p:txBody>
      </p:sp>
    </p:spTree>
    <p:extLst>
      <p:ext uri="{BB962C8B-B14F-4D97-AF65-F5344CB8AC3E}">
        <p14:creationId xmlns:p14="http://schemas.microsoft.com/office/powerpoint/2010/main" val="19566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74" y="2502309"/>
            <a:ext cx="3338052" cy="806245"/>
          </a:xfrm>
        </p:spPr>
        <p:txBody>
          <a:bodyPr anchor="b">
            <a:no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75B04-68FC-5215-85D8-D611DB1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94" y="494523"/>
            <a:ext cx="5143106" cy="1138665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4800" dirty="0"/>
              <a:t>1. </a:t>
            </a:r>
            <a:r>
              <a:rPr lang="ko-KR" altLang="en-US" sz="4800" dirty="0"/>
              <a:t>회사 상황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27FA4-2AC6-ABE7-E16A-C80EEA6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987751"/>
            <a:ext cx="9688296" cy="40584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회사 규모는 중견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ko-KR" altLang="en-US" dirty="0" err="1"/>
              <a:t>서드파티</a:t>
            </a:r>
            <a:r>
              <a:rPr lang="ko-KR" altLang="en-US" dirty="0"/>
              <a:t> 개발사이며</a:t>
            </a:r>
            <a:r>
              <a:rPr lang="en-US" altLang="ko-KR" dirty="0"/>
              <a:t>, </a:t>
            </a:r>
            <a:r>
              <a:rPr lang="ko-KR" altLang="en-US" dirty="0"/>
              <a:t>세컨드파티 전환을 </a:t>
            </a:r>
            <a:r>
              <a:rPr lang="ko-KR" altLang="en-US" dirty="0" err="1"/>
              <a:t>고려중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/>
              <a:t>세컨드파티 </a:t>
            </a:r>
            <a:r>
              <a:rPr lang="ko-KR" altLang="en-US" dirty="0" err="1"/>
              <a:t>전환시</a:t>
            </a:r>
            <a:r>
              <a:rPr lang="ko-KR" altLang="en-US" dirty="0"/>
              <a:t> </a:t>
            </a:r>
            <a:r>
              <a:rPr lang="ko-KR" altLang="en-US" dirty="0" err="1"/>
              <a:t>콘솔사</a:t>
            </a:r>
            <a:r>
              <a:rPr lang="ko-KR" altLang="en-US" dirty="0"/>
              <a:t> 지원으로 </a:t>
            </a:r>
            <a:r>
              <a:rPr lang="en-US" altLang="ko-KR" dirty="0"/>
              <a:t>AAA</a:t>
            </a:r>
            <a:r>
              <a:rPr lang="ko-KR" altLang="en-US" dirty="0"/>
              <a:t>게임 제작가능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서드파티</a:t>
            </a:r>
            <a:r>
              <a:rPr lang="ko-KR" altLang="en-US" dirty="0"/>
              <a:t> </a:t>
            </a:r>
            <a:r>
              <a:rPr lang="ko-KR" altLang="en-US" dirty="0" err="1"/>
              <a:t>유지시</a:t>
            </a:r>
            <a:r>
              <a:rPr lang="ko-KR" altLang="en-US" dirty="0"/>
              <a:t> 다양한 플랫폼에 출시 가능</a:t>
            </a:r>
            <a:r>
              <a:rPr lang="en-US" altLang="ko-KR" dirty="0"/>
              <a:t>. AAA</a:t>
            </a:r>
            <a:r>
              <a:rPr lang="ko-KR" altLang="en-US" dirty="0"/>
              <a:t>게임 제작불가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분기에 새로운 게임기획 시작예정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83" y="529586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1-1.</a:t>
            </a:r>
            <a:r>
              <a:rPr lang="ko-KR" altLang="en-US" sz="4800" dirty="0" err="1"/>
              <a:t>판단해야할</a:t>
            </a:r>
            <a:r>
              <a:rPr lang="ko-KR" altLang="en-US" sz="4800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724C9-9501-2402-0573-6BF04034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83" y="2137785"/>
            <a:ext cx="9688296" cy="345435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세컨드파티 전환이 좋은가</a:t>
            </a:r>
            <a:r>
              <a:rPr lang="en-US" altLang="ko-KR" sz="2400" dirty="0"/>
              <a:t>? </a:t>
            </a:r>
            <a:r>
              <a:rPr lang="ko-KR" altLang="en-US" sz="2400" dirty="0"/>
              <a:t>아니면 </a:t>
            </a:r>
            <a:r>
              <a:rPr lang="ko-KR" altLang="en-US" sz="2400" dirty="0" err="1"/>
              <a:t>서드파티</a:t>
            </a:r>
            <a:r>
              <a:rPr lang="ko-KR" altLang="en-US" sz="2400" dirty="0"/>
              <a:t> 유지가 좋은가</a:t>
            </a:r>
            <a:r>
              <a:rPr lang="en-US" altLang="ko-KR" sz="2400" dirty="0"/>
              <a:t>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세컨드파티로 전환한다면</a:t>
            </a:r>
            <a:r>
              <a:rPr lang="en-US" altLang="ko-KR" sz="2000" dirty="0"/>
              <a:t>,  AAA</a:t>
            </a:r>
            <a:r>
              <a:rPr lang="ko-KR" altLang="en-US" sz="2000" dirty="0"/>
              <a:t>게임을 </a:t>
            </a:r>
            <a:r>
              <a:rPr lang="ko-KR" altLang="en-US" sz="2000" dirty="0" err="1"/>
              <a:t>만들것인가</a:t>
            </a:r>
            <a:r>
              <a:rPr lang="ko-KR" altLang="en-US" sz="2000" dirty="0"/>
              <a:t> 일반게임을 </a:t>
            </a:r>
            <a:r>
              <a:rPr lang="ko-KR" altLang="en-US" sz="2000" dirty="0" err="1"/>
              <a:t>만들것인가</a:t>
            </a:r>
            <a:endParaRPr lang="en-US" altLang="ko-KR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err="1"/>
              <a:t>서드파티를</a:t>
            </a:r>
            <a:r>
              <a:rPr lang="ko-KR" altLang="en-US" sz="2000" dirty="0"/>
              <a:t> 유지한다면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어느지역의</a:t>
            </a:r>
            <a:r>
              <a:rPr lang="ko-KR" altLang="en-US" sz="2000" dirty="0"/>
              <a:t> 어떤 콘솔에 먼저 출시할 것인가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/>
              <a:t>어떤장르의</a:t>
            </a:r>
            <a:r>
              <a:rPr lang="ko-KR" altLang="en-US" sz="2400" dirty="0"/>
              <a:t> 게임을 만들어야 하는가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인기게임이 </a:t>
            </a:r>
            <a:r>
              <a:rPr lang="ko-KR" altLang="en-US" sz="2400" dirty="0" err="1"/>
              <a:t>되는것을</a:t>
            </a:r>
            <a:r>
              <a:rPr lang="ko-KR" altLang="en-US" sz="2400" dirty="0"/>
              <a:t> 노린다면 어떤 선택을 </a:t>
            </a:r>
            <a:r>
              <a:rPr lang="ko-KR" altLang="en-US" sz="2400" dirty="0" err="1"/>
              <a:t>해야하는지</a:t>
            </a:r>
            <a:endParaRPr lang="en-US" altLang="ko-K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83" y="264793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2.EDA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C14BCA-8A49-CD5D-FEA1-71DC16FF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41" y="1343407"/>
            <a:ext cx="10041676" cy="220802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A11D7-ECD4-1AAF-5C62-2E99B01DA565}"/>
              </a:ext>
            </a:extLst>
          </p:cNvPr>
          <p:cNvSpPr txBox="1"/>
          <p:nvPr/>
        </p:nvSpPr>
        <p:spPr>
          <a:xfrm>
            <a:off x="1071083" y="3766657"/>
            <a:ext cx="161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문제점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4CAC0-EF7C-BB95-A89E-4A444A872E90}"/>
              </a:ext>
            </a:extLst>
          </p:cNvPr>
          <p:cNvSpPr txBox="1"/>
          <p:nvPr/>
        </p:nvSpPr>
        <p:spPr>
          <a:xfrm>
            <a:off x="1079241" y="4630041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Year, Genre, Publisher </a:t>
            </a:r>
            <a:r>
              <a:rPr lang="ko-KR" altLang="en-US" dirty="0" err="1"/>
              <a:t>결측치</a:t>
            </a:r>
            <a:r>
              <a:rPr lang="ko-KR" altLang="en-US" dirty="0"/>
              <a:t>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88897-793E-F557-5EAF-316FC6FE3EF6}"/>
              </a:ext>
            </a:extLst>
          </p:cNvPr>
          <p:cNvSpPr txBox="1"/>
          <p:nvPr/>
        </p:nvSpPr>
        <p:spPr>
          <a:xfrm>
            <a:off x="1079241" y="5007943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Year, Sales </a:t>
            </a:r>
            <a:r>
              <a:rPr lang="ko-KR" altLang="en-US" dirty="0"/>
              <a:t>데이터타입 이상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A9278-D9E4-DF47-0817-FC7C3ADCE86F}"/>
              </a:ext>
            </a:extLst>
          </p:cNvPr>
          <p:cNvSpPr txBox="1"/>
          <p:nvPr/>
        </p:nvSpPr>
        <p:spPr>
          <a:xfrm>
            <a:off x="1071083" y="5388058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Sales columns  Un-Tidy</a:t>
            </a:r>
            <a:r>
              <a:rPr lang="ko-KR" altLang="en-US" dirty="0"/>
              <a:t>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7DE3D-636B-61A7-E45F-2A2B35BF25E7}"/>
              </a:ext>
            </a:extLst>
          </p:cNvPr>
          <p:cNvSpPr txBox="1"/>
          <p:nvPr/>
        </p:nvSpPr>
        <p:spPr>
          <a:xfrm>
            <a:off x="1071083" y="4249926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중복치 존재</a:t>
            </a:r>
          </a:p>
        </p:txBody>
      </p:sp>
    </p:spTree>
    <p:extLst>
      <p:ext uri="{BB962C8B-B14F-4D97-AF65-F5344CB8AC3E}">
        <p14:creationId xmlns:p14="http://schemas.microsoft.com/office/powerpoint/2010/main" val="3987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35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2-1.</a:t>
            </a:r>
            <a:r>
              <a:rPr lang="ko-KR" altLang="en-US" sz="4000" dirty="0"/>
              <a:t>중복치 제거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01"/>
            <a:ext cx="8818984" cy="1078614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같은게임이어도</a:t>
            </a:r>
            <a:r>
              <a:rPr lang="ko-KR" altLang="en-US" sz="2400" dirty="0"/>
              <a:t> 출시한 플랫폼이 다르면 다른 항목으로 </a:t>
            </a:r>
            <a:r>
              <a:rPr lang="ko-KR" altLang="en-US" sz="2400" dirty="0" err="1"/>
              <a:t>봐야함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이름과 플랫폼</a:t>
            </a:r>
            <a:r>
              <a:rPr lang="en-US" altLang="ko-KR" sz="2000" dirty="0"/>
              <a:t>, </a:t>
            </a:r>
            <a:r>
              <a:rPr lang="ko-KR" altLang="en-US" sz="2000" dirty="0"/>
              <a:t>년도가 같은 중복이 있는지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22280C-4AA2-4752-2B3D-7AD8424B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991"/>
            <a:ext cx="9314737" cy="3471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DC342E-8D79-2086-520C-F83FD03FB077}"/>
              </a:ext>
            </a:extLst>
          </p:cNvPr>
          <p:cNvSpPr txBox="1"/>
          <p:nvPr/>
        </p:nvSpPr>
        <p:spPr>
          <a:xfrm>
            <a:off x="838200" y="1409313"/>
            <a:ext cx="931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먼저 집계된 항목들이 </a:t>
            </a:r>
            <a:r>
              <a:rPr lang="en-US" altLang="ko-KR" sz="2400" dirty="0"/>
              <a:t>Sales </a:t>
            </a:r>
            <a:r>
              <a:rPr lang="ko-KR" altLang="en-US" sz="2400" dirty="0"/>
              <a:t>정보를 많이 담고 있으므로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나중에 집계된 항목들을 제거</a:t>
            </a:r>
          </a:p>
        </p:txBody>
      </p:sp>
    </p:spTree>
    <p:extLst>
      <p:ext uri="{BB962C8B-B14F-4D97-AF65-F5344CB8AC3E}">
        <p14:creationId xmlns:p14="http://schemas.microsoft.com/office/powerpoint/2010/main" val="18413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1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2-2.</a:t>
            </a:r>
            <a:r>
              <a:rPr lang="ko-KR" altLang="en-US" sz="4000" dirty="0" err="1"/>
              <a:t>결측치</a:t>
            </a:r>
            <a:r>
              <a:rPr lang="ko-KR" altLang="en-US" sz="4000" dirty="0"/>
              <a:t> 제거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06"/>
            <a:ext cx="8818984" cy="107861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Year, Genre, Publisher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존재</a:t>
            </a:r>
            <a:endParaRPr lang="en-US" altLang="ko-KR" sz="1600" dirty="0"/>
          </a:p>
          <a:p>
            <a:r>
              <a:rPr lang="ko-KR" altLang="en-US" sz="2000" dirty="0"/>
              <a:t>타 항목과 순서 혹은 연관성을 추측하기 힘드므로</a:t>
            </a:r>
            <a:r>
              <a:rPr lang="en-US" altLang="ko-KR" sz="2000" dirty="0"/>
              <a:t>, imputation </a:t>
            </a:r>
            <a:r>
              <a:rPr lang="ko-KR" altLang="en-US" sz="2000" dirty="0"/>
              <a:t>불가</a:t>
            </a:r>
            <a:endParaRPr lang="en-US" altLang="ko-KR" sz="2000" dirty="0"/>
          </a:p>
          <a:p>
            <a:r>
              <a:rPr lang="ko-KR" altLang="en-US" sz="2000" dirty="0"/>
              <a:t>전부 제거하였음</a:t>
            </a:r>
            <a:r>
              <a:rPr lang="en-US" altLang="ko-KR" sz="2000" dirty="0"/>
              <a:t>. </a:t>
            </a:r>
            <a:r>
              <a:rPr lang="ko-KR" altLang="en-US" sz="2000" dirty="0"/>
              <a:t>손실률 약 </a:t>
            </a:r>
            <a:r>
              <a:rPr lang="en-US" altLang="ko-KR" sz="2000" dirty="0"/>
              <a:t>2%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D5860-B9F9-0D44-4260-15480EF5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698"/>
            <a:ext cx="10181253" cy="36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1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2-3.</a:t>
            </a:r>
            <a:r>
              <a:rPr lang="ko-KR" altLang="en-US" sz="4000" dirty="0"/>
              <a:t>데이터타입 변환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06"/>
            <a:ext cx="8818984" cy="14162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Year </a:t>
            </a:r>
            <a:r>
              <a:rPr lang="ko-KR" altLang="en-US" sz="2000" dirty="0"/>
              <a:t>정수로 변환</a:t>
            </a:r>
            <a:endParaRPr lang="en-US" altLang="ko-KR" sz="2000" dirty="0"/>
          </a:p>
          <a:p>
            <a:r>
              <a:rPr lang="en-US" altLang="ko-KR" sz="2000" dirty="0"/>
              <a:t>Sales </a:t>
            </a:r>
            <a:r>
              <a:rPr lang="ko-KR" altLang="en-US" sz="2000" dirty="0"/>
              <a:t>부분에 </a:t>
            </a:r>
            <a:r>
              <a:rPr lang="en-US" altLang="ko-KR" sz="2000" dirty="0"/>
              <a:t>K, M </a:t>
            </a:r>
            <a:r>
              <a:rPr lang="ko-KR" altLang="en-US" sz="2000" dirty="0"/>
              <a:t>문자 존재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단위가 백만단위 판매량이므로</a:t>
            </a:r>
            <a:r>
              <a:rPr lang="en-US" altLang="ko-KR" sz="1600" dirty="0"/>
              <a:t>,  M</a:t>
            </a:r>
            <a:r>
              <a:rPr lang="ko-KR" altLang="en-US" sz="1600" dirty="0"/>
              <a:t>은 삭제하고 </a:t>
            </a:r>
            <a:r>
              <a:rPr lang="en-US" altLang="ko-KR" sz="1600" dirty="0"/>
              <a:t>K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삭제한뒤</a:t>
            </a:r>
            <a:r>
              <a:rPr lang="ko-KR" altLang="en-US" sz="1600" dirty="0"/>
              <a:t> </a:t>
            </a:r>
            <a:r>
              <a:rPr lang="en-US" altLang="ko-KR" sz="1600" dirty="0"/>
              <a:t>0.001 </a:t>
            </a:r>
            <a:r>
              <a:rPr lang="ko-KR" altLang="en-US" sz="1600" dirty="0"/>
              <a:t>로 스케일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11AAD-E126-5549-3CBF-065D2C96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3587"/>
            <a:ext cx="3705808" cy="21417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AC2288-92A4-6014-3797-79D52058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10" y="2563586"/>
            <a:ext cx="3838483" cy="214176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99C9558-9D16-6688-C4CA-C6D07CAB72BC}"/>
              </a:ext>
            </a:extLst>
          </p:cNvPr>
          <p:cNvSpPr/>
          <p:nvPr/>
        </p:nvSpPr>
        <p:spPr>
          <a:xfrm>
            <a:off x="4761370" y="3522501"/>
            <a:ext cx="433203" cy="22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1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2-4.</a:t>
            </a:r>
            <a:r>
              <a:rPr lang="ko-KR" altLang="en-US" sz="4000" dirty="0"/>
              <a:t>이상치 확인 및 처리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DA73B-C4E5-2A58-077C-979240C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05"/>
            <a:ext cx="8818984" cy="216739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Year</a:t>
            </a:r>
            <a:r>
              <a:rPr lang="ko-KR" altLang="en-US" sz="2000" dirty="0"/>
              <a:t> 컬럼에 </a:t>
            </a:r>
            <a:r>
              <a:rPr lang="en-US" altLang="ko-KR" sz="2000" dirty="0"/>
              <a:t>9, 97, 10 </a:t>
            </a:r>
            <a:r>
              <a:rPr lang="ko-KR" altLang="en-US" sz="2000" dirty="0"/>
              <a:t>등 </a:t>
            </a:r>
            <a:r>
              <a:rPr lang="ko-KR" altLang="en-US" sz="2000" dirty="0" err="1"/>
              <a:t>의미없는</a:t>
            </a:r>
            <a:r>
              <a:rPr lang="ko-KR" altLang="en-US" sz="2000" dirty="0"/>
              <a:t> 값들 존재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전체의 </a:t>
            </a:r>
            <a:r>
              <a:rPr lang="en-US" altLang="ko-KR" sz="1600" dirty="0"/>
              <a:t>0.6% </a:t>
            </a:r>
            <a:r>
              <a:rPr lang="ko-KR" altLang="en-US" sz="1600" dirty="0"/>
              <a:t>정도이므로 드랍</a:t>
            </a:r>
          </a:p>
          <a:p>
            <a:r>
              <a:rPr lang="en-US" altLang="ko-KR" sz="2000" dirty="0"/>
              <a:t>Sales </a:t>
            </a:r>
            <a:r>
              <a:rPr lang="ko-KR" altLang="en-US" sz="2000" dirty="0"/>
              <a:t>컬럼에 매우 큰 값들을 가지는 이상치 존재 </a:t>
            </a:r>
            <a:r>
              <a:rPr lang="en-US" altLang="ko-KR" sz="2000" dirty="0"/>
              <a:t>(</a:t>
            </a:r>
            <a:r>
              <a:rPr lang="ko-KR" altLang="en-US" sz="2000" dirty="0"/>
              <a:t>음수판매량은 없음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게임 판매량 편차는 원래 크므로 </a:t>
            </a:r>
            <a:r>
              <a:rPr lang="ko-KR" altLang="en-US" sz="1600" dirty="0" err="1"/>
              <a:t>의미없는</a:t>
            </a:r>
            <a:r>
              <a:rPr lang="ko-KR" altLang="en-US" sz="1600" dirty="0"/>
              <a:t> 값이 아니라 인기게임으로 별도분류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B6706-EC32-4130-9DAA-DE2DBACF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77526"/>
            <a:ext cx="5669412" cy="37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611</TotalTime>
  <Words>1241</Words>
  <Application>Microsoft Office PowerPoint</Application>
  <PresentationFormat>와이드스크린</PresentationFormat>
  <Paragraphs>194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AI Bootcamp Section 1 Project </vt:lpstr>
      <vt:lpstr>목차</vt:lpstr>
      <vt:lpstr>1. 회사 상황 설정</vt:lpstr>
      <vt:lpstr>1-1.판단해야할 내용</vt:lpstr>
      <vt:lpstr>2.EDA</vt:lpstr>
      <vt:lpstr>2-1.중복치 제거</vt:lpstr>
      <vt:lpstr>2-2.결측치 제거</vt:lpstr>
      <vt:lpstr>2-3.데이터타입 변환</vt:lpstr>
      <vt:lpstr>2-4.이상치 확인 및 처리</vt:lpstr>
      <vt:lpstr>2-5.Feature Engineering &amp; to Tidy form</vt:lpstr>
      <vt:lpstr>2-6. 시각화</vt:lpstr>
      <vt:lpstr>2-6. 시각화</vt:lpstr>
      <vt:lpstr>2-6. 시각화</vt:lpstr>
      <vt:lpstr>2-6. 시각화</vt:lpstr>
      <vt:lpstr>2-6. 시각화</vt:lpstr>
      <vt:lpstr>2-7. EDA를 통해 얻은 1차 직관</vt:lpstr>
      <vt:lpstr>3. 분석 및 판단</vt:lpstr>
      <vt:lpstr>3-1. 세컨드 파티 VS 서드파티</vt:lpstr>
      <vt:lpstr>3-2. 세컨드파티 전환시 AAA VS 일반게임</vt:lpstr>
      <vt:lpstr>3-3. 인기게임의 트렌드</vt:lpstr>
      <vt:lpstr>3-4. 서드파티 유지시 지역, 장르, 플랫폼</vt:lpstr>
      <vt:lpstr>4. 결론 (의사결정 나무)</vt:lpstr>
      <vt:lpstr>5. 한계 &amp; 보완점 제안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Bootcamp Section 1 Project </dc:title>
  <dc:creator>P KH</dc:creator>
  <cp:lastModifiedBy>P KH</cp:lastModifiedBy>
  <cp:revision>15</cp:revision>
  <dcterms:created xsi:type="dcterms:W3CDTF">2023-03-12T15:15:46Z</dcterms:created>
  <dcterms:modified xsi:type="dcterms:W3CDTF">2023-03-13T07:57:07Z</dcterms:modified>
</cp:coreProperties>
</file>