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82" r:id="rId9"/>
    <p:sldId id="281" r:id="rId10"/>
    <p:sldId id="283" r:id="rId11"/>
    <p:sldId id="284" r:id="rId12"/>
    <p:sldId id="286" r:id="rId13"/>
    <p:sldId id="285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6724F89-3365-4FC3-9BEA-2F435FAA36A8}">
          <p14:sldIdLst>
            <p14:sldId id="256"/>
            <p14:sldId id="257"/>
            <p14:sldId id="258"/>
            <p14:sldId id="259"/>
            <p14:sldId id="260"/>
            <p14:sldId id="261"/>
            <p14:sldId id="280"/>
            <p14:sldId id="282"/>
            <p14:sldId id="281"/>
            <p14:sldId id="283"/>
            <p14:sldId id="284"/>
            <p14:sldId id="286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4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C3D15-06DD-41AF-816A-0EC127E432CB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3CB85-88DD-43CC-8000-31A9647E9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46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3CB85-88DD-43CC-8000-31A9647E94C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120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3CB85-88DD-43CC-8000-31A9647E94C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34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3CB85-88DD-43CC-8000-31A9647E94C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385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53958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22563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51990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6030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61133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17702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96582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421716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75996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12932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46578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20810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eastanmay/nbfi-vehicle-loan-repayment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D3ACB-8AA3-496B-970A-A38AB80D4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altLang="ko-KR"/>
              <a:t>AI Bootcamp</a:t>
            </a:r>
            <a:br>
              <a:rPr lang="en-US" altLang="ko-KR"/>
            </a:br>
            <a:r>
              <a:rPr lang="en-US" altLang="ko-KR"/>
              <a:t>Section 2 Project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3A3D1E-EC63-9513-8100-09893FBC5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4691564"/>
            <a:ext cx="5068121" cy="1136029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/>
              <a:t>18</a:t>
            </a:r>
            <a:r>
              <a:rPr lang="ko-KR" altLang="en-US" sz="2800" b="1"/>
              <a:t>기 박경훈</a:t>
            </a:r>
          </a:p>
        </p:txBody>
      </p:sp>
      <p:pic>
        <p:nvPicPr>
          <p:cNvPr id="38" name="Picture 3">
            <a:extLst>
              <a:ext uri="{FF2B5EF4-FFF2-40B4-BE49-F238E27FC236}">
                <a16:creationId xmlns:a16="http://schemas.microsoft.com/office/drawing/2014/main" id="{E78EEA41-FA36-62C5-2E9A-7E361330C6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33" r="29255" b="-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84" y="207389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2-2.</a:t>
            </a:r>
            <a:r>
              <a:rPr lang="ko-KR" altLang="en-US" sz="4800"/>
              <a:t>시각화 및 이상치 처리</a:t>
            </a:r>
            <a:r>
              <a:rPr lang="en-US" altLang="ko-KR" sz="4800"/>
              <a:t>(3)</a:t>
            </a:r>
            <a:endParaRPr lang="ko-KR" altLang="en-US" sz="480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A114BFA-6E63-EF4B-23C1-D26EA4058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711" y="2230812"/>
            <a:ext cx="4825876" cy="3009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/>
              <a:t>범주형 </a:t>
            </a:r>
            <a:r>
              <a:rPr lang="en-US" altLang="ko-KR" sz="2400"/>
              <a:t>feature</a:t>
            </a:r>
            <a:r>
              <a:rPr lang="ko-KR" altLang="en-US" sz="2400"/>
              <a:t>중 임의의 </a:t>
            </a:r>
            <a:r>
              <a:rPr lang="en-US" altLang="ko-KR" sz="2400"/>
              <a:t>2</a:t>
            </a:r>
            <a:r>
              <a:rPr lang="ko-KR" altLang="en-US" sz="2400"/>
              <a:t>개 표시</a:t>
            </a:r>
            <a:endParaRPr lang="en-US" altLang="ko-KR" sz="2400"/>
          </a:p>
          <a:p>
            <a:pPr>
              <a:lnSpc>
                <a:spcPct val="150000"/>
              </a:lnSpc>
            </a:pPr>
            <a:r>
              <a:rPr lang="ko-KR" altLang="en-US" sz="2400"/>
              <a:t>범주형 </a:t>
            </a:r>
            <a:r>
              <a:rPr lang="en-US" altLang="ko-KR" sz="2400"/>
              <a:t>16</a:t>
            </a:r>
            <a:r>
              <a:rPr lang="ko-KR" altLang="en-US" sz="2400"/>
              <a:t>개는 별다른 이상치 </a:t>
            </a:r>
            <a:r>
              <a:rPr lang="en-US" altLang="ko-KR" sz="2400"/>
              <a:t>x</a:t>
            </a:r>
          </a:p>
          <a:p>
            <a:pPr>
              <a:lnSpc>
                <a:spcPct val="100000"/>
              </a:lnSpc>
            </a:pPr>
            <a:endParaRPr lang="en-US" altLang="ko-KR" sz="800"/>
          </a:p>
          <a:p>
            <a:pPr>
              <a:lnSpc>
                <a:spcPct val="100000"/>
              </a:lnSpc>
            </a:pPr>
            <a:r>
              <a:rPr lang="ko-KR" altLang="en-US" sz="2400"/>
              <a:t>마찬가지로 채무불이행과의 상관관계 육안으로 확인 힘듦</a:t>
            </a:r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EA40440-4CD2-A90E-7A05-C2EE3E500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30" y="1524600"/>
            <a:ext cx="6130708" cy="491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10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94EA3D-DCF9-2362-20E5-F4C85C401463}"/>
              </a:ext>
            </a:extLst>
          </p:cNvPr>
          <p:cNvSpPr/>
          <p:nvPr/>
        </p:nvSpPr>
        <p:spPr>
          <a:xfrm>
            <a:off x="6145156" y="3951234"/>
            <a:ext cx="4660487" cy="170399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E81906-0908-1F42-2521-4552722D33C2}"/>
              </a:ext>
            </a:extLst>
          </p:cNvPr>
          <p:cNvSpPr/>
          <p:nvPr/>
        </p:nvSpPr>
        <p:spPr>
          <a:xfrm>
            <a:off x="6145155" y="2054768"/>
            <a:ext cx="4660487" cy="150450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84" y="207389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2-3.EDA</a:t>
            </a:r>
            <a:r>
              <a:rPr lang="ko-KR" altLang="en-US" sz="4800"/>
              <a:t>단계 가설검정</a:t>
            </a:r>
            <a:r>
              <a:rPr lang="en-US" altLang="ko-KR" sz="4800"/>
              <a:t>(1)</a:t>
            </a:r>
            <a:endParaRPr lang="ko-KR" altLang="en-US" sz="480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A114BFA-6E63-EF4B-23C1-D26EA4058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4656" y="2131413"/>
            <a:ext cx="4916131" cy="366612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ko-KR" altLang="en-US" sz="2400"/>
              <a:t>가설</a:t>
            </a:r>
            <a:r>
              <a:rPr lang="en-US" altLang="ko-KR" sz="2400"/>
              <a:t>1-1. </a:t>
            </a:r>
            <a:r>
              <a:rPr lang="ko-KR" altLang="en-US" sz="2400" err="1"/>
              <a:t>계약요일과</a:t>
            </a:r>
            <a:r>
              <a:rPr lang="ko-KR" altLang="en-US" sz="2400"/>
              <a:t> 채무불이행율은 상관관계가 </a:t>
            </a:r>
            <a:r>
              <a:rPr lang="ko-KR" altLang="en-US" sz="2400" err="1"/>
              <a:t>있을것이다</a:t>
            </a:r>
            <a:r>
              <a:rPr lang="en-US" altLang="ko-KR" sz="2400"/>
              <a:t>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/>
              <a:t>=&gt; </a:t>
            </a:r>
            <a:r>
              <a:rPr lang="ko-KR" altLang="en-US" sz="1800" err="1"/>
              <a:t>카이제곱</a:t>
            </a:r>
            <a:r>
              <a:rPr lang="ko-KR" altLang="en-US" sz="1800"/>
              <a:t> 검정결과 </a:t>
            </a:r>
            <a:r>
              <a:rPr lang="en-US" altLang="ko-KR" sz="1800"/>
              <a:t>p &gt; 0.05 : </a:t>
            </a:r>
            <a:r>
              <a:rPr lang="ko-KR" altLang="en-US" sz="1800"/>
              <a:t>관계없음</a:t>
            </a:r>
            <a:endParaRPr lang="en-US" altLang="ko-KR" sz="1800"/>
          </a:p>
          <a:p>
            <a:pPr marL="0" indent="0">
              <a:buNone/>
            </a:pPr>
            <a:endParaRPr lang="en-US" altLang="ko-KR" sz="800"/>
          </a:p>
          <a:p>
            <a:pPr marL="0" indent="0">
              <a:buNone/>
            </a:pPr>
            <a:endParaRPr lang="en-US" altLang="ko-KR" sz="800"/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2400"/>
              <a:t>가설</a:t>
            </a:r>
            <a:r>
              <a:rPr lang="en-US" altLang="ko-KR" sz="2400"/>
              <a:t>1-2. </a:t>
            </a:r>
            <a:r>
              <a:rPr lang="ko-KR" altLang="en-US" sz="2400"/>
              <a:t>계약시간과 채무불이행율은 상관관계가 </a:t>
            </a:r>
            <a:r>
              <a:rPr lang="ko-KR" altLang="en-US" sz="2400" err="1"/>
              <a:t>있을것이다</a:t>
            </a:r>
            <a:r>
              <a:rPr lang="en-US" altLang="ko-KR" sz="2400"/>
              <a:t>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/>
              <a:t>=&gt; </a:t>
            </a:r>
            <a:r>
              <a:rPr lang="ko-KR" altLang="en-US" sz="1800" err="1"/>
              <a:t>카이제곱</a:t>
            </a:r>
            <a:r>
              <a:rPr lang="ko-KR" altLang="en-US" sz="1800"/>
              <a:t> 검정결과 </a:t>
            </a:r>
            <a:r>
              <a:rPr lang="en-US" altLang="ko-KR" sz="1800"/>
              <a:t>p &lt; 0.05 : </a:t>
            </a:r>
            <a:r>
              <a:rPr lang="ko-KR" altLang="en-US" sz="1800" err="1"/>
              <a:t>관계있음</a:t>
            </a:r>
            <a:endParaRPr lang="en-US" altLang="ko-KR" sz="1800"/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1800"/>
              <a:t>새벽</a:t>
            </a:r>
            <a:r>
              <a:rPr lang="en-US" altLang="ko-KR" sz="1800"/>
              <a:t>~</a:t>
            </a:r>
            <a:r>
              <a:rPr lang="ko-KR" altLang="en-US" sz="1800"/>
              <a:t>오전이 높다</a:t>
            </a:r>
            <a:r>
              <a:rPr lang="en-US" altLang="ko-KR" sz="1800"/>
              <a:t>.</a:t>
            </a:r>
          </a:p>
          <a:p>
            <a:endParaRPr lang="en-US" altLang="ko-KR" sz="2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CECD2B-959E-6716-FD71-C1E183E1B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40" y="1509552"/>
            <a:ext cx="5582377" cy="48027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95F68D-F6A1-61D6-4B40-DD56721E9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99" y="1406014"/>
            <a:ext cx="5610118" cy="506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7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84" y="207389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2-3.EDA</a:t>
            </a:r>
            <a:r>
              <a:rPr lang="ko-KR" altLang="en-US" sz="4800"/>
              <a:t>단계 가설검정</a:t>
            </a:r>
            <a:r>
              <a:rPr lang="en-US" altLang="ko-KR" sz="4800"/>
              <a:t>(2)</a:t>
            </a:r>
            <a:endParaRPr lang="ko-KR" altLang="en-US" sz="480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A114BFA-6E63-EF4B-23C1-D26EA4058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683" y="2106503"/>
            <a:ext cx="5506065" cy="359178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400"/>
              <a:t>가설</a:t>
            </a:r>
            <a:r>
              <a:rPr lang="en-US" altLang="ko-KR" sz="2400"/>
              <a:t>2. </a:t>
            </a:r>
            <a:r>
              <a:rPr lang="ko-KR" altLang="en-US" sz="2400"/>
              <a:t>가족구성원이 많아질수록 </a:t>
            </a:r>
            <a:endParaRPr lang="en-US" altLang="ko-KR" sz="240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/>
              <a:t>채무불이행율은 </a:t>
            </a:r>
            <a:r>
              <a:rPr lang="ko-KR" altLang="en-US" sz="2400" err="1"/>
              <a:t>낮아질것이다</a:t>
            </a:r>
            <a:r>
              <a:rPr lang="en-US" altLang="ko-KR" sz="240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800"/>
          </a:p>
          <a:p>
            <a:pPr>
              <a:lnSpc>
                <a:spcPct val="100000"/>
              </a:lnSpc>
            </a:pPr>
            <a:r>
              <a:rPr lang="en-US" altLang="ko-KR" sz="2000"/>
              <a:t>2</a:t>
            </a:r>
            <a:r>
              <a:rPr lang="ko-KR" altLang="en-US" sz="2000" err="1"/>
              <a:t>명인경우를</a:t>
            </a:r>
            <a:r>
              <a:rPr lang="ko-KR" altLang="en-US" sz="2000"/>
              <a:t> 제외하고 검정결과 </a:t>
            </a:r>
            <a:r>
              <a:rPr lang="en-US" altLang="ko-KR" sz="2000"/>
              <a:t>p &gt; 0.05</a:t>
            </a:r>
          </a:p>
          <a:p>
            <a:pPr>
              <a:lnSpc>
                <a:spcPct val="100000"/>
              </a:lnSpc>
            </a:pPr>
            <a:r>
              <a:rPr lang="en-US" altLang="ko-KR" sz="2000"/>
              <a:t>2</a:t>
            </a:r>
            <a:r>
              <a:rPr lang="ko-KR" altLang="en-US" sz="2000" err="1"/>
              <a:t>명인경우를</a:t>
            </a:r>
            <a:r>
              <a:rPr lang="ko-KR" altLang="en-US" sz="2000"/>
              <a:t> 포함하는 경우 </a:t>
            </a:r>
            <a:r>
              <a:rPr lang="en-US" altLang="ko-KR" sz="2000"/>
              <a:t>p &lt; 0.05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/>
              <a:t>=&gt;2</a:t>
            </a:r>
            <a:r>
              <a:rPr lang="ko-KR" altLang="en-US" sz="2000" err="1"/>
              <a:t>명인경우</a:t>
            </a:r>
            <a:r>
              <a:rPr lang="ko-KR" altLang="en-US" sz="2000"/>
              <a:t> 유의미하게 낮고</a:t>
            </a:r>
            <a:r>
              <a:rPr lang="en-US" altLang="ko-KR" sz="2000"/>
              <a:t>, </a:t>
            </a:r>
            <a:r>
              <a:rPr lang="ko-KR" altLang="en-US" sz="2000"/>
              <a:t>나머진 관계없다</a:t>
            </a:r>
            <a:r>
              <a:rPr lang="en-US" altLang="ko-KR" sz="200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1F1B69-58FD-A252-96B9-D363C0BBE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26" y="1590805"/>
            <a:ext cx="5395319" cy="462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57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84" y="207389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2-4.</a:t>
            </a:r>
            <a:r>
              <a:rPr lang="ko-KR" altLang="en-US" sz="4800" err="1"/>
              <a:t>전처리</a:t>
            </a:r>
            <a:r>
              <a:rPr lang="en-US" altLang="ko-KR" sz="4800"/>
              <a:t>(</a:t>
            </a:r>
            <a:r>
              <a:rPr lang="ko-KR" altLang="en-US" sz="4800" err="1"/>
              <a:t>결측치</a:t>
            </a:r>
            <a:r>
              <a:rPr lang="ko-KR" altLang="en-US" sz="4800"/>
              <a:t> 처리 포함</a:t>
            </a:r>
            <a:r>
              <a:rPr lang="en-US" altLang="ko-KR" sz="4800"/>
              <a:t>)</a:t>
            </a:r>
            <a:endParaRPr lang="ko-KR" altLang="en-US" sz="48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5469DF-B554-F8B9-1B71-3CFE94B48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84" y="1639965"/>
            <a:ext cx="3824308" cy="4299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2E7BC8-2072-FB80-B4E9-4637FB171873}"/>
              </a:ext>
            </a:extLst>
          </p:cNvPr>
          <p:cNvSpPr txBox="1"/>
          <p:nvPr/>
        </p:nvSpPr>
        <p:spPr>
          <a:xfrm>
            <a:off x="5237439" y="1394158"/>
            <a:ext cx="594007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/>
              <a:t>3</a:t>
            </a:r>
            <a:r>
              <a:rPr lang="ko-KR" altLang="en-US" sz="2000"/>
              <a:t>개 </a:t>
            </a:r>
            <a:r>
              <a:rPr lang="en-US" altLang="ko-KR" sz="2000"/>
              <a:t>feature</a:t>
            </a:r>
            <a:r>
              <a:rPr lang="ko-KR" altLang="en-US" sz="2000"/>
              <a:t>를 제외하곤 </a:t>
            </a:r>
            <a:r>
              <a:rPr lang="ko-KR" altLang="en-US" sz="2000" err="1"/>
              <a:t>결측율</a:t>
            </a:r>
            <a:r>
              <a:rPr lang="ko-KR" altLang="en-US" sz="2000"/>
              <a:t> </a:t>
            </a:r>
            <a:r>
              <a:rPr lang="en-US" altLang="ko-KR" sz="2000"/>
              <a:t>2~3%</a:t>
            </a:r>
            <a:r>
              <a:rPr lang="ko-KR" altLang="en-US" sz="2000"/>
              <a:t>정도</a:t>
            </a:r>
            <a:endParaRPr lang="en-US" altLang="ko-KR" sz="2000"/>
          </a:p>
          <a:p>
            <a:pPr>
              <a:lnSpc>
                <a:spcPct val="150000"/>
              </a:lnSpc>
            </a:pPr>
            <a:endParaRPr lang="en-US" altLang="ko-KR" sz="800"/>
          </a:p>
          <a:p>
            <a:pPr>
              <a:lnSpc>
                <a:spcPct val="150000"/>
              </a:lnSpc>
            </a:pPr>
            <a:r>
              <a:rPr lang="ko-KR" altLang="en-US" sz="2000"/>
              <a:t>먼저</a:t>
            </a:r>
            <a:r>
              <a:rPr lang="en-US" altLang="ko-KR" sz="2000"/>
              <a:t>, </a:t>
            </a:r>
            <a:r>
              <a:rPr lang="ko-KR" altLang="en-US" sz="2000"/>
              <a:t>결측율 높은 </a:t>
            </a:r>
            <a:r>
              <a:rPr lang="en-US" altLang="ko-KR" sz="2000"/>
              <a:t>3</a:t>
            </a:r>
            <a:r>
              <a:rPr lang="ko-KR" altLang="en-US" sz="2000"/>
              <a:t>개 </a:t>
            </a:r>
            <a:r>
              <a:rPr lang="en-US" altLang="ko-KR" sz="2000"/>
              <a:t>feature</a:t>
            </a:r>
            <a:r>
              <a:rPr lang="ko-KR" altLang="en-US" sz="2000"/>
              <a:t>는 다음과같이 처리</a:t>
            </a:r>
            <a:endParaRPr lang="en-US" altLang="ko-KR" sz="200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/>
              <a:t>Target</a:t>
            </a:r>
            <a:r>
              <a:rPr lang="ko-KR" altLang="en-US"/>
              <a:t> </a:t>
            </a:r>
            <a:r>
              <a:rPr lang="en-US" altLang="ko-KR"/>
              <a:t>Encoding</a:t>
            </a:r>
            <a:r>
              <a:rPr lang="ko-KR" altLang="en-US"/>
              <a:t>으로 일괄변환</a:t>
            </a:r>
            <a:endParaRPr lang="en-US" altLang="ko-KR"/>
          </a:p>
          <a:p>
            <a:pPr marL="457200" indent="-457200">
              <a:buFont typeface="+mj-lt"/>
              <a:buAutoNum type="arabicPeriod"/>
            </a:pPr>
            <a:r>
              <a:rPr lang="ko-KR" altLang="en-US" err="1"/>
              <a:t>다중대치법</a:t>
            </a:r>
            <a:r>
              <a:rPr lang="en-US" altLang="ko-KR"/>
              <a:t>(MICE)</a:t>
            </a:r>
            <a:r>
              <a:rPr lang="ko-KR" altLang="en-US"/>
              <a:t>을 통해 </a:t>
            </a:r>
            <a:r>
              <a:rPr lang="ko-KR" altLang="en-US" err="1"/>
              <a:t>결측치</a:t>
            </a:r>
            <a:r>
              <a:rPr lang="ko-KR" altLang="en-US"/>
              <a:t> 대치</a:t>
            </a:r>
            <a:endParaRPr lang="en-US" altLang="ko-KR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err="1"/>
              <a:t>결측율</a:t>
            </a:r>
            <a:r>
              <a:rPr lang="ko-KR" altLang="en-US" sz="2000"/>
              <a:t> 낮은 나머지 </a:t>
            </a:r>
            <a:r>
              <a:rPr lang="en-US" altLang="ko-KR" sz="2000"/>
              <a:t>19</a:t>
            </a:r>
            <a:r>
              <a:rPr lang="ko-KR" altLang="en-US" sz="2000"/>
              <a:t>개는 다음과 같이 처리</a:t>
            </a:r>
            <a:endParaRPr lang="en-US" altLang="ko-KR" sz="200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/>
              <a:t>수치형은 </a:t>
            </a:r>
            <a:r>
              <a:rPr lang="ko-KR" altLang="en-US" err="1"/>
              <a:t>중간값으로</a:t>
            </a:r>
            <a:r>
              <a:rPr lang="ko-KR" altLang="en-US"/>
              <a:t> 대치</a:t>
            </a:r>
            <a:endParaRPr lang="en-US" altLang="ko-KR"/>
          </a:p>
          <a:p>
            <a:pPr marL="342900" indent="-342900">
              <a:buFont typeface="+mj-lt"/>
              <a:buAutoNum type="arabicPeriod"/>
            </a:pPr>
            <a:r>
              <a:rPr lang="ko-KR" altLang="en-US"/>
              <a:t>범주형은 </a:t>
            </a:r>
            <a:r>
              <a:rPr lang="ko-KR" altLang="en-US" err="1"/>
              <a:t>최빈값으로</a:t>
            </a:r>
            <a:r>
              <a:rPr lang="ko-KR" altLang="en-US"/>
              <a:t> 대치</a:t>
            </a:r>
            <a:endParaRPr lang="en-US" altLang="ko-KR"/>
          </a:p>
          <a:p>
            <a:endParaRPr lang="en-US" altLang="ko-KR" sz="2000"/>
          </a:p>
          <a:p>
            <a:r>
              <a:rPr lang="ko-KR" altLang="en-US" sz="2000"/>
              <a:t>이후 문자열형태의 </a:t>
            </a:r>
            <a:r>
              <a:rPr lang="en-US" altLang="ko-KR" sz="2000"/>
              <a:t>feature</a:t>
            </a:r>
            <a:r>
              <a:rPr lang="ko-KR" altLang="en-US" sz="2000"/>
              <a:t>는 </a:t>
            </a:r>
            <a:r>
              <a:rPr lang="en-US" altLang="ko-KR" sz="2000"/>
              <a:t>Ordinal Encoding</a:t>
            </a:r>
          </a:p>
          <a:p>
            <a:endParaRPr lang="en-US" altLang="ko-KR" sz="2000"/>
          </a:p>
          <a:p>
            <a:r>
              <a:rPr lang="ko-KR" altLang="en-US" sz="2000"/>
              <a:t>마지막으로</a:t>
            </a:r>
            <a:r>
              <a:rPr lang="en-US" altLang="ko-KR" sz="2000"/>
              <a:t>, </a:t>
            </a:r>
            <a:r>
              <a:rPr lang="ko-KR" altLang="en-US" sz="2000"/>
              <a:t>테스트셋 비율 </a:t>
            </a:r>
            <a:r>
              <a:rPr lang="en-US" altLang="ko-KR" sz="2000"/>
              <a:t>20% </a:t>
            </a:r>
            <a:r>
              <a:rPr lang="ko-KR" altLang="en-US" sz="2000"/>
              <a:t>로</a:t>
            </a:r>
            <a:r>
              <a:rPr lang="en-US" altLang="ko-KR" sz="2000"/>
              <a:t>, </a:t>
            </a:r>
            <a:r>
              <a:rPr lang="ko-KR" altLang="en-US" sz="2000"/>
              <a:t>타겟비율이 유지되도록 균등분리</a:t>
            </a:r>
            <a:endParaRPr lang="en-US" altLang="ko-KR" sz="2000"/>
          </a:p>
          <a:p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66053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84" y="207389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3.</a:t>
            </a:r>
            <a:r>
              <a:rPr lang="ko-KR" altLang="en-US" sz="4800"/>
              <a:t>모델링</a:t>
            </a:r>
            <a:r>
              <a:rPr lang="en-US" altLang="ko-KR" sz="4800"/>
              <a:t>(1)</a:t>
            </a:r>
            <a:endParaRPr lang="ko-KR" altLang="en-US" sz="480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AB940D7-DAB5-0F6B-FE83-9F7F0AF90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484" y="1638972"/>
            <a:ext cx="8955427" cy="4309543"/>
          </a:xfrm>
        </p:spPr>
        <p:txBody>
          <a:bodyPr>
            <a:normAutofit/>
          </a:bodyPr>
          <a:lstStyle/>
          <a:p>
            <a:r>
              <a:rPr lang="ko-KR" altLang="en-US" sz="2400"/>
              <a:t>클래스 불균형 문제이므로 정확도보다 </a:t>
            </a:r>
            <a:r>
              <a:rPr lang="en-US" altLang="ko-KR" sz="2400"/>
              <a:t>f1-score</a:t>
            </a:r>
            <a:r>
              <a:rPr lang="ko-KR" altLang="en-US" sz="2400"/>
              <a:t>가 더 중요하다</a:t>
            </a:r>
            <a:r>
              <a:rPr lang="en-US" altLang="ko-KR" sz="2400"/>
              <a:t>.</a:t>
            </a:r>
            <a:r>
              <a:rPr lang="ko-KR" altLang="en-US" sz="2400"/>
              <a:t> 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1800"/>
              <a:t>     (</a:t>
            </a:r>
            <a:r>
              <a:rPr lang="ko-KR" altLang="en-US" sz="1800"/>
              <a:t>여기서 </a:t>
            </a:r>
            <a:r>
              <a:rPr lang="en-US" altLang="ko-KR" sz="1800"/>
              <a:t>f1-score</a:t>
            </a:r>
            <a:r>
              <a:rPr lang="ko-KR" altLang="en-US" sz="1800"/>
              <a:t>는 </a:t>
            </a:r>
            <a:r>
              <a:rPr lang="en-US" altLang="ko-KR" sz="1800"/>
              <a:t>1</a:t>
            </a:r>
            <a:r>
              <a:rPr lang="ko-KR" altLang="en-US" sz="1800"/>
              <a:t>을 제대로 예측하는 성능</a:t>
            </a:r>
            <a:r>
              <a:rPr lang="en-US" altLang="ko-KR" sz="1800"/>
              <a:t>)</a:t>
            </a:r>
            <a:endParaRPr lang="en-US" altLang="ko-KR" sz="2400"/>
          </a:p>
          <a:p>
            <a:pPr>
              <a:lnSpc>
                <a:spcPct val="150000"/>
              </a:lnSpc>
            </a:pPr>
            <a:r>
              <a:rPr lang="en-US" altLang="ko-KR" sz="2400"/>
              <a:t>Base Model : </a:t>
            </a:r>
            <a:r>
              <a:rPr lang="ko-KR" altLang="en-US" sz="2400" err="1"/>
              <a:t>최빈값</a:t>
            </a:r>
            <a:r>
              <a:rPr lang="en-US" altLang="ko-KR" sz="2400"/>
              <a:t> (</a:t>
            </a:r>
            <a:r>
              <a:rPr lang="ko-KR" altLang="en-US" sz="2400"/>
              <a:t>전부 정상으로 처리</a:t>
            </a:r>
            <a:r>
              <a:rPr lang="en-US" altLang="ko-KR" sz="2400"/>
              <a:t>)</a:t>
            </a:r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2000"/>
              <a:t>정확도 </a:t>
            </a:r>
            <a:r>
              <a:rPr lang="en-US" altLang="ko-KR" sz="2000"/>
              <a:t>92%,   f1-score = 0 </a:t>
            </a:r>
            <a:r>
              <a:rPr lang="ko-KR" altLang="en-US" sz="2000"/>
              <a:t>한마디로 채무불이행을 아예 탐지하지 못하고있다</a:t>
            </a:r>
            <a:r>
              <a:rPr lang="en-US" altLang="ko-KR" sz="2000"/>
              <a:t>.</a:t>
            </a:r>
          </a:p>
          <a:p>
            <a:pPr marL="0" indent="0">
              <a:buNone/>
            </a:pPr>
            <a:endParaRPr lang="en-US" altLang="ko-KR" sz="2000"/>
          </a:p>
          <a:p>
            <a:endParaRPr lang="en-US" altLang="ko-KR" sz="24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8B08ED5-4A16-E4C2-4B6C-8DF41056C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457" y="3225106"/>
            <a:ext cx="3849955" cy="143223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15019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84" y="207389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3.</a:t>
            </a:r>
            <a:r>
              <a:rPr lang="ko-KR" altLang="en-US" sz="4800"/>
              <a:t>모델링</a:t>
            </a:r>
            <a:r>
              <a:rPr lang="en-US" altLang="ko-KR" sz="4800"/>
              <a:t>(2)</a:t>
            </a:r>
            <a:endParaRPr lang="ko-KR" altLang="en-US" sz="480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AB940D7-DAB5-0F6B-FE83-9F7F0AF90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484" y="1404902"/>
            <a:ext cx="8640793" cy="4986066"/>
          </a:xfrm>
        </p:spPr>
        <p:txBody>
          <a:bodyPr>
            <a:normAutofit/>
          </a:bodyPr>
          <a:lstStyle/>
          <a:p>
            <a:r>
              <a:rPr lang="ko-KR" altLang="en-US" sz="2400"/>
              <a:t>후보 모델 </a:t>
            </a:r>
            <a:r>
              <a:rPr lang="en-US" altLang="ko-KR" sz="2400"/>
              <a:t>: </a:t>
            </a:r>
            <a:r>
              <a:rPr lang="en-US" altLang="ko-KR" sz="2400" err="1"/>
              <a:t>RandomForest</a:t>
            </a:r>
            <a:r>
              <a:rPr lang="en-US" altLang="ko-KR" sz="2400"/>
              <a:t>, </a:t>
            </a:r>
            <a:r>
              <a:rPr lang="en-US" altLang="ko-KR" sz="2400" err="1"/>
              <a:t>XGBoost</a:t>
            </a:r>
            <a:r>
              <a:rPr lang="en-US" altLang="ko-KR" sz="2400"/>
              <a:t> (</a:t>
            </a:r>
            <a:r>
              <a:rPr lang="ko-KR" altLang="en-US" sz="2400"/>
              <a:t>전부 </a:t>
            </a:r>
            <a:r>
              <a:rPr lang="en-US" altLang="ko-KR" sz="2400"/>
              <a:t>Tree </a:t>
            </a:r>
            <a:r>
              <a:rPr lang="ko-KR" altLang="en-US" sz="2400"/>
              <a:t>기반 앙상블 모델</a:t>
            </a:r>
            <a:r>
              <a:rPr lang="en-US" altLang="ko-KR" sz="2400"/>
              <a:t>)</a:t>
            </a:r>
          </a:p>
          <a:p>
            <a:r>
              <a:rPr lang="ko-KR" altLang="en-US" sz="2400"/>
              <a:t>선정이유 </a:t>
            </a:r>
            <a:endParaRPr lang="en-US" altLang="ko-KR" sz="240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/>
              <a:t>트리기반 앙상블 모델은 시간이 </a:t>
            </a:r>
            <a:r>
              <a:rPr lang="ko-KR" altLang="en-US" sz="2000" err="1"/>
              <a:t>오래걸리는</a:t>
            </a:r>
            <a:r>
              <a:rPr lang="ko-KR" altLang="en-US" sz="2000"/>
              <a:t> 대신 비교적 강력한성능을 가지고있다</a:t>
            </a:r>
            <a:r>
              <a:rPr lang="en-US" altLang="ko-KR" sz="2000"/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/>
              <a:t>분류기준이 직관적이므로 모델을 해석하기에 용이하다</a:t>
            </a:r>
            <a:r>
              <a:rPr lang="en-US" altLang="ko-KR" sz="2000"/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/>
              <a:t>비선형 데이터분포에도 성능이 떨어지지 않는다</a:t>
            </a:r>
            <a:r>
              <a:rPr lang="en-US" altLang="ko-KR" sz="2000"/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/>
              <a:t>이상치에 강하다</a:t>
            </a:r>
            <a:r>
              <a:rPr lang="en-US" altLang="ko-KR" sz="2000"/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2000" err="1"/>
              <a:t>XGBoost</a:t>
            </a:r>
            <a:r>
              <a:rPr lang="en-US" altLang="ko-KR" sz="2000"/>
              <a:t> </a:t>
            </a:r>
            <a:r>
              <a:rPr lang="ko-KR" altLang="en-US" sz="2000"/>
              <a:t>는 </a:t>
            </a:r>
            <a:r>
              <a:rPr lang="ko-KR" altLang="en-US" sz="2000" err="1"/>
              <a:t>결측치</a:t>
            </a:r>
            <a:r>
              <a:rPr lang="ko-KR" altLang="en-US" sz="2000"/>
              <a:t> 처리가 필요하지 않다</a:t>
            </a:r>
            <a:r>
              <a:rPr lang="en-US" altLang="ko-KR" sz="200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2400"/>
              <a:t>주의점</a:t>
            </a:r>
            <a:endParaRPr lang="en-US" altLang="ko-KR" sz="240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 err="1"/>
              <a:t>외삽에</a:t>
            </a:r>
            <a:r>
              <a:rPr lang="ko-KR" altLang="en-US" sz="2000"/>
              <a:t> 약하다</a:t>
            </a:r>
            <a:r>
              <a:rPr lang="en-US" altLang="ko-KR" sz="2000"/>
              <a:t>. </a:t>
            </a:r>
            <a:r>
              <a:rPr lang="ko-KR" altLang="en-US" sz="2000"/>
              <a:t>따라서 최소</a:t>
            </a:r>
            <a:r>
              <a:rPr lang="en-US" altLang="ko-KR" sz="2000"/>
              <a:t>~</a:t>
            </a:r>
            <a:r>
              <a:rPr lang="ko-KR" altLang="en-US" sz="2000"/>
              <a:t>최대값 범위 안에서만 신뢰성을 보장</a:t>
            </a:r>
            <a:endParaRPr lang="en-US" altLang="ko-KR" sz="200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 err="1"/>
              <a:t>과적합</a:t>
            </a:r>
            <a:r>
              <a:rPr lang="ko-KR" altLang="en-US" sz="2000"/>
              <a:t> 가능성이 있다</a:t>
            </a:r>
            <a:r>
              <a:rPr lang="en-US" altLang="ko-KR" sz="20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97387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84" y="207389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3.</a:t>
            </a:r>
            <a:r>
              <a:rPr lang="ko-KR" altLang="en-US" sz="4800"/>
              <a:t>모델링</a:t>
            </a:r>
            <a:r>
              <a:rPr lang="en-US" altLang="ko-KR" sz="4800"/>
              <a:t>(3)</a:t>
            </a:r>
            <a:endParaRPr lang="ko-KR" altLang="en-US" sz="480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AB940D7-DAB5-0F6B-FE83-9F7F0AF90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484" y="1552386"/>
            <a:ext cx="8640793" cy="1232833"/>
          </a:xfrm>
        </p:spPr>
        <p:txBody>
          <a:bodyPr>
            <a:normAutofit fontScale="92500"/>
          </a:bodyPr>
          <a:lstStyle/>
          <a:p>
            <a:r>
              <a:rPr lang="en-US" altLang="ko-KR" sz="2400" err="1"/>
              <a:t>RandomForest</a:t>
            </a:r>
            <a:r>
              <a:rPr lang="ko-KR" altLang="en-US" sz="2400"/>
              <a:t>와</a:t>
            </a:r>
            <a:r>
              <a:rPr lang="en-US" altLang="ko-KR" sz="2400"/>
              <a:t> </a:t>
            </a:r>
            <a:r>
              <a:rPr lang="en-US" altLang="ko-KR" sz="2400" err="1"/>
              <a:t>XGBoost</a:t>
            </a:r>
            <a:r>
              <a:rPr lang="en-US" altLang="ko-KR" sz="2400"/>
              <a:t> </a:t>
            </a:r>
            <a:r>
              <a:rPr lang="ko-KR" altLang="en-US" sz="2400"/>
              <a:t>모두 </a:t>
            </a:r>
            <a:r>
              <a:rPr lang="ko-KR" altLang="en-US" sz="2400" err="1"/>
              <a:t>과적합</a:t>
            </a:r>
            <a:r>
              <a:rPr lang="ko-KR" altLang="en-US" sz="2400"/>
              <a:t> 방지 및 성능향상을 위해 </a:t>
            </a:r>
            <a:r>
              <a:rPr lang="ko-KR" altLang="en-US" sz="2400" err="1"/>
              <a:t>하이퍼파라매터</a:t>
            </a:r>
            <a:r>
              <a:rPr lang="ko-KR" altLang="en-US" sz="2400"/>
              <a:t> 튜닝 진행 </a:t>
            </a:r>
            <a:r>
              <a:rPr lang="en-US" altLang="ko-KR" sz="2400"/>
              <a:t>(</a:t>
            </a:r>
            <a:r>
              <a:rPr lang="en-US" altLang="ko-KR" sz="2400" err="1"/>
              <a:t>GridSearch</a:t>
            </a:r>
            <a:r>
              <a:rPr lang="ko-KR" altLang="en-US" sz="2400"/>
              <a:t>로</a:t>
            </a:r>
            <a:r>
              <a:rPr lang="en-US" altLang="ko-KR" sz="2400"/>
              <a:t>, </a:t>
            </a:r>
            <a:r>
              <a:rPr lang="ko-KR" altLang="en-US" sz="2400"/>
              <a:t>각 단계마다 </a:t>
            </a:r>
            <a:r>
              <a:rPr lang="en-US" altLang="ko-KR" sz="2400"/>
              <a:t>2</a:t>
            </a:r>
            <a:r>
              <a:rPr lang="ko-KR" altLang="en-US" sz="2400"/>
              <a:t>번 교차검증</a:t>
            </a:r>
            <a:r>
              <a:rPr lang="en-US" altLang="ko-KR" sz="2400"/>
              <a:t>)</a:t>
            </a:r>
          </a:p>
          <a:p>
            <a:r>
              <a:rPr lang="ko-KR" altLang="en-US" sz="2400"/>
              <a:t>이후 테스트세트로 </a:t>
            </a:r>
            <a:r>
              <a:rPr lang="ko-KR" altLang="en-US" sz="2400" err="1"/>
              <a:t>단한번</a:t>
            </a:r>
            <a:r>
              <a:rPr lang="ko-KR" altLang="en-US" sz="2400"/>
              <a:t> 검증해본 결과 ▽</a:t>
            </a:r>
            <a:endParaRPr lang="en-US" altLang="ko-KR" sz="2400"/>
          </a:p>
          <a:p>
            <a:endParaRPr lang="en-US" altLang="ko-KR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A7369-F0F9-2B1E-4B00-D1CD2F511EE4}"/>
              </a:ext>
            </a:extLst>
          </p:cNvPr>
          <p:cNvSpPr txBox="1"/>
          <p:nvPr/>
        </p:nvSpPr>
        <p:spPr>
          <a:xfrm>
            <a:off x="1476600" y="5450282"/>
            <a:ext cx="8019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/>
              <a:t>정확도는 </a:t>
            </a:r>
            <a:r>
              <a:rPr lang="en-US" altLang="ko-KR" sz="2400"/>
              <a:t>0.8</a:t>
            </a:r>
            <a:r>
              <a:rPr lang="ko-KR" altLang="en-US" sz="2400"/>
              <a:t>로 감소했고</a:t>
            </a:r>
            <a:r>
              <a:rPr lang="en-US" altLang="ko-KR" sz="2400"/>
              <a:t>, f1-score</a:t>
            </a:r>
            <a:r>
              <a:rPr lang="ko-KR" altLang="en-US" sz="2400"/>
              <a:t>가 </a:t>
            </a:r>
            <a:r>
              <a:rPr lang="en-US" altLang="ko-KR" sz="2400"/>
              <a:t>0.23</a:t>
            </a:r>
            <a:r>
              <a:rPr lang="ko-KR" altLang="en-US" sz="2400"/>
              <a:t>으로 올랐다</a:t>
            </a:r>
            <a:r>
              <a:rPr lang="en-US" altLang="ko-KR" sz="240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/>
              <a:t>두 모델의 검증 성능은 비슷하다</a:t>
            </a:r>
            <a:r>
              <a:rPr lang="en-US" altLang="ko-KR" sz="2400"/>
              <a:t>.  </a:t>
            </a:r>
          </a:p>
          <a:p>
            <a:r>
              <a:rPr lang="en-US" altLang="ko-KR" sz="2400"/>
              <a:t>=&gt; </a:t>
            </a:r>
            <a:r>
              <a:rPr lang="ko-KR" altLang="en-US" sz="2400"/>
              <a:t>훈련셋과의 성능차이가 적은 </a:t>
            </a:r>
            <a:r>
              <a:rPr lang="ko-KR" altLang="en-US" sz="2400" err="1"/>
              <a:t>랜덤포레스트</a:t>
            </a:r>
            <a:r>
              <a:rPr lang="ko-KR" altLang="en-US" sz="2400"/>
              <a:t> 채택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EF2F47-8291-80D6-AE8B-841C61A3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335" y="2884652"/>
            <a:ext cx="4076545" cy="225761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568A100-41C9-17BF-2E93-F5FEC6ED2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031" y="2875322"/>
            <a:ext cx="4090413" cy="226823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5143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84" y="207389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3-1.</a:t>
            </a:r>
            <a:r>
              <a:rPr lang="ko-KR" altLang="en-US" sz="4800"/>
              <a:t>모델해석 및 검정</a:t>
            </a:r>
            <a:r>
              <a:rPr lang="en-US" altLang="ko-KR" sz="4800"/>
              <a:t>(1)</a:t>
            </a:r>
            <a:endParaRPr lang="ko-KR" altLang="en-US" sz="480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AB940D7-DAB5-0F6B-FE83-9F7F0AF90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484" y="1552386"/>
            <a:ext cx="8640793" cy="4514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/>
              <a:t>채택한 모델로 </a:t>
            </a:r>
            <a:r>
              <a:rPr lang="ko-KR" altLang="en-US" sz="2400" err="1"/>
              <a:t>부터의</a:t>
            </a:r>
            <a:r>
              <a:rPr lang="ko-KR" altLang="en-US" sz="2400"/>
              <a:t> </a:t>
            </a:r>
            <a:r>
              <a:rPr lang="ko-KR" altLang="en-US" sz="2400" b="1"/>
              <a:t>기대수익</a:t>
            </a:r>
            <a:endParaRPr lang="en-US" altLang="ko-KR" sz="2400" b="1"/>
          </a:p>
          <a:p>
            <a:r>
              <a:rPr lang="en-US" altLang="ko-KR" sz="2000"/>
              <a:t>FP : </a:t>
            </a:r>
            <a:r>
              <a:rPr lang="ko-KR" altLang="en-US" sz="2000"/>
              <a:t>정상인데 채무불이행으로 예측 </a:t>
            </a:r>
            <a:r>
              <a:rPr lang="en-US" altLang="ko-KR" sz="2000"/>
              <a:t>=&gt; </a:t>
            </a:r>
            <a:r>
              <a:rPr lang="ko-KR" altLang="en-US" sz="2000"/>
              <a:t>기회비용</a:t>
            </a:r>
            <a:endParaRPr lang="en-US" altLang="ko-KR" sz="2000"/>
          </a:p>
          <a:p>
            <a:r>
              <a:rPr lang="en-US" altLang="ko-KR" sz="2000"/>
              <a:t>FN : </a:t>
            </a:r>
            <a:r>
              <a:rPr lang="ko-KR" altLang="en-US" sz="2000" err="1"/>
              <a:t>채무불이행인데</a:t>
            </a:r>
            <a:r>
              <a:rPr lang="ko-KR" altLang="en-US" sz="2000"/>
              <a:t> 정상으로 예측 </a:t>
            </a:r>
            <a:r>
              <a:rPr lang="en-US" altLang="ko-KR" sz="2000"/>
              <a:t>=&gt; </a:t>
            </a:r>
            <a:r>
              <a:rPr lang="ko-KR" altLang="en-US" sz="2000"/>
              <a:t>손해발생</a:t>
            </a:r>
            <a:endParaRPr lang="en-US" altLang="ko-KR" sz="2000"/>
          </a:p>
          <a:p>
            <a:r>
              <a:rPr lang="en-US" altLang="ko-KR" sz="2000"/>
              <a:t>TP : </a:t>
            </a:r>
            <a:r>
              <a:rPr lang="ko-KR" altLang="en-US" sz="2000"/>
              <a:t>채무불이행을 제대로 예측 </a:t>
            </a:r>
            <a:r>
              <a:rPr lang="en-US" altLang="ko-KR" sz="2000"/>
              <a:t>=&gt; </a:t>
            </a:r>
            <a:r>
              <a:rPr lang="ko-KR" altLang="en-US" sz="2000"/>
              <a:t>아무일 없음</a:t>
            </a:r>
            <a:endParaRPr lang="en-US" altLang="ko-KR" sz="2000"/>
          </a:p>
          <a:p>
            <a:r>
              <a:rPr lang="en-US" altLang="ko-KR" sz="2000"/>
              <a:t>TN : </a:t>
            </a:r>
            <a:r>
              <a:rPr lang="ko-KR" altLang="en-US" sz="2000"/>
              <a:t>정상을 정상으로 예측 </a:t>
            </a:r>
            <a:r>
              <a:rPr lang="en-US" altLang="ko-KR" sz="2000"/>
              <a:t>=&gt; </a:t>
            </a:r>
            <a:r>
              <a:rPr lang="ko-KR" altLang="en-US" sz="2000"/>
              <a:t>수익창출</a:t>
            </a:r>
            <a:endParaRPr lang="en-US" altLang="ko-KR" sz="2000"/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정상고객으로 부터 기대수익 </a:t>
            </a:r>
            <a:r>
              <a:rPr lang="en-US" altLang="ko-KR" sz="2400"/>
              <a:t>a,  </a:t>
            </a:r>
            <a:r>
              <a:rPr lang="ko-KR" altLang="en-US" sz="2400"/>
              <a:t>채무불이행시 손실 </a:t>
            </a:r>
            <a:r>
              <a:rPr lang="en-US" altLang="ko-KR" sz="2400"/>
              <a:t>b </a:t>
            </a:r>
            <a:r>
              <a:rPr lang="ko-KR" altLang="en-US" sz="2400"/>
              <a:t>라고 할때</a:t>
            </a: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모델의 판별에 따른 기대수익  </a:t>
            </a:r>
            <a:r>
              <a:rPr lang="en-US" altLang="ko-KR" sz="2400"/>
              <a:t>= </a:t>
            </a:r>
            <a:r>
              <a:rPr lang="en-US" altLang="ko-KR" sz="2400" b="1"/>
              <a:t>a*(TN-FP) – b*FN</a:t>
            </a:r>
          </a:p>
          <a:p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87290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84" y="207389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3-1.</a:t>
            </a:r>
            <a:r>
              <a:rPr lang="ko-KR" altLang="en-US" sz="4800"/>
              <a:t>모델해석 및 검정</a:t>
            </a:r>
            <a:r>
              <a:rPr lang="en-US" altLang="ko-KR" sz="4800"/>
              <a:t>(2)</a:t>
            </a:r>
            <a:endParaRPr lang="ko-KR" altLang="en-US" sz="48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36777F-5FC4-15A6-0246-0294C09CDD46}"/>
              </a:ext>
            </a:extLst>
          </p:cNvPr>
          <p:cNvSpPr/>
          <p:nvPr/>
        </p:nvSpPr>
        <p:spPr>
          <a:xfrm>
            <a:off x="6912078" y="3726146"/>
            <a:ext cx="3903406" cy="114054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AB940D7-DAB5-0F6B-FE83-9F7F0AF90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484" y="1355742"/>
            <a:ext cx="7067632" cy="502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/>
              <a:t>RandomForest</a:t>
            </a:r>
            <a:r>
              <a:rPr lang="ko-KR" altLang="en-US" sz="2400"/>
              <a:t>와 </a:t>
            </a:r>
            <a:r>
              <a:rPr lang="en-US" altLang="ko-KR" sz="2400"/>
              <a:t>BaseModel</a:t>
            </a:r>
            <a:r>
              <a:rPr lang="ko-KR" altLang="en-US" sz="2400"/>
              <a:t>의 </a:t>
            </a:r>
            <a:r>
              <a:rPr lang="en-US" altLang="ko-KR" sz="2400"/>
              <a:t>Confusion Matrix</a:t>
            </a:r>
          </a:p>
          <a:p>
            <a:endParaRPr lang="en-US" altLang="ko-KR" sz="2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11EA4B-B5A0-9FCD-7402-57B06C30B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95" y="2012557"/>
            <a:ext cx="3160315" cy="32001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55AA77-4A88-60B0-9DE8-C2CFEEE76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420" y="2012557"/>
            <a:ext cx="3173058" cy="32001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AAFFF0-1944-2A71-CBA9-6E77F7FD0B1F}"/>
              </a:ext>
            </a:extLst>
          </p:cNvPr>
          <p:cNvSpPr txBox="1"/>
          <p:nvPr/>
        </p:nvSpPr>
        <p:spPr>
          <a:xfrm>
            <a:off x="6912078" y="2192595"/>
            <a:ext cx="42278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RandomForest</a:t>
            </a:r>
            <a:r>
              <a:rPr lang="ko-KR" altLang="en-US"/>
              <a:t>의 기대수익이 </a:t>
            </a:r>
            <a:r>
              <a:rPr lang="en-US" altLang="ko-KR"/>
              <a:t>BaseModel</a:t>
            </a:r>
            <a:r>
              <a:rPr lang="ko-KR" altLang="en-US"/>
              <a:t>보다 높을 조건 </a:t>
            </a:r>
            <a:r>
              <a:rPr lang="en-US" altLang="ko-KR"/>
              <a:t>:</a:t>
            </a:r>
          </a:p>
          <a:p>
            <a:endParaRPr lang="en-US" altLang="ko-KR"/>
          </a:p>
          <a:p>
            <a:r>
              <a:rPr lang="en-US" altLang="ko-KR"/>
              <a:t>a(0.76-0.16) – b(0.048) &gt; a(0.92) – b(0.081)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/>
              <a:t>b &gt; 9.7a </a:t>
            </a:r>
          </a:p>
          <a:p>
            <a:endParaRPr lang="en-US" altLang="ko-KR"/>
          </a:p>
          <a:p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채무불이행시 손실액이 </a:t>
            </a:r>
            <a:r>
              <a:rPr lang="en-US" altLang="ko-KR"/>
              <a:t>1</a:t>
            </a:r>
            <a:r>
              <a:rPr lang="ko-KR" altLang="en-US"/>
              <a:t>명당 수익보다 </a:t>
            </a:r>
            <a:r>
              <a:rPr lang="en-US" altLang="ko-KR"/>
              <a:t>9.7</a:t>
            </a:r>
            <a:r>
              <a:rPr lang="ko-KR" altLang="en-US"/>
              <a:t>배 이상이면 </a:t>
            </a:r>
            <a:r>
              <a:rPr lang="en-US" altLang="ko-KR"/>
              <a:t>RandomForest</a:t>
            </a:r>
            <a:r>
              <a:rPr lang="ko-KR" altLang="en-US"/>
              <a:t>를 사용할 가치가 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9251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8B6750-D2EB-484A-5D1A-C2D333F6375D}"/>
              </a:ext>
            </a:extLst>
          </p:cNvPr>
          <p:cNvSpPr/>
          <p:nvPr/>
        </p:nvSpPr>
        <p:spPr>
          <a:xfrm>
            <a:off x="6471386" y="1935840"/>
            <a:ext cx="4422755" cy="170249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865234-C81C-CABE-DE65-543A89A3208E}"/>
              </a:ext>
            </a:extLst>
          </p:cNvPr>
          <p:cNvSpPr/>
          <p:nvPr/>
        </p:nvSpPr>
        <p:spPr>
          <a:xfrm>
            <a:off x="6471385" y="3942734"/>
            <a:ext cx="4422755" cy="170249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84" y="207389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3-1.</a:t>
            </a:r>
            <a:r>
              <a:rPr lang="ko-KR" altLang="en-US" sz="4800"/>
              <a:t>모델해석 및 검정</a:t>
            </a:r>
            <a:r>
              <a:rPr lang="en-US" altLang="ko-KR" sz="4800"/>
              <a:t>(3)</a:t>
            </a:r>
            <a:endParaRPr lang="ko-KR" altLang="en-US" sz="480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AB940D7-DAB5-0F6B-FE83-9F7F0AF90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719" y="1945672"/>
            <a:ext cx="4422755" cy="40276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000"/>
              <a:t>가설</a:t>
            </a:r>
            <a:r>
              <a:rPr lang="en-US" altLang="ko-KR" sz="2000"/>
              <a:t>1. </a:t>
            </a:r>
            <a:r>
              <a:rPr lang="ko-KR" altLang="en-US" sz="2000"/>
              <a:t>연령은 모델 예측값에 중요한 영향을 미칠것이다</a:t>
            </a:r>
            <a:r>
              <a:rPr lang="en-US" altLang="ko-KR" sz="2000"/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1600"/>
              <a:t>순열중요도 확인결과 상위 </a:t>
            </a:r>
            <a:r>
              <a:rPr lang="en-US" altLang="ko-KR" sz="1600"/>
              <a:t>10</a:t>
            </a:r>
            <a:r>
              <a:rPr lang="ko-KR" altLang="en-US" sz="1600"/>
              <a:t>개안에 없음</a:t>
            </a:r>
            <a:r>
              <a:rPr lang="en-US" altLang="ko-KR" sz="1600"/>
              <a:t>.   </a:t>
            </a:r>
            <a:r>
              <a:rPr lang="ko-KR" altLang="en-US" sz="1600"/>
              <a:t>가설 기각</a:t>
            </a:r>
            <a:endParaRPr lang="en-US" altLang="ko-KR" sz="160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1600"/>
              <a:t>가장 중요한 </a:t>
            </a:r>
            <a:r>
              <a:rPr lang="en-US" altLang="ko-KR" sz="1600"/>
              <a:t>feature</a:t>
            </a:r>
            <a:r>
              <a:rPr lang="ko-KR" altLang="en-US" sz="1600"/>
              <a:t>는 차량 등록일수</a:t>
            </a:r>
            <a:endParaRPr lang="en-US" altLang="ko-KR" sz="1600"/>
          </a:p>
          <a:p>
            <a:pPr>
              <a:buFont typeface="Symbol" panose="05050102010706020507" pitchFamily="18" charset="2"/>
              <a:buChar char="Þ"/>
            </a:pPr>
            <a:endParaRPr lang="en-US" altLang="ko-KR" sz="180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/>
              <a:t>가설</a:t>
            </a:r>
            <a:r>
              <a:rPr lang="en-US" altLang="ko-KR" sz="2000"/>
              <a:t>2. </a:t>
            </a:r>
            <a:r>
              <a:rPr lang="ko-KR" altLang="en-US" sz="2000"/>
              <a:t>고객소득이 높으면 채무불이행율 예측값은 감소할것이다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en-US" altLang="ko-KR" sz="2000"/>
          </a:p>
          <a:p>
            <a:pPr>
              <a:lnSpc>
                <a:spcPct val="120000"/>
              </a:lnSpc>
              <a:buFont typeface="Symbol" panose="05050102010706020507" pitchFamily="18" charset="2"/>
              <a:buChar char="Þ"/>
            </a:pPr>
            <a:r>
              <a:rPr lang="en-US" altLang="ko-KR" sz="1600"/>
              <a:t>1</a:t>
            </a:r>
            <a:r>
              <a:rPr lang="ko-KR" altLang="en-US" sz="1600"/>
              <a:t>특성 </a:t>
            </a:r>
            <a:r>
              <a:rPr lang="en-US" altLang="ko-KR" sz="1600"/>
              <a:t>PDP </a:t>
            </a:r>
            <a:r>
              <a:rPr lang="ko-KR" altLang="en-US" sz="1600"/>
              <a:t>확인결과 약 </a:t>
            </a:r>
            <a:r>
              <a:rPr lang="en-US" altLang="ko-KR" sz="1600"/>
              <a:t>11000$ </a:t>
            </a:r>
            <a:r>
              <a:rPr lang="ko-KR" altLang="en-US" sz="1600"/>
              <a:t>까진 예측값이 소폭 증가하다가 이후 지속적으로 감소</a:t>
            </a:r>
            <a:r>
              <a:rPr lang="en-US" altLang="ko-KR" sz="1600"/>
              <a:t>.       </a:t>
            </a:r>
            <a:r>
              <a:rPr lang="ko-KR" altLang="en-US" sz="1600"/>
              <a:t>가설 승인</a:t>
            </a:r>
            <a:endParaRPr lang="en-US" altLang="ko-KR" sz="20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54F120-A5A7-B812-C803-AEF51B1B9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41" y="1729365"/>
            <a:ext cx="5994234" cy="43174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1B54C1-31FD-F493-6070-A23B88D8B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41" y="1479043"/>
            <a:ext cx="5994234" cy="456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3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5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143F76-D4A4-EBB6-5520-1AAC237B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2" y="419363"/>
            <a:ext cx="9688296" cy="1149497"/>
          </a:xfrm>
        </p:spPr>
        <p:txBody>
          <a:bodyPr anchor="b">
            <a:normAutofit/>
          </a:bodyPr>
          <a:lstStyle/>
          <a:p>
            <a:r>
              <a:rPr lang="ko-KR" altLang="en-US" sz="600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C7518-5EAE-F2AB-D2A1-16BFA4BDC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852" y="1726176"/>
            <a:ext cx="9688296" cy="4053275"/>
          </a:xfrm>
        </p:spPr>
        <p:txBody>
          <a:bodyPr anchor="t">
            <a:no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altLang="ko-KR"/>
              <a:t>1. </a:t>
            </a:r>
            <a:r>
              <a:rPr lang="ko-KR" altLang="en-US"/>
              <a:t>문제정의</a:t>
            </a: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/>
              <a:t>2. EDA </a:t>
            </a:r>
            <a:r>
              <a:rPr lang="ko-KR" altLang="en-US"/>
              <a:t>및 </a:t>
            </a:r>
            <a:r>
              <a:rPr lang="ko-KR" altLang="en-US" err="1"/>
              <a:t>전처리</a:t>
            </a: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/>
              <a:t>3. </a:t>
            </a:r>
            <a:r>
              <a:rPr lang="ko-KR" altLang="en-US"/>
              <a:t>모델링</a:t>
            </a:r>
            <a:r>
              <a:rPr lang="en-US" altLang="ko-KR"/>
              <a:t>, </a:t>
            </a:r>
            <a:r>
              <a:rPr lang="ko-KR" altLang="en-US"/>
              <a:t>결과 및 해석</a:t>
            </a: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/>
              <a:t>4 .</a:t>
            </a:r>
            <a:r>
              <a:rPr lang="ko-KR" altLang="en-US"/>
              <a:t>한계 및 보완점 제시</a:t>
            </a:r>
          </a:p>
        </p:txBody>
      </p:sp>
      <p:sp>
        <p:nvSpPr>
          <p:cNvPr id="85" name="Rectangle 5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5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99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84" y="207389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3-1.</a:t>
            </a:r>
            <a:r>
              <a:rPr lang="ko-KR" altLang="en-US" sz="4800"/>
              <a:t>모델해석 및 검정</a:t>
            </a:r>
            <a:r>
              <a:rPr lang="en-US" altLang="ko-KR" sz="4800"/>
              <a:t>(4)</a:t>
            </a:r>
            <a:endParaRPr lang="ko-KR" altLang="en-US" sz="480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AB940D7-DAB5-0F6B-FE83-9F7F0AF90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33914"/>
            <a:ext cx="4965290" cy="37944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000"/>
              <a:t>계약시간 과 등록일수 에 따른 모델작동 </a:t>
            </a:r>
            <a:endParaRPr lang="en-US" altLang="ko-KR" sz="200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/>
              <a:t>(2</a:t>
            </a:r>
            <a:r>
              <a:rPr lang="ko-KR" altLang="en-US" sz="2000"/>
              <a:t>특성 </a:t>
            </a:r>
            <a:r>
              <a:rPr lang="en-US" altLang="ko-KR" sz="2000"/>
              <a:t>PDP)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/>
          </a:p>
          <a:p>
            <a:pPr>
              <a:lnSpc>
                <a:spcPct val="100000"/>
              </a:lnSpc>
            </a:pPr>
            <a:r>
              <a:rPr lang="ko-KR" altLang="en-US" sz="1800"/>
              <a:t>보라색 </a:t>
            </a:r>
            <a:r>
              <a:rPr lang="en-US" altLang="ko-KR" sz="1800"/>
              <a:t>-&gt; </a:t>
            </a:r>
            <a:r>
              <a:rPr lang="ko-KR" altLang="en-US" sz="1800"/>
              <a:t>노란색으로 갈수록 채무불이행 예측값 증가</a:t>
            </a:r>
            <a:endParaRPr lang="en-US" altLang="ko-KR" sz="1800"/>
          </a:p>
          <a:p>
            <a:pPr>
              <a:lnSpc>
                <a:spcPct val="100000"/>
              </a:lnSpc>
            </a:pPr>
            <a:r>
              <a:rPr lang="ko-KR" altLang="en-US" sz="1800"/>
              <a:t>차량등록일수가 낮고</a:t>
            </a:r>
            <a:r>
              <a:rPr lang="en-US" altLang="ko-KR" sz="1800"/>
              <a:t>, </a:t>
            </a:r>
            <a:r>
              <a:rPr lang="ko-KR" altLang="en-US" sz="1800"/>
              <a:t>계약시간이 새벽</a:t>
            </a:r>
            <a:r>
              <a:rPr lang="en-US" altLang="ko-KR" sz="1800"/>
              <a:t>~</a:t>
            </a:r>
            <a:r>
              <a:rPr lang="ko-KR" altLang="en-US" sz="1800"/>
              <a:t>오전 일때 채무불이행 확률을 가장 높게 예측한다</a:t>
            </a:r>
            <a:r>
              <a:rPr lang="en-US" altLang="ko-KR" sz="180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CE9CB4-9F38-5D6F-B045-68910BB43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71" y="1587495"/>
            <a:ext cx="5771365" cy="448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37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84" y="207389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4.</a:t>
            </a:r>
            <a:r>
              <a:rPr lang="ko-KR" altLang="en-US" sz="4800"/>
              <a:t>한계 및 보완점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AB940D7-DAB5-0F6B-FE83-9F7F0AF90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484" y="1531799"/>
            <a:ext cx="8601464" cy="435772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000"/>
              <a:t>모델한계 </a:t>
            </a:r>
            <a:endParaRPr lang="en-US" altLang="ko-KR" sz="200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800"/>
              <a:t>정해진 </a:t>
            </a:r>
            <a:r>
              <a:rPr lang="en-US" altLang="ko-KR" sz="1800"/>
              <a:t>feature </a:t>
            </a:r>
            <a:r>
              <a:rPr lang="ko-KR" altLang="en-US" sz="1800"/>
              <a:t>범위 안에서만 신뢰성 보장</a:t>
            </a:r>
            <a:br>
              <a:rPr lang="en-US" altLang="ko-KR" sz="1800"/>
            </a:br>
            <a:r>
              <a:rPr lang="en-US" altLang="ko-KR" sz="1800"/>
              <a:t>(Tree</a:t>
            </a:r>
            <a:r>
              <a:rPr lang="ko-KR" altLang="en-US" sz="1800"/>
              <a:t> 기반 모델의 한계</a:t>
            </a:r>
            <a:r>
              <a:rPr lang="en-US" altLang="ko-KR" sz="1800"/>
              <a:t>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800"/>
              <a:t>모델의 </a:t>
            </a:r>
            <a:r>
              <a:rPr lang="en-US" altLang="ko-KR" sz="1800"/>
              <a:t>f1-score</a:t>
            </a:r>
            <a:r>
              <a:rPr lang="ko-KR" altLang="en-US" sz="1800"/>
              <a:t>가 낮음</a:t>
            </a:r>
            <a:endParaRPr lang="en-US" altLang="ko-KR" sz="1800"/>
          </a:p>
          <a:p>
            <a:pPr marL="0" indent="0">
              <a:lnSpc>
                <a:spcPct val="100000"/>
              </a:lnSpc>
              <a:buNone/>
            </a:pPr>
            <a:endParaRPr lang="en-US" altLang="ko-KR" sz="200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/>
              <a:t>보완점</a:t>
            </a:r>
            <a:endParaRPr lang="en-US" altLang="ko-KR" sz="200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800"/>
              <a:t>다양한 인코딩과 결측치 대치법 시도</a:t>
            </a:r>
            <a:endParaRPr lang="en-US" altLang="ko-KR" sz="180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ko-KR" altLang="en-US" sz="1800"/>
              <a:t>클래스 불균형을 해결하기 위한 다양한 샘플링시도</a:t>
            </a:r>
            <a:br>
              <a:rPr lang="en-US" altLang="ko-KR" sz="1800"/>
            </a:br>
            <a:r>
              <a:rPr lang="ko-KR" altLang="en-US" sz="1800"/>
              <a:t>혹은 이상탐지에 강한 다른 모델 도입 고려</a:t>
            </a:r>
            <a:endParaRPr lang="en-US" altLang="ko-KR" sz="140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ko-KR" altLang="en-US" sz="1800"/>
              <a:t>드랍한 </a:t>
            </a:r>
            <a:r>
              <a:rPr lang="en-US" altLang="ko-KR" sz="1800"/>
              <a:t>feature </a:t>
            </a:r>
            <a:r>
              <a:rPr lang="ko-KR" altLang="en-US" sz="1800"/>
              <a:t>복원 혹은 추가 데이터수집 고려</a:t>
            </a:r>
            <a:endParaRPr lang="en-US" altLang="ko-KR" sz="180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ko-KR" sz="18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8CE77C-649C-3BAD-31D5-89D7EE3D6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520" y="1433487"/>
            <a:ext cx="3017782" cy="246909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D8259A8-5E1B-1147-FE41-4C68742CEAAB}"/>
              </a:ext>
            </a:extLst>
          </p:cNvPr>
          <p:cNvCxnSpPr>
            <a:cxnSpLocks/>
          </p:cNvCxnSpPr>
          <p:nvPr/>
        </p:nvCxnSpPr>
        <p:spPr>
          <a:xfrm>
            <a:off x="5858632" y="2102070"/>
            <a:ext cx="1216764" cy="294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F93F8A-404C-A3CE-B25C-37A0A0A32063}"/>
              </a:ext>
            </a:extLst>
          </p:cNvPr>
          <p:cNvSpPr txBox="1"/>
          <p:nvPr/>
        </p:nvSpPr>
        <p:spPr>
          <a:xfrm rot="857717">
            <a:off x="5926575" y="1750209"/>
            <a:ext cx="1343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수치형 범위</a:t>
            </a:r>
          </a:p>
        </p:txBody>
      </p:sp>
    </p:spTree>
    <p:extLst>
      <p:ext uri="{BB962C8B-B14F-4D97-AF65-F5344CB8AC3E}">
        <p14:creationId xmlns:p14="http://schemas.microsoft.com/office/powerpoint/2010/main" val="5942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6974" y="2502309"/>
            <a:ext cx="3338052" cy="806245"/>
          </a:xfrm>
        </p:spPr>
        <p:txBody>
          <a:bodyPr anchor="b">
            <a:noAutofit/>
          </a:bodyPr>
          <a:lstStyle/>
          <a:p>
            <a:r>
              <a:rPr lang="ko-KR" altLang="en-US" sz="4800"/>
              <a:t>감사합니다</a:t>
            </a:r>
            <a:r>
              <a:rPr lang="en-US" altLang="ko-KR" sz="4800"/>
              <a:t>.</a:t>
            </a:r>
            <a:endParaRPr lang="ko-KR" altLang="en-US" sz="4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0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A75B04-68FC-5215-85D8-D611DB1C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153" y="414096"/>
            <a:ext cx="3392128" cy="919195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sz="4800"/>
              <a:t>1. </a:t>
            </a:r>
            <a:r>
              <a:rPr lang="ko-KR" altLang="en-US" sz="4800"/>
              <a:t>문제정의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527FA4-2AC6-ABE7-E16A-C80EEA65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153" y="1722929"/>
            <a:ext cx="10229693" cy="4058485"/>
          </a:xfrm>
        </p:spPr>
        <p:txBody>
          <a:bodyPr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/>
              <a:t>작은 금융사에서 근무중</a:t>
            </a:r>
            <a:endParaRPr lang="en-US" altLang="ko-KR" sz="800"/>
          </a:p>
          <a:p>
            <a:pPr>
              <a:lnSpc>
                <a:spcPct val="150000"/>
              </a:lnSpc>
            </a:pPr>
            <a:r>
              <a:rPr lang="ko-KR" altLang="en-US" sz="2000"/>
              <a:t>고객의 정보로부터 채무불이행 가능성을 예측하여 대출승인 여부를 결정 하고자함</a:t>
            </a:r>
            <a:r>
              <a:rPr lang="en-US" altLang="ko-KR" sz="200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51DB960-508D-CDBA-D6CA-768ED38A3AF9}"/>
              </a:ext>
            </a:extLst>
          </p:cNvPr>
          <p:cNvGrpSpPr/>
          <p:nvPr/>
        </p:nvGrpSpPr>
        <p:grpSpPr>
          <a:xfrm>
            <a:off x="1417134" y="3336672"/>
            <a:ext cx="6856193" cy="830998"/>
            <a:chOff x="1393071" y="4074093"/>
            <a:chExt cx="6856193" cy="8309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C03351-79C4-353E-2A78-E19B04AFD649}"/>
                </a:ext>
              </a:extLst>
            </p:cNvPr>
            <p:cNvSpPr txBox="1"/>
            <p:nvPr/>
          </p:nvSpPr>
          <p:spPr>
            <a:xfrm>
              <a:off x="2134369" y="4074094"/>
              <a:ext cx="61148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/>
                <a:t>예측을 통해 채무불이행을 줄이고 기대이익을 최대화 </a:t>
              </a:r>
              <a:r>
                <a:rPr lang="ko-KR" altLang="en-US" sz="2400" err="1"/>
                <a:t>하는것이</a:t>
              </a:r>
              <a:r>
                <a:rPr lang="ko-KR" altLang="en-US" sz="2400"/>
                <a:t> 목표</a:t>
              </a:r>
              <a:r>
                <a:rPr lang="en-US" altLang="ko-KR" sz="2400"/>
                <a:t>(</a:t>
              </a:r>
              <a:r>
                <a:rPr lang="ko-KR" altLang="en-US" sz="2400"/>
                <a:t>분류문제</a:t>
              </a:r>
              <a:r>
                <a:rPr lang="en-US" altLang="ko-KR" sz="2400"/>
                <a:t>)</a:t>
              </a:r>
              <a:endParaRPr lang="ko-KR" altLang="en-US" sz="2400"/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676179C1-64EA-6DE9-3AFF-578C249F6998}"/>
                </a:ext>
              </a:extLst>
            </p:cNvPr>
            <p:cNvSpPr/>
            <p:nvPr/>
          </p:nvSpPr>
          <p:spPr>
            <a:xfrm>
              <a:off x="1393071" y="4074093"/>
              <a:ext cx="501445" cy="8309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495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873" y="271490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1-1.</a:t>
            </a:r>
            <a:r>
              <a:rPr lang="ko-KR" altLang="en-US" sz="4800"/>
              <a:t>데이터 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724C9-9501-2402-0573-6BF040346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873" y="1621594"/>
            <a:ext cx="9688296" cy="3859526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선정된 데이터는 </a:t>
            </a:r>
            <a:r>
              <a:rPr lang="en-US" altLang="ko-KR" sz="2400"/>
              <a:t>NFBI Vehicle Loan repayment Dataset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/>
              <a:t>    링크 </a:t>
            </a:r>
            <a:r>
              <a:rPr lang="en-US" altLang="ko-KR" sz="1600"/>
              <a:t>(</a:t>
            </a:r>
            <a:r>
              <a:rPr lang="en-US" altLang="ko-KR" sz="1600">
                <a:hlinkClick r:id="rId2"/>
              </a:rPr>
              <a:t>https://www.kaggle.com/datasets/meastanmay/nbfi-vehicle-loan-repayment-dataset</a:t>
            </a:r>
            <a:r>
              <a:rPr lang="en-US" altLang="ko-KR" sz="1600"/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/>
              <a:t>ID</a:t>
            </a:r>
            <a:r>
              <a:rPr lang="ko-KR" altLang="en-US" sz="2000"/>
              <a:t>를 제외한 </a:t>
            </a:r>
            <a:r>
              <a:rPr lang="en-US" altLang="ko-KR" sz="2000"/>
              <a:t>39</a:t>
            </a:r>
            <a:r>
              <a:rPr lang="ko-KR" altLang="en-US" sz="2000"/>
              <a:t>개의 </a:t>
            </a:r>
            <a:r>
              <a:rPr lang="en-US" altLang="ko-KR" sz="2000"/>
              <a:t>Feature</a:t>
            </a:r>
            <a:r>
              <a:rPr lang="ko-KR" altLang="en-US" sz="2000"/>
              <a:t>들로 구성</a:t>
            </a:r>
            <a:endParaRPr lang="en-US" altLang="ko-KR" sz="200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/>
              <a:t>CC0 </a:t>
            </a:r>
            <a:r>
              <a:rPr lang="ko-KR" altLang="en-US" sz="2000"/>
              <a:t>라이선스로 저작권문제에서 자유롭다</a:t>
            </a:r>
            <a:endParaRPr lang="en-US" altLang="ko-KR" sz="200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/>
              <a:t>채무불이행 여부가 </a:t>
            </a:r>
            <a:r>
              <a:rPr lang="ko-KR" altLang="en-US" sz="2000" err="1"/>
              <a:t>포함되어있음</a:t>
            </a:r>
            <a:r>
              <a:rPr lang="ko-KR" altLang="en-US" sz="2000"/>
              <a:t> </a:t>
            </a:r>
            <a:r>
              <a:rPr lang="en-US" altLang="ko-KR" sz="2000"/>
              <a:t>(Target)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/>
              <a:t>약 </a:t>
            </a:r>
            <a:r>
              <a:rPr lang="en-US" altLang="ko-KR" sz="2000"/>
              <a:t>12</a:t>
            </a:r>
            <a:r>
              <a:rPr lang="ko-KR" altLang="en-US" sz="2000"/>
              <a:t>만개의 개별고객의 정보가 기입되어있음</a:t>
            </a:r>
            <a:endParaRPr lang="en-US" altLang="ko-KR" sz="2000"/>
          </a:p>
          <a:p>
            <a:pPr>
              <a:lnSpc>
                <a:spcPct val="150000"/>
              </a:lnSpc>
            </a:pPr>
            <a:r>
              <a:rPr lang="ko-KR" altLang="en-US" sz="2400"/>
              <a:t>차량대출에 한정되어있는 </a:t>
            </a:r>
            <a:r>
              <a:rPr lang="en-US" altLang="ko-KR" sz="2400"/>
              <a:t>feature</a:t>
            </a:r>
            <a:r>
              <a:rPr lang="ko-KR" altLang="en-US" sz="2400"/>
              <a:t>들이 있으므로 선별필요</a:t>
            </a:r>
            <a:endParaRPr lang="en-US" altLang="ko-KR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0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206" y="189863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1-2.</a:t>
            </a:r>
            <a:r>
              <a:rPr lang="ko-KR" altLang="en-US" sz="4800"/>
              <a:t>가설설정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FE283-0BF4-738E-5772-1EDB5059623E}"/>
              </a:ext>
            </a:extLst>
          </p:cNvPr>
          <p:cNvSpPr txBox="1"/>
          <p:nvPr/>
        </p:nvSpPr>
        <p:spPr>
          <a:xfrm>
            <a:off x="1160206" y="1458340"/>
            <a:ext cx="8652387" cy="4566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/>
              <a:t>EDA</a:t>
            </a:r>
            <a:r>
              <a:rPr lang="ko-KR" altLang="en-US" sz="2400"/>
              <a:t>를 통해 확인가능한 가설과</a:t>
            </a:r>
            <a:r>
              <a:rPr lang="en-US" altLang="ko-KR" sz="2400"/>
              <a:t>, </a:t>
            </a:r>
            <a:r>
              <a:rPr lang="ko-KR" altLang="en-US" sz="2400"/>
              <a:t>모델해석을 통해 확인가능한 가설을 </a:t>
            </a:r>
            <a:r>
              <a:rPr lang="en-US" altLang="ko-KR" sz="2400"/>
              <a:t>2</a:t>
            </a:r>
            <a:r>
              <a:rPr lang="ko-KR" altLang="en-US" sz="2400" err="1"/>
              <a:t>가지씩</a:t>
            </a:r>
            <a:r>
              <a:rPr lang="ko-KR" altLang="en-US" sz="2400"/>
              <a:t> 설정</a:t>
            </a:r>
            <a:endParaRPr lang="en-US" altLang="ko-KR" sz="2400"/>
          </a:p>
          <a:p>
            <a:pPr lvl="1">
              <a:lnSpc>
                <a:spcPct val="150000"/>
              </a:lnSpc>
            </a:pPr>
            <a:r>
              <a:rPr lang="en-US" altLang="ko-KR" sz="2000"/>
              <a:t>=&gt; </a:t>
            </a:r>
            <a:r>
              <a:rPr lang="ko-KR" altLang="en-US" sz="2000"/>
              <a:t>이때 대부분의 대출상품에 적용될 수 있는 가설로 설정</a:t>
            </a:r>
            <a:endParaRPr lang="en-US" altLang="ko-KR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/>
              <a:t>EDA</a:t>
            </a:r>
            <a:r>
              <a:rPr lang="ko-KR" altLang="en-US" sz="2400"/>
              <a:t>를 통해 확인가능한 가설</a:t>
            </a:r>
            <a:endParaRPr lang="en-US" altLang="ko-KR" sz="240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err="1"/>
              <a:t>계약요일</a:t>
            </a:r>
            <a:r>
              <a:rPr lang="ko-KR" altLang="en-US" sz="2000"/>
              <a:t> 및 시간과 채무불이행율은 관계가 </a:t>
            </a:r>
            <a:r>
              <a:rPr lang="ko-KR" altLang="en-US" sz="2000" err="1"/>
              <a:t>있을것이다</a:t>
            </a:r>
            <a:r>
              <a:rPr lang="en-US" altLang="ko-KR" sz="2000"/>
              <a:t>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/>
              <a:t>가족구성원이 많아질수록 채무불이행율은 </a:t>
            </a:r>
            <a:r>
              <a:rPr lang="ko-KR" altLang="en-US" sz="2000" err="1"/>
              <a:t>낮아질것이다</a:t>
            </a:r>
            <a:r>
              <a:rPr lang="en-US" altLang="ko-KR" sz="200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/>
              <a:t>모델해석을 통해 확인 가능한 가설</a:t>
            </a:r>
            <a:endParaRPr lang="en-US" altLang="ko-KR" sz="240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/>
              <a:t>연령은 예측에 중요한 영향을 미치는 </a:t>
            </a:r>
            <a:r>
              <a:rPr lang="ko-KR" altLang="en-US" sz="2000" err="1"/>
              <a:t>요인일것이다</a:t>
            </a:r>
            <a:r>
              <a:rPr lang="en-US" altLang="ko-KR" sz="2000"/>
              <a:t>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/>
              <a:t>고객소득이 높으면 채무불이행율은 감소할 것이다</a:t>
            </a:r>
            <a:r>
              <a:rPr lang="en-US" altLang="ko-KR" sz="2000"/>
              <a:t>.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9876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84" y="207389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2.EDA </a:t>
            </a:r>
            <a:r>
              <a:rPr lang="ko-KR" altLang="en-US" sz="4800"/>
              <a:t>및 </a:t>
            </a:r>
            <a:r>
              <a:rPr lang="ko-KR" altLang="en-US" sz="4800" err="1"/>
              <a:t>전처리</a:t>
            </a:r>
            <a:endParaRPr lang="ko-KR" altLang="en-US" sz="4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A114BFA-6E63-EF4B-23C1-D26EA4058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484" y="1493392"/>
            <a:ext cx="10515600" cy="4351338"/>
          </a:xfrm>
        </p:spPr>
        <p:txBody>
          <a:bodyPr/>
          <a:lstStyle/>
          <a:p>
            <a:r>
              <a:rPr lang="ko-KR" altLang="en-US"/>
              <a:t>데이터셋은 </a:t>
            </a:r>
            <a:r>
              <a:rPr lang="en-US" altLang="ko-KR"/>
              <a:t>38</a:t>
            </a:r>
            <a:r>
              <a:rPr lang="ko-KR" altLang="en-US"/>
              <a:t>개의 </a:t>
            </a:r>
            <a:r>
              <a:rPr lang="en-US" altLang="ko-KR"/>
              <a:t>feature,</a:t>
            </a:r>
            <a:r>
              <a:rPr lang="ko-KR" altLang="en-US"/>
              <a:t> 약 </a:t>
            </a:r>
            <a:r>
              <a:rPr lang="en-US" altLang="ko-KR"/>
              <a:t>12</a:t>
            </a:r>
            <a:r>
              <a:rPr lang="ko-KR" altLang="en-US"/>
              <a:t>만개의 개별고객 정보</a:t>
            </a:r>
            <a:r>
              <a:rPr lang="en-US" altLang="ko-KR"/>
              <a:t> </a:t>
            </a:r>
            <a:r>
              <a:rPr lang="ko-KR" altLang="en-US"/>
              <a:t>존재</a:t>
            </a:r>
            <a:endParaRPr lang="en-US" altLang="ko-KR"/>
          </a:p>
          <a:p>
            <a:pPr lvl="1">
              <a:lnSpc>
                <a:spcPct val="130000"/>
              </a:lnSpc>
              <a:buFont typeface="Symbol" panose="05050102010706020507" pitchFamily="18" charset="2"/>
              <a:buChar char="Þ"/>
            </a:pPr>
            <a:r>
              <a:rPr lang="ko-KR" altLang="en-US" sz="2000"/>
              <a:t>   아래의 </a:t>
            </a:r>
            <a:r>
              <a:rPr lang="ko-KR" altLang="en-US" sz="2000" err="1"/>
              <a:t>기준에따라</a:t>
            </a:r>
            <a:r>
              <a:rPr lang="ko-KR" altLang="en-US" sz="2000"/>
              <a:t> </a:t>
            </a:r>
            <a:r>
              <a:rPr lang="en-US" altLang="ko-KR" sz="2000"/>
              <a:t>1</a:t>
            </a:r>
            <a:r>
              <a:rPr lang="ko-KR" altLang="en-US" sz="2000"/>
              <a:t>차 </a:t>
            </a:r>
            <a:r>
              <a:rPr lang="en-US" altLang="ko-KR" sz="2000"/>
              <a:t>feature </a:t>
            </a:r>
            <a:r>
              <a:rPr lang="ko-KR" altLang="en-US" sz="2000"/>
              <a:t>선별</a:t>
            </a:r>
            <a:endParaRPr lang="en-US" altLang="ko-KR" sz="2000"/>
          </a:p>
          <a:p>
            <a:pPr marL="914400" lvl="1" indent="-457200">
              <a:lnSpc>
                <a:spcPct val="130000"/>
              </a:lnSpc>
              <a:buFont typeface="+mj-lt"/>
              <a:buAutoNum type="arabicPeriod"/>
            </a:pPr>
            <a:r>
              <a:rPr lang="ko-KR" altLang="en-US" sz="2000"/>
              <a:t>자동차대출에 한정되있지 않고 일반적이고 흔한 </a:t>
            </a:r>
            <a:r>
              <a:rPr lang="en-US" altLang="ko-KR" sz="2000"/>
              <a:t>feature</a:t>
            </a:r>
          </a:p>
          <a:p>
            <a:pPr marL="914400" lvl="1" indent="-457200">
              <a:lnSpc>
                <a:spcPct val="130000"/>
              </a:lnSpc>
              <a:buFont typeface="+mj-lt"/>
              <a:buAutoNum type="arabicPeriod"/>
            </a:pPr>
            <a:r>
              <a:rPr lang="ko-KR" altLang="en-US" sz="2000"/>
              <a:t>대출이전에 얻을 수 있는 정보를 </a:t>
            </a:r>
            <a:r>
              <a:rPr lang="ko-KR" altLang="en-US" sz="2000" err="1"/>
              <a:t>담고있는</a:t>
            </a:r>
            <a:r>
              <a:rPr lang="ko-KR" altLang="en-US" sz="2000"/>
              <a:t> </a:t>
            </a:r>
            <a:r>
              <a:rPr lang="en-US" altLang="ko-KR" sz="2000"/>
              <a:t>feature</a:t>
            </a:r>
          </a:p>
          <a:p>
            <a:pPr>
              <a:lnSpc>
                <a:spcPct val="150000"/>
              </a:lnSpc>
            </a:pPr>
            <a:r>
              <a:rPr lang="en-US" altLang="ko-KR"/>
              <a:t>Feature </a:t>
            </a:r>
            <a:r>
              <a:rPr lang="ko-KR" altLang="en-US"/>
              <a:t>선별</a:t>
            </a:r>
            <a:r>
              <a:rPr lang="en-US" altLang="ko-KR"/>
              <a:t> </a:t>
            </a:r>
            <a:r>
              <a:rPr lang="ko-KR" altLang="en-US"/>
              <a:t>이후 </a:t>
            </a:r>
            <a:r>
              <a:rPr lang="en-US" altLang="ko-KR"/>
              <a:t>22</a:t>
            </a:r>
            <a:r>
              <a:rPr lang="ko-KR" altLang="en-US"/>
              <a:t>개의 </a:t>
            </a:r>
            <a:r>
              <a:rPr lang="en-US" altLang="ko-KR"/>
              <a:t>feature</a:t>
            </a:r>
            <a:r>
              <a:rPr lang="ko-KR" altLang="en-US"/>
              <a:t>로 감소</a:t>
            </a:r>
            <a:endParaRPr lang="en-US" altLang="ko-KR"/>
          </a:p>
          <a:p>
            <a:pPr lvl="1">
              <a:lnSpc>
                <a:spcPct val="100000"/>
              </a:lnSpc>
            </a:pPr>
            <a:r>
              <a:rPr lang="ko-KR" altLang="en-US" sz="2000"/>
              <a:t>수치형 </a:t>
            </a:r>
            <a:r>
              <a:rPr lang="en-US" altLang="ko-KR" sz="2000"/>
              <a:t>6</a:t>
            </a:r>
            <a:r>
              <a:rPr lang="ko-KR" altLang="en-US" sz="2000"/>
              <a:t>개</a:t>
            </a:r>
            <a:r>
              <a:rPr lang="en-US" altLang="ko-KR" sz="2000"/>
              <a:t>, </a:t>
            </a:r>
            <a:r>
              <a:rPr lang="ko-KR" altLang="en-US" sz="2000"/>
              <a:t>범주형 </a:t>
            </a:r>
            <a:r>
              <a:rPr lang="en-US" altLang="ko-KR" sz="2000"/>
              <a:t>16</a:t>
            </a:r>
            <a:r>
              <a:rPr lang="ko-KR" altLang="en-US" sz="2000"/>
              <a:t>개</a:t>
            </a:r>
            <a:endParaRPr lang="en-US" altLang="ko-KR" sz="2000"/>
          </a:p>
          <a:p>
            <a:pPr>
              <a:lnSpc>
                <a:spcPct val="150000"/>
              </a:lnSpc>
            </a:pPr>
            <a:r>
              <a:rPr lang="ko-KR" altLang="en-US"/>
              <a:t>중복치 없음</a:t>
            </a: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307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84" y="207389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2-1.</a:t>
            </a:r>
            <a:r>
              <a:rPr lang="ko-KR" altLang="en-US" sz="4800"/>
              <a:t>자료형 변환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D5CB828-EF3A-2E4B-1FDC-B4106EB97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4484" y="1286003"/>
            <a:ext cx="4796381" cy="5033246"/>
          </a:xfrm>
        </p:spPr>
      </p:pic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D8FA95D2-04FB-3EED-C364-F1041B830AA4}"/>
              </a:ext>
            </a:extLst>
          </p:cNvPr>
          <p:cNvSpPr txBox="1">
            <a:spLocks/>
          </p:cNvSpPr>
          <p:nvPr/>
        </p:nvSpPr>
        <p:spPr>
          <a:xfrm>
            <a:off x="5810865" y="1967911"/>
            <a:ext cx="61268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/>
              <a:t>수치형 </a:t>
            </a:r>
            <a:r>
              <a:rPr lang="en-US" altLang="ko-KR" sz="2400"/>
              <a:t>feature(Income, Age, Credit Amount..) </a:t>
            </a:r>
            <a:r>
              <a:rPr lang="ko-KR" altLang="en-US" sz="2400"/>
              <a:t>에서 </a:t>
            </a:r>
            <a:r>
              <a:rPr lang="en-US" altLang="ko-KR" sz="2400"/>
              <a:t>$, x, #VALUE! </a:t>
            </a:r>
            <a:r>
              <a:rPr lang="ko-KR" altLang="en-US" sz="2400"/>
              <a:t>등의 불필요한 문자 발견</a:t>
            </a:r>
            <a:endParaRPr lang="en-US" altLang="ko-KR" sz="2400"/>
          </a:p>
          <a:p>
            <a:pPr lvl="1">
              <a:buFont typeface="Symbol" panose="05050102010706020507" pitchFamily="18" charset="2"/>
              <a:buChar char="Þ"/>
            </a:pPr>
            <a:r>
              <a:rPr lang="ko-KR" altLang="en-US" sz="2000"/>
              <a:t>문자 제거하고 실수형으로 변경</a:t>
            </a:r>
            <a:endParaRPr lang="en-US" altLang="ko-KR" sz="2000"/>
          </a:p>
          <a:p>
            <a:pPr lvl="1">
              <a:buFont typeface="Symbol" panose="05050102010706020507" pitchFamily="18" charset="2"/>
              <a:buChar char="Þ"/>
            </a:pPr>
            <a:endParaRPr lang="en-US" altLang="ko-KR" sz="2000"/>
          </a:p>
          <a:p>
            <a:pPr lvl="1">
              <a:buFont typeface="Symbol" panose="05050102010706020507" pitchFamily="18" charset="2"/>
              <a:buChar char="Þ"/>
            </a:pPr>
            <a:endParaRPr lang="en-US" altLang="ko-KR" sz="2000"/>
          </a:p>
          <a:p>
            <a:r>
              <a:rPr lang="ko-KR" altLang="en-US" sz="2400"/>
              <a:t>범주형 </a:t>
            </a:r>
            <a:r>
              <a:rPr lang="en-US" altLang="ko-KR" sz="2400"/>
              <a:t>feature</a:t>
            </a:r>
            <a:r>
              <a:rPr lang="ko-KR" altLang="en-US" sz="2400"/>
              <a:t>에서 </a:t>
            </a:r>
            <a:r>
              <a:rPr lang="en-US" altLang="ko-KR" sz="2400"/>
              <a:t>XNA </a:t>
            </a:r>
            <a:r>
              <a:rPr lang="ko-KR" altLang="en-US" sz="2400"/>
              <a:t>등의 </a:t>
            </a:r>
            <a:r>
              <a:rPr lang="en-US" altLang="ko-KR" sz="2400"/>
              <a:t>NaN </a:t>
            </a:r>
            <a:r>
              <a:rPr lang="ko-KR" altLang="en-US" sz="2400"/>
              <a:t>대체문자 발견</a:t>
            </a:r>
            <a:endParaRPr lang="en-US" altLang="ko-KR" sz="2400"/>
          </a:p>
          <a:p>
            <a:pPr marL="457200" lvl="1" indent="0">
              <a:buNone/>
            </a:pPr>
            <a:r>
              <a:rPr lang="en-US" altLang="ko-KR" sz="2000"/>
              <a:t>=&gt; </a:t>
            </a:r>
            <a:r>
              <a:rPr lang="ko-KR" altLang="en-US" sz="2000"/>
              <a:t>전부 </a:t>
            </a:r>
            <a:r>
              <a:rPr lang="en-US" altLang="ko-KR" sz="2000"/>
              <a:t>NaN</a:t>
            </a:r>
            <a:r>
              <a:rPr lang="ko-KR" altLang="en-US" sz="2000"/>
              <a:t>으로 대체후 카테고리형으로 변경</a:t>
            </a:r>
            <a:endParaRPr lang="en-US" altLang="ko-KR" sz="2000"/>
          </a:p>
          <a:p>
            <a:pPr marL="0" indent="0">
              <a:buNone/>
            </a:pPr>
            <a:endParaRPr lang="en-US" altLang="ko-KR" sz="24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394A961-1BC5-AD17-EC29-DA0694707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85" y="1286003"/>
            <a:ext cx="4977680" cy="503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02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0C3DC29-E0B7-45E8-08E2-CF9D424B4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13" y="2224823"/>
            <a:ext cx="4601129" cy="431826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84" y="207389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2-2.</a:t>
            </a:r>
            <a:r>
              <a:rPr lang="ko-KR" altLang="en-US" sz="4800"/>
              <a:t>시각화 및 이상치 처리</a:t>
            </a:r>
            <a:r>
              <a:rPr lang="en-US" altLang="ko-KR" sz="4800"/>
              <a:t>(1)</a:t>
            </a:r>
            <a:endParaRPr lang="ko-KR" altLang="en-US" sz="480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A114BFA-6E63-EF4B-23C1-D26EA4058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484" y="1355741"/>
            <a:ext cx="6104071" cy="925343"/>
          </a:xfrm>
        </p:spPr>
        <p:txBody>
          <a:bodyPr>
            <a:normAutofit/>
          </a:bodyPr>
          <a:lstStyle/>
          <a:p>
            <a:r>
              <a:rPr lang="ko-KR" altLang="en-US" sz="2400" err="1"/>
              <a:t>타겟변수</a:t>
            </a:r>
            <a:r>
              <a:rPr lang="en-US" altLang="ko-KR" sz="2400"/>
              <a:t>(</a:t>
            </a:r>
            <a:r>
              <a:rPr lang="ko-KR" altLang="en-US" sz="2400"/>
              <a:t>채무불이행</a:t>
            </a:r>
            <a:r>
              <a:rPr lang="en-US" altLang="ko-KR" sz="2400"/>
              <a:t>) </a:t>
            </a:r>
            <a:r>
              <a:rPr lang="ko-KR" altLang="en-US" sz="2400"/>
              <a:t>의 비율</a:t>
            </a:r>
            <a:endParaRPr lang="en-US" altLang="ko-KR" sz="2400"/>
          </a:p>
          <a:p>
            <a:r>
              <a:rPr lang="en-US" altLang="ko-KR" sz="2400"/>
              <a:t>0 = </a:t>
            </a:r>
            <a:r>
              <a:rPr lang="ko-KR" altLang="en-US" sz="2400"/>
              <a:t>정상</a:t>
            </a:r>
            <a:r>
              <a:rPr lang="en-US" altLang="ko-KR" sz="2400"/>
              <a:t>    1 = </a:t>
            </a:r>
            <a:r>
              <a:rPr lang="ko-KR" altLang="en-US" sz="2400"/>
              <a:t>채무불이행</a:t>
            </a:r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175B453-6EC0-CA93-C472-048523C8A41C}"/>
              </a:ext>
            </a:extLst>
          </p:cNvPr>
          <p:cNvSpPr/>
          <p:nvPr/>
        </p:nvSpPr>
        <p:spPr>
          <a:xfrm>
            <a:off x="5319252" y="4151531"/>
            <a:ext cx="776748" cy="521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FB5122-455B-075C-0661-C96AA1EF7073}"/>
              </a:ext>
            </a:extLst>
          </p:cNvPr>
          <p:cNvSpPr txBox="1"/>
          <p:nvPr/>
        </p:nvSpPr>
        <p:spPr>
          <a:xfrm>
            <a:off x="6361471" y="3522180"/>
            <a:ext cx="451263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채무불이행 비율이 </a:t>
            </a:r>
            <a:r>
              <a:rPr lang="en-US" altLang="ko-KR" sz="2400"/>
              <a:t>8% </a:t>
            </a:r>
            <a:r>
              <a:rPr lang="ko-KR" altLang="en-US" sz="2400"/>
              <a:t>정도로 클래스 불균형이 심하다</a:t>
            </a:r>
            <a:r>
              <a:rPr lang="en-US" altLang="ko-KR" sz="2400"/>
              <a:t>.</a:t>
            </a:r>
          </a:p>
          <a:p>
            <a:endParaRPr lang="en-US" altLang="ko-KR" sz="1000"/>
          </a:p>
          <a:p>
            <a:r>
              <a:rPr lang="en-US" altLang="ko-KR" sz="2400"/>
              <a:t>=&gt;</a:t>
            </a:r>
            <a:r>
              <a:rPr lang="ko-KR" altLang="en-US" sz="2400"/>
              <a:t>모델링시 클래스 가중치 조절</a:t>
            </a:r>
            <a:r>
              <a:rPr lang="en-US" altLang="ko-KR" sz="2400"/>
              <a:t> </a:t>
            </a:r>
            <a:r>
              <a:rPr lang="ko-KR" altLang="en-US" sz="2400"/>
              <a:t>필요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139732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84" y="207389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2-2.</a:t>
            </a:r>
            <a:r>
              <a:rPr lang="ko-KR" altLang="en-US" sz="4800"/>
              <a:t>시각화 및 이상치 처리</a:t>
            </a:r>
            <a:r>
              <a:rPr lang="en-US" altLang="ko-KR" sz="4800"/>
              <a:t>(2)</a:t>
            </a:r>
            <a:endParaRPr lang="ko-KR" altLang="en-US" sz="480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A114BFA-6E63-EF4B-23C1-D26EA4058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4659" y="2066677"/>
            <a:ext cx="5594554" cy="4166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/>
              <a:t>수치형 </a:t>
            </a:r>
            <a:r>
              <a:rPr lang="en-US" altLang="ko-KR" sz="2200"/>
              <a:t>feature</a:t>
            </a:r>
            <a:r>
              <a:rPr lang="ko-KR" altLang="en-US" sz="2200"/>
              <a:t>중에 </a:t>
            </a:r>
            <a:r>
              <a:rPr lang="en-US" altLang="ko-KR" sz="2200"/>
              <a:t>2</a:t>
            </a:r>
            <a:r>
              <a:rPr lang="ko-KR" altLang="en-US" sz="2200"/>
              <a:t>개만 슬라이드에 표시</a:t>
            </a:r>
            <a:endParaRPr lang="en-US" altLang="ko-KR" sz="2200"/>
          </a:p>
          <a:p>
            <a:pPr>
              <a:lnSpc>
                <a:spcPct val="120000"/>
              </a:lnSpc>
            </a:pPr>
            <a:r>
              <a:rPr lang="en-US" altLang="ko-KR" sz="2200"/>
              <a:t>Income</a:t>
            </a:r>
            <a:r>
              <a:rPr lang="ko-KR" altLang="en-US" sz="2200"/>
              <a:t>의 이상치가 </a:t>
            </a:r>
            <a:r>
              <a:rPr lang="ko-KR" altLang="en-US" sz="2200" err="1"/>
              <a:t>매우높음</a:t>
            </a:r>
            <a:endParaRPr lang="en-US" altLang="ko-KR" sz="220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800"/>
              <a:t>=&gt; </a:t>
            </a:r>
            <a:r>
              <a:rPr lang="ko-KR" altLang="en-US" sz="1800"/>
              <a:t>수입의 편차는 원래 크므로 필요할때 처리</a:t>
            </a:r>
            <a:endParaRPr lang="en-US" altLang="ko-KR" sz="1800"/>
          </a:p>
          <a:p>
            <a:pPr>
              <a:lnSpc>
                <a:spcPct val="120000"/>
              </a:lnSpc>
            </a:pPr>
            <a:r>
              <a:rPr lang="en-US" altLang="ko-KR" sz="2200" err="1"/>
              <a:t>Employed_Days</a:t>
            </a:r>
            <a:r>
              <a:rPr lang="ko-KR" altLang="en-US" sz="2200" err="1"/>
              <a:t>특정값의</a:t>
            </a:r>
            <a:r>
              <a:rPr lang="ko-KR" altLang="en-US" sz="2200"/>
              <a:t> 이상치 다수 존재</a:t>
            </a:r>
            <a:endParaRPr lang="en-US" altLang="ko-KR" sz="220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800"/>
              <a:t>=&gt; </a:t>
            </a:r>
            <a:r>
              <a:rPr lang="ko-KR" altLang="en-US" sz="1800"/>
              <a:t>비상식적인 값이므로 </a:t>
            </a:r>
            <a:r>
              <a:rPr lang="en-US" altLang="ko-KR" sz="1800" err="1"/>
              <a:t>NaN</a:t>
            </a:r>
            <a:r>
              <a:rPr lang="ko-KR" altLang="en-US" sz="1800"/>
              <a:t>으로 대체</a:t>
            </a:r>
            <a:endParaRPr lang="en-US" altLang="ko-KR" sz="1800"/>
          </a:p>
          <a:p>
            <a:pPr>
              <a:lnSpc>
                <a:spcPct val="120000"/>
              </a:lnSpc>
            </a:pPr>
            <a:r>
              <a:rPr lang="ko-KR" altLang="en-US" sz="2200"/>
              <a:t>이외의 수치형 </a:t>
            </a:r>
            <a:r>
              <a:rPr lang="en-US" altLang="ko-KR" sz="2200"/>
              <a:t>feature</a:t>
            </a:r>
            <a:r>
              <a:rPr lang="ko-KR" altLang="en-US" sz="2200"/>
              <a:t>들은 별도의 이상치 없음</a:t>
            </a:r>
            <a:endParaRPr lang="en-US" altLang="ko-KR" sz="2200"/>
          </a:p>
          <a:p>
            <a:pPr>
              <a:lnSpc>
                <a:spcPct val="120000"/>
              </a:lnSpc>
            </a:pPr>
            <a:r>
              <a:rPr lang="ko-KR" altLang="en-US" sz="2200"/>
              <a:t>채무불이행과의 연관성은 </a:t>
            </a:r>
            <a:r>
              <a:rPr lang="ko-KR" altLang="en-US" sz="2200" err="1"/>
              <a:t>확인힘듦</a:t>
            </a:r>
            <a:endParaRPr lang="en-US" altLang="ko-KR" sz="2200"/>
          </a:p>
          <a:p>
            <a:endParaRPr lang="en-US" altLang="ko-KR" sz="2000"/>
          </a:p>
          <a:p>
            <a:endParaRPr lang="en-US" altLang="ko-KR" sz="2400"/>
          </a:p>
          <a:p>
            <a:endParaRPr lang="en-US" altLang="ko-KR" sz="240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260B2F9-18F6-BD1D-7822-38594192B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12" y="1538677"/>
            <a:ext cx="5903588" cy="469497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E0F7A99-9861-D9FE-738E-DFDCE754E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12" y="1538676"/>
            <a:ext cx="5903588" cy="469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9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</TotalTime>
  <Words>993</Words>
  <Application>Microsoft Office PowerPoint</Application>
  <PresentationFormat>와이드스크린</PresentationFormat>
  <Paragraphs>164</Paragraphs>
  <Slides>22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Symbol</vt:lpstr>
      <vt:lpstr>Office 테마</vt:lpstr>
      <vt:lpstr>AI Bootcamp Section 2 Project </vt:lpstr>
      <vt:lpstr>목차</vt:lpstr>
      <vt:lpstr>1. 문제정의</vt:lpstr>
      <vt:lpstr>1-1.데이터 선정</vt:lpstr>
      <vt:lpstr>1-2.가설설정</vt:lpstr>
      <vt:lpstr>2.EDA 및 전처리</vt:lpstr>
      <vt:lpstr>2-1.자료형 변환</vt:lpstr>
      <vt:lpstr>2-2.시각화 및 이상치 처리(1)</vt:lpstr>
      <vt:lpstr>2-2.시각화 및 이상치 처리(2)</vt:lpstr>
      <vt:lpstr>2-2.시각화 및 이상치 처리(3)</vt:lpstr>
      <vt:lpstr>2-3.EDA단계 가설검정(1)</vt:lpstr>
      <vt:lpstr>2-3.EDA단계 가설검정(2)</vt:lpstr>
      <vt:lpstr>2-4.전처리(결측치 처리 포함)</vt:lpstr>
      <vt:lpstr>3.모델링(1)</vt:lpstr>
      <vt:lpstr>3.모델링(2)</vt:lpstr>
      <vt:lpstr>3.모델링(3)</vt:lpstr>
      <vt:lpstr>3-1.모델해석 및 검정(1)</vt:lpstr>
      <vt:lpstr>3-1.모델해석 및 검정(2)</vt:lpstr>
      <vt:lpstr>3-1.모델해석 및 검정(3)</vt:lpstr>
      <vt:lpstr>3-1.모델해석 및 검정(4)</vt:lpstr>
      <vt:lpstr>4.한계 및 보완점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Bootcamp Section 1 Project </dc:title>
  <dc:creator>P KH</dc:creator>
  <cp:lastModifiedBy>P KH</cp:lastModifiedBy>
  <cp:revision>30</cp:revision>
  <dcterms:created xsi:type="dcterms:W3CDTF">2023-03-12T15:15:46Z</dcterms:created>
  <dcterms:modified xsi:type="dcterms:W3CDTF">2023-04-12T06:59:33Z</dcterms:modified>
</cp:coreProperties>
</file>