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308" r:id="rId6"/>
    <p:sldId id="259" r:id="rId7"/>
    <p:sldId id="295" r:id="rId8"/>
    <p:sldId id="261" r:id="rId9"/>
    <p:sldId id="297" r:id="rId10"/>
    <p:sldId id="296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6724F89-3365-4FC3-9BEA-2F435FAA36A8}">
          <p14:sldIdLst>
            <p14:sldId id="256"/>
            <p14:sldId id="257"/>
            <p14:sldId id="258"/>
            <p14:sldId id="260"/>
            <p14:sldId id="308"/>
            <p14:sldId id="259"/>
            <p14:sldId id="295"/>
            <p14:sldId id="261"/>
            <p14:sldId id="297"/>
            <p14:sldId id="296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4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6:59:31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5300 2896 24575,'-189'2'0,"-209"-4"0,153-25 0,-22 0 0,-49 0 0,15 2 0,-87-2 0,287 19 0,-392-68 0,267 34 0,58 14 0,-396-71 0,403 65 0,-220-78 0,306 81 0,1-3 0,2-4 0,2-3 0,-126-96 0,164 112 0,2 0 0,0-2 0,2-1 0,2-1 0,0-2 0,2 0 0,-22-39 0,-9-24 0,-52-100 0,44 80 0,40 76 0,2-1 0,-20-52 0,27 52 0,2 0 0,1-1 0,3 0 0,1-1 0,1 0 0,1-46 0,6 64 0,0 1 0,1 0 0,1 0 0,1 0 0,0 0 0,2 0 0,1 1 0,1 0 0,0 1 0,2-1 0,0 2 0,1-1 0,2 1 0,15-19 0,-3 8 0,2 0 0,1 3 0,0 0 0,61-42 0,140-74 0,-219 138 0,44-28 0,1 3 0,1 3 0,103-35 0,-68 35 0,0 4 0,2 4 0,169-13 0,-56 31 0,237 27 0,-202 3 0,-143-22 0,277 15 0,-319-21 0,-5 0 0,94-9 0,-118 6 0,0 1 0,0 2 0,0 1 0,0 0 0,42 12 0,-45-10 0,139 32 0,36 5 0,486 64 0,-137-5 0,-226-14 0,-253-60 0,32 9 0,-32-13 0,114 54 0,-82-31 0,232 88 0,-67-8 0,-198-91 0,-46-22 0,-1 1 0,0 0 0,-1 2 0,26 24 0,65 76 0,9 7 0,-97-101 0,0 1 0,-2 1 0,0 1 0,-2 1 0,0 1 0,16 32 0,-2-4 0,-17-29 0,22 47 0,44 108 0,-77-170 0,-1 1 0,0 0 0,-1-1 0,0 2 0,-1-1 0,0 0 0,-1 0 0,0 1 0,-1-1 0,0 1 0,-2 14 0,-4 15 0,-21 72 0,8-38 0,15-56 0,-1 0 0,-1 0 0,-1-1 0,-1 1 0,0-2 0,-1 1 0,-22 30 0,14-27 0,-1-1 0,0-1 0,-1-1 0,-1 0 0,-29 19 0,3-5 0,-97 53 0,121-74 0,0-1 0,-1-1 0,0-1 0,-30 7 0,-93 24 0,13-2 0,92-28 0,0 2 0,0 1 0,1 2 0,1 2 0,0 2 0,-38 23 0,69-37 0,0 0 0,0 0 0,0-1 0,-1-1 0,1 1 0,-1-1 0,0-1 0,-16 2 0,-78-5 0,51-1 0,-251 2-1365,279 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7:52:31.1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2461 84 24575,'-686'0'0,"662"1"0,-1 1 0,1 1 0,-1 1 0,-43 14 0,-93 43 0,124-46 0,-1 3 0,0 2 0,-49 35 0,19-12 0,26-14 0,-60 52 0,102-80 0,-82 87 0,-25 24 0,21-20 0,26-27 0,3 2 0,-59 90 0,96-128 0,-13 19 0,1 1 0,3 1 0,-28 64 0,19-10 0,19-51 0,-1-1 0,-33 58 0,39-83 0,1 1 0,2 1 0,1-1 0,-13 60 0,-9 124 0,26-164 0,-17 210 0,12 271 0,-3-191 0,3-154 0,-17 132 0,-2 106 0,30-299 0,6 0 0,23 131 0,28 94 0,-33-39 0,-25 3 0,-2-128 0,7-74 0,22 127 0,-7-79 0,10 34 0,-4-26 0,-7-29 0,18 197 0,-6 197 0,12-139 0,-22-142 0,0 3 0,3-60 0,-13-86 0,5 0 0,32 115 0,-26-152 0,-4-19 0,-3 0 0,9 65 0,-6-17 0,48 159 0,-15-72 0,-22-79 0,-6-23 0,20 146 0,-39-194 0,2 0 0,1 0 0,2 0 0,1-1 0,2-1 0,25 55 0,-25-64 0,12 42 0,1 4 0,-19-58 0,-1 2 0,-1-1 0,4 26 0,-7-29 0,2-1 0,-1 0 0,1 0 0,1 0 0,0 0 0,0 0 0,1-1 0,0 1 0,9 13 0,11 5 0,1 0 0,0-2 0,2-1 0,2-2 0,58 39 0,-33-31 0,2-2 0,1-2 0,100 31 0,-139-51 0,266 80 0,-244-79 0,-1-3 0,2-2 0,-1-1 0,70-6 0,-10 1 0,61 4 0,-23 1 0,140-16 0,-233 6 0,-1-1 0,0-2 0,-1-2 0,64-29 0,-70 29 0,1 1 0,41-7 0,40-12 0,-103 26 0,0-1 0,0-1 0,0-1 0,-1 0 0,15-12 0,15-14 0,-28 20 0,0 0 0,1 1 0,1 1 0,0 1 0,21-8 0,-26 13 0,0 0 0,0-1 0,0-1 0,-1 0 0,0 0 0,0-2 0,-1 1 0,0-2 0,11-13 0,10-8 0,45-36 0,15-13 0,-39 34 0,-39 34 0,0 0 0,0 0 0,20-27 0,90-150 0,-62 90 0,5-22 0,-47 79 0,44-62 0,-37 65 0,-2-1 0,-1-1 0,-2-1 0,-3-1 0,-1-1 0,15-55 0,-2 11 0,-19 55 0,-2 0 0,8-37 0,69-528 0,-80 511 0,13-245 0,-10 91 0,-3 134 0,-11-187 0,-11-183 0,40 3 0,1-133 0,-27 346 0,-3-375 0,-15 204 0,10 270 0,-4-27 0,-3-102 0,-25-355 0,21 420 0,14 145 0,-4 0 0,-3 1 0,-34-116 0,13 80 0,-22-149 0,7 27 0,35 176 0,-4-79 0,-7-39 0,-4 78 0,17 66 0,-13-67 0,-4-190 0,22 251 0,-2-1 0,-1 2 0,-20-55 0,1 1 0,15 60 0,-1 0 0,-1 1 0,-39-63 0,-9-19 0,27 45 0,-61-92 0,73 127 0,-119-169 0,133 194 0,-1 0 0,0 1 0,-1 1 0,0 0 0,-22-14 0,-72-33 0,6 3 0,16-4 0,55 36 0,-61-35 0,-78-19 0,141 65 0,1 2 0,-1 1 0,-1 2 0,0 0 0,1 2 0,-1 1 0,-49 1 0,-28 1 0,-91 4 0,188-2-114,0 0 1,1 0-1,-1 0 0,1 1 0,-1 1 1,1-1-1,0 1 0,0 0 0,0 1 1,0-1-1,-10 9 0,0 3-6712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6:59:34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1 267 24575,'8'-1'0,"0"0"0,0 0 0,0-1 0,0 0 0,11-4 0,8-3 0,303-88 0,-289 85 0,52-6 0,-53 11 0,53-16 0,-23 4 0,0 2 0,1 4 0,1 3 0,96-2 0,-64 4 0,-41 2 0,64 3 0,160 24 0,450 92 0,-585-84 0,113 24 0,-139-29 0,27 6 0,-100-15 0,202 49 0,101 40 0,-329-95 0,-9-3 0,-2 0 0,1 1 0,0 0 0,-1 1 0,15 11 0,11 11-1365,-24-19-5461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7:00:20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1 587 24575,'0'-2'0,"1"1"0,0 0 0,0-1 0,0 1 0,-1 0 0,1 0 0,0 0 0,0 0 0,1 0 0,-1 0 0,0 0 0,0 0 0,0 1 0,1-1 0,-1 0 0,0 1 0,2-2 0,4-1 0,21-17 0,-13 9 0,0 1 0,1 1 0,20-10 0,29-7 0,124-56 0,-138 49 0,-38 24 0,-1 0 0,20-9 0,-26 16 0,0-1 0,-1 1 0,1-1 0,0 0 0,-1-1 0,9-7 0,-13 10 0,0 0 0,0 0 0,0 0 0,0 0 0,0 0 0,0-1 0,-1 1 0,1 0 0,0-1 0,-1 1 0,1 0 0,-1-1 0,0 1 0,1-1 0,-1 1 0,0-1 0,0 1 0,0-1 0,0 1 0,0-1 0,0 1 0,0 0 0,-1-1 0,1 1 0,0-1 0,-1 1 0,1-1 0,-1 1 0,0 0 0,-1-3 0,-16-23 0,0 0 0,-2 1 0,-27-27 0,6 7 0,-1-4-1365,24 32-5461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7:01:21.1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1529 85 24575,'-6'4'0,"0"0"0,0 0 0,-1-1 0,1 0 0,-1 0 0,0-1 0,0 0 0,-9 2 0,-11 4 0,-11 4 0,26-9 0,1 1 0,0 0 0,-1 0 0,1 1 0,0 1 0,-19 12 0,-30 28 0,32-26 0,1 1 0,1 1 0,1 1 0,-28 32 0,-125 156 0,47-84 0,80-81 0,-50 58 0,68-60 0,2 1 0,1 2 0,-41 90 0,-119 240 0,151-283 0,4 2 0,-36 165 0,68-251 0,-34 143 0,7 1 0,-17 258 0,61 220 0,-2 23 0,-13-473 0,-12 55 0,5-140 0,6 125 0,10-137 0,34 155 0,62 366 0,-97-561 0,2 0 0,2 0 0,2-1 0,1 0 0,3-2 0,24 46 0,-1-7 0,-3 1 0,-3 2 0,43 173 0,-54-158 0,65 172 0,-72-228 0,2 6 0,28 52 0,-22-54 0,20 35 0,40 59 0,-34-55 0,99 132 0,-131-199 0,0 0 0,1-1 0,0-2 0,28 19 0,94 52 0,-59-37 0,-38-27 0,0-2 0,2-2 0,0-2 0,66 15 0,-15-3 0,-92-27 0,22 7 0,2 0 0,-1-2 0,1-1 0,53 4 0,212-13 0,-105-21 0,115-31 0,-187 31 0,-75 12 0,0 0 0,-1-3 0,48-25 0,-58 26 0,39-22 0,107-74 0,-135 83 0,3-6 0,47-43 0,-19 14 0,-17 22 0,-42 31 0,0 0 0,0-1 0,-1-1 0,-1 0 0,23-25 0,-6-5 0,-2-1 0,27-57 0,34-96 0,-53 113 0,-15 30 0,-3-2 0,12-60 0,-2 10 0,-6 17 0,-11 45 0,1 0 0,18-41 0,14-25 0,39-144 0,-72 201 0,-2 0 0,-2-1 0,-1-73 0,-4 65 0,3 0 0,11-61 0,52-247 0,-55 280 0,1-132 0,0-7 0,16 35 0,-13 93 0,5-121 0,-20-19 0,8-160 0,3 236 0,-7 0 0,-8 0 0,-31-227 0,-6-58 0,27 249 0,-40-183 0,47 344 0,-12-56 0,-58-176 0,64 232 0,-33-82 0,-4-9 0,2 4 0,39 105 0,-1 2 0,-2-1 0,0 1 0,-15-19 0,-6 2 0,-1 2 0,-2 2 0,-1 0 0,-44-26 0,-44-38 0,113 87 0,0 1 0,0 1 0,-1-1 0,0 2 0,-16-7 0,-21-9 0,42 18 0,-20-12 0,0 2 0,0 1 0,-55-16 0,-79-19 0,80 21 0,43 16 0,-63-7 0,4 2 0,-155-33 0,182 42 0,-128 5 0,85 4 0,75-1 0,0 3 0,0 1 0,0 1 0,1 3 0,0 1 0,-42 18 0,57-20 0,-1-1 0,1-2 0,-1 0 0,-1-2 0,1 0 0,-1-2 0,-28 0 0,33-2-93,-25-1-225,-1 2 0,0 2 0,-47 8 0,68-6-6508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7:01:23.48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0 769 24575,'1'-2'0,"1"-1"0,0 1 0,-1 0 0,1-1 0,0 1 0,0 0 0,1 0 0,-1 0 0,0 0 0,0 1 0,1-1 0,2-1 0,9-7 0,11-17 0,41-55 0,-15 15 0,-31 43 0,110-121 0,-110 126 0,2 1 0,0 0 0,0 2 0,2 0 0,25-11 0,45-24 0,54-24 0,-91 53 0,2 3 0,0 2 0,94-13 0,-16 3 0,-77 16 0,0 2 0,77-1 0,126 11 0,-105 1 0,1213-2 0,-1296 5-1365,-45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7:01:24.6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24575,'7'6'0,"0"0"0,1-1 0,0 0 0,0 0 0,12 5 0,13 7 0,-2 3 0,38 32 0,-60-46 0,-2 1 0,1 1 0,-1 0 0,0 0 0,0 0 0,-1 1 0,0-1 0,-1 2 0,7 14 0,-10-18 0,-1-1 0,0 1 0,-1-1 0,1 1 0,-1 0 0,0-1 0,0 1 0,-1-1 0,1 1 0,-1 0 0,-1-1 0,1 1 0,-1-1 0,0 0 0,0 1 0,-5 7 0,-5 8 0,-1 0 0,-24 29 0,21-28 0,-49 52-1365,50-57-5461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7:49:35.70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0 876 24575,'3'-2'0,"0"1"0,-1 0 0,1-1 0,-1 0 0,1 1 0,-1-1 0,0 0 0,1 0 0,-1 0 0,0-1 0,-1 1 0,1 0 0,0-1 0,-1 1 0,1-1 0,1-4 0,6-7 0,39-42 0,2 3 0,3 2 0,78-59 0,-91 77 0,8-1 0,2 1 0,1 3 0,97-41 0,-88 43 0,17-5 0,153-45 0,88 2 0,-250 61 0,-37 7 0,41-17 0,-41 13 0,34-8 0,16-3 0,-59 15 0,1 1 0,0 1 0,0 1 0,47-3 0,59 9-1365,-102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7:49:39.89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24575,'13'2'0,"0"0"0,0 0 0,0 2 0,0-1 0,-1 2 0,1-1 0,-1 2 0,0 0 0,11 7 0,25 11 0,15 4 0,332 132 0,-380-156 0,34 13 0,-46-15 0,1-1 0,-1 1 0,0-1 0,0 1 0,0 0 0,0 0 0,0 1 0,0-1 0,-1 1 0,5 4 0,-7-6 0,1-1 0,-1 1 0,0 0 0,0 0 0,1 0 0,-1-1 0,0 1 0,0 0 0,0 0 0,0 0 0,0 0 0,0 0 0,0-1 0,0 1 0,-1 0 0,1 0 0,0 0 0,0-1 0,-1 1 0,1 0 0,0 0 0,-1 0 0,1-1 0,-1 1 0,1 0 0,-1-1 0,1 1 0,-1 0 0,1-1 0,-1 1 0,0-1 0,0 1 0,-25 17 0,24-17 0,-51 26 0,40-22 0,0 2 0,0 0 0,0 0 0,1 1 0,0 1 0,-14 12 0,13-9 0,-1-1 0,-1 0 0,0-2 0,-19 11 0,17-11 0,0 2 0,-31 23 0,-23 24 0,-21 20 0,38-36-1365,40-30-5461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7:49:40.2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C3D15-06DD-41AF-816A-0EC127E432CB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3CB85-88DD-43CC-8000-31A9647E9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46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3CB85-88DD-43CC-8000-31A9647E94C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120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3CB85-88DD-43CC-8000-31A9647E94C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34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3CB85-88DD-43CC-8000-31A9647E94C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385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53958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22563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51990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6030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61133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17702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96582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421716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75996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12932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46578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20810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14.png"/><Relationship Id="rId4" Type="http://schemas.openxmlformats.org/officeDocument/2006/relationships/customXml" Target="../ink/ink8.xml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D3ACB-8AA3-496B-970A-A38AB80D4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ko-KR"/>
              <a:t>AI Bootcamp</a:t>
            </a:r>
            <a:br>
              <a:rPr lang="en-US" altLang="ko-KR"/>
            </a:br>
            <a:r>
              <a:rPr lang="en-US" altLang="ko-KR"/>
              <a:t>Section 3 Project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3A3D1E-EC63-9513-8100-09893FBC5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/>
              <a:t>18</a:t>
            </a:r>
            <a:r>
              <a:rPr lang="ko-KR" altLang="en-US" sz="2800" b="1"/>
              <a:t>기 박경훈</a:t>
            </a:r>
          </a:p>
        </p:txBody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id="{E78EEA41-FA36-62C5-2E9A-7E361330C6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33" r="29255" b="-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84" y="207389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3-1. </a:t>
            </a:r>
            <a:r>
              <a:rPr lang="ko-KR" altLang="en-US" sz="4800"/>
              <a:t>모델 구성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A114BFA-6E63-EF4B-23C1-D26EA4058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484" y="1493392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2</a:t>
            </a:r>
            <a:r>
              <a:rPr lang="ko-KR" altLang="en-US"/>
              <a:t>개의 </a:t>
            </a:r>
            <a:r>
              <a:rPr lang="en-US" altLang="ko-KR"/>
              <a:t>CNN </a:t>
            </a:r>
            <a:r>
              <a:rPr lang="ko-KR" altLang="en-US"/>
              <a:t>모델 구성</a:t>
            </a: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/>
              <a:t>0.    BaseModel : RandomForest (</a:t>
            </a:r>
            <a:r>
              <a:rPr lang="ko-KR" altLang="en-US" sz="2400"/>
              <a:t>기존 </a:t>
            </a:r>
            <a:r>
              <a:rPr lang="en-US" altLang="ko-KR" sz="2400"/>
              <a:t>ML)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/>
              <a:t>Residual Connection, pre-activation, bottleneck</a:t>
            </a:r>
            <a:r>
              <a:rPr lang="ko-KR" altLang="en-US" sz="2400"/>
              <a:t>으로 구성된 </a:t>
            </a:r>
            <a:r>
              <a:rPr lang="en-US" altLang="ko-KR" sz="2400"/>
              <a:t>Residual </a:t>
            </a:r>
            <a:r>
              <a:rPr lang="ko-KR" altLang="en-US" sz="2400"/>
              <a:t>블록을 쌓은  </a:t>
            </a:r>
            <a:r>
              <a:rPr lang="en-US" altLang="ko-KR" sz="2400"/>
              <a:t>Custom ResNet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/>
              <a:t>RC, pre-act, DepthwiseConv, Inverted bottleneck, SEBlock</a:t>
            </a:r>
            <a:r>
              <a:rPr lang="ko-KR" altLang="en-US" sz="2400"/>
              <a:t>으로 구성된 </a:t>
            </a:r>
            <a:r>
              <a:rPr lang="en-US" altLang="ko-KR" sz="2400"/>
              <a:t>MBConv </a:t>
            </a:r>
            <a:r>
              <a:rPr lang="ko-KR" altLang="en-US" sz="2400"/>
              <a:t>블록을 쌓은 </a:t>
            </a:r>
            <a:r>
              <a:rPr lang="en-US" altLang="ko-KR" sz="2400"/>
              <a:t>Custom ResNetV2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0122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84" y="207389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3-2. Base Model</a:t>
            </a:r>
            <a:endParaRPr lang="ko-KR" altLang="en-US" sz="4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A114BFA-6E63-EF4B-23C1-D26EA4058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484" y="1493392"/>
            <a:ext cx="10420432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이미지 데이터이므로 기존 </a:t>
            </a:r>
            <a:r>
              <a:rPr lang="en-US" altLang="ko-KR" sz="2400"/>
              <a:t>ML</a:t>
            </a:r>
            <a:r>
              <a:rPr lang="ko-KR" altLang="en-US" sz="2400"/>
              <a:t>을 적용하기 힘들것이 자명하나</a:t>
            </a:r>
            <a:r>
              <a:rPr lang="en-US" altLang="ko-KR" sz="2400"/>
              <a:t>, </a:t>
            </a:r>
            <a:r>
              <a:rPr lang="ko-KR" altLang="en-US" sz="2400"/>
              <a:t>근거확보를 위해 </a:t>
            </a:r>
            <a:r>
              <a:rPr lang="en-US" altLang="ko-KR" sz="2400"/>
              <a:t>BaseModel</a:t>
            </a:r>
            <a:r>
              <a:rPr lang="ko-KR" altLang="en-US" sz="2400"/>
              <a:t>은 </a:t>
            </a:r>
            <a:r>
              <a:rPr lang="en-US" altLang="ko-KR" sz="2400"/>
              <a:t>RandomForest </a:t>
            </a:r>
            <a:r>
              <a:rPr lang="ko-KR" altLang="en-US" sz="2400"/>
              <a:t>사용</a:t>
            </a:r>
            <a:r>
              <a:rPr lang="en-US" altLang="ko-KR" sz="2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이미지를 그대로 받진 못하므로 </a:t>
            </a:r>
            <a:r>
              <a:rPr lang="en-US" altLang="ko-KR" sz="2400"/>
              <a:t>[Batch, 224*224] </a:t>
            </a:r>
            <a:r>
              <a:rPr lang="ko-KR" altLang="en-US" sz="2400"/>
              <a:t>형태의 </a:t>
            </a:r>
            <a:r>
              <a:rPr lang="en-US" altLang="ko-KR" sz="2400"/>
              <a:t>table</a:t>
            </a:r>
            <a:r>
              <a:rPr lang="ko-KR" altLang="en-US" sz="2400"/>
              <a:t>로 학습</a:t>
            </a:r>
            <a:r>
              <a:rPr lang="en-US" altLang="ko-KR" sz="2400"/>
              <a:t>.</a:t>
            </a:r>
            <a:br>
              <a:rPr lang="en-US" altLang="ko-KR" sz="2400"/>
            </a:br>
            <a:r>
              <a:rPr lang="en-US" altLang="ko-KR" sz="2400"/>
              <a:t>(3</a:t>
            </a:r>
            <a:r>
              <a:rPr lang="ko-KR" altLang="en-US" sz="2400"/>
              <a:t>개 채널은 평균내어 축소</a:t>
            </a:r>
            <a:r>
              <a:rPr lang="en-US" altLang="ko-KR" sz="2400"/>
              <a:t>, </a:t>
            </a:r>
            <a:r>
              <a:rPr lang="ko-KR" altLang="en-US" sz="2400"/>
              <a:t>라벨은 </a:t>
            </a:r>
            <a:r>
              <a:rPr lang="en-US" altLang="ko-KR" sz="2400"/>
              <a:t>One Hot Encode)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80773A4-FB61-FC56-FD5D-0CA27D4A2F8B}"/>
              </a:ext>
            </a:extLst>
          </p:cNvPr>
          <p:cNvSpPr/>
          <p:nvPr/>
        </p:nvSpPr>
        <p:spPr>
          <a:xfrm>
            <a:off x="1322438" y="4252451"/>
            <a:ext cx="424549" cy="580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3E70C7-3606-538B-9F7B-060569BB9386}"/>
              </a:ext>
            </a:extLst>
          </p:cNvPr>
          <p:cNvSpPr txBox="1"/>
          <p:nvPr/>
        </p:nvSpPr>
        <p:spPr>
          <a:xfrm>
            <a:off x="1976284" y="4242618"/>
            <a:ext cx="642046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</a:rPr>
              <a:t>학습결과 검증세트 정확도 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</a:rPr>
              <a:t>~ 0.3 </a:t>
            </a:r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</a:rPr>
              <a:t>정도로 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</a:rPr>
              <a:t>Chance Level</a:t>
            </a:r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</a:rPr>
              <a:t>에서 벗어나지 못함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</a:rPr>
              <a:t>딥러닝 모델 적용 필요</a:t>
            </a:r>
            <a:endParaRPr lang="en-US" altLang="ko-KR" sz="2000" b="1">
              <a:solidFill>
                <a:schemeClr val="accent1">
                  <a:lumMod val="75000"/>
                </a:schemeClr>
              </a:solidFill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44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84" y="207389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3-3. Custom ResNet</a:t>
            </a:r>
            <a:endParaRPr lang="ko-KR" altLang="en-US" sz="4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A114BFA-6E63-EF4B-23C1-D26EA4058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285" y="1295794"/>
            <a:ext cx="4393839" cy="4642634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2000"/>
              <a:t>왼쪽 그림의 구조가 하나의 </a:t>
            </a:r>
            <a:r>
              <a:rPr lang="en-US" altLang="ko-KR" sz="2000"/>
              <a:t>ResBlock</a:t>
            </a:r>
            <a:r>
              <a:rPr lang="ko-KR" altLang="en-US" sz="2000"/>
              <a:t>을 구성</a:t>
            </a:r>
            <a:endParaRPr lang="en-US" altLang="ko-KR" sz="2000"/>
          </a:p>
          <a:p>
            <a:pPr>
              <a:lnSpc>
                <a:spcPct val="150000"/>
              </a:lnSpc>
            </a:pPr>
            <a:r>
              <a:rPr lang="en-US" altLang="ko-KR" sz="2000"/>
              <a:t>Residual</a:t>
            </a:r>
            <a:r>
              <a:rPr lang="ko-KR" altLang="en-US" sz="2000"/>
              <a:t> </a:t>
            </a:r>
            <a:r>
              <a:rPr lang="en-US" altLang="ko-KR" sz="2000"/>
              <a:t>connection : </a:t>
            </a:r>
            <a:r>
              <a:rPr lang="ko-KR" altLang="en-US" sz="2000"/>
              <a:t>입력을 그대로 더하여 기울기 소실 방지</a:t>
            </a:r>
            <a:endParaRPr lang="en-US" altLang="ko-KR" sz="2000"/>
          </a:p>
          <a:p>
            <a:pPr>
              <a:lnSpc>
                <a:spcPct val="150000"/>
              </a:lnSpc>
            </a:pPr>
            <a:r>
              <a:rPr lang="en-US" altLang="ko-KR" sz="2000"/>
              <a:t>Pre-activation</a:t>
            </a:r>
            <a:r>
              <a:rPr lang="ko-KR" altLang="en-US" sz="2000"/>
              <a:t> 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r>
              <a:rPr lang="en-US" altLang="ko-KR" sz="2000"/>
              <a:t>Input</a:t>
            </a:r>
            <a:r>
              <a:rPr lang="ko-KR" altLang="en-US" sz="2000"/>
              <a:t>이 활성함수를 지나기전 이므로 </a:t>
            </a:r>
            <a:r>
              <a:rPr lang="en-US" altLang="ko-KR" sz="2000"/>
              <a:t>ReLU</a:t>
            </a:r>
            <a:r>
              <a:rPr lang="ko-KR" altLang="en-US" sz="2000"/>
              <a:t>로 인한</a:t>
            </a:r>
            <a:br>
              <a:rPr lang="en-US" altLang="ko-KR" sz="2000"/>
            </a:br>
            <a:r>
              <a:rPr lang="ko-KR" altLang="en-US" sz="2000"/>
              <a:t>기울기소실 방지</a:t>
            </a:r>
            <a:endParaRPr lang="en-US" altLang="ko-KR" sz="2000"/>
          </a:p>
          <a:p>
            <a:pPr>
              <a:lnSpc>
                <a:spcPct val="150000"/>
              </a:lnSpc>
            </a:pPr>
            <a:r>
              <a:rPr lang="en-US" altLang="ko-KR" sz="2000"/>
              <a:t>Bottle neck : </a:t>
            </a:r>
            <a:r>
              <a:rPr lang="ko-KR" altLang="en-US" sz="2000"/>
              <a:t>채널을 줄이고 특징추출 이후 다시 채널을 올림</a:t>
            </a:r>
            <a:r>
              <a:rPr lang="en-US" altLang="ko-KR" sz="2000"/>
              <a:t>. </a:t>
            </a:r>
            <a:r>
              <a:rPr lang="ko-KR" altLang="en-US" sz="2000"/>
              <a:t>계산량 감소</a:t>
            </a:r>
            <a:endParaRPr lang="en-US" altLang="ko-KR" sz="2000"/>
          </a:p>
          <a:p>
            <a:pPr>
              <a:lnSpc>
                <a:spcPct val="150000"/>
              </a:lnSpc>
            </a:pPr>
            <a:r>
              <a:rPr lang="en-US" altLang="ko-KR" sz="2000"/>
              <a:t>kernel size = 3x3</a:t>
            </a:r>
          </a:p>
          <a:p>
            <a:pPr>
              <a:lnSpc>
                <a:spcPct val="150000"/>
              </a:lnSpc>
            </a:pPr>
            <a:endParaRPr lang="en-US" altLang="ko-KR" sz="20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5684BE-5882-4CC5-3BF1-F8D8BB712C24}"/>
              </a:ext>
            </a:extLst>
          </p:cNvPr>
          <p:cNvSpPr/>
          <p:nvPr/>
        </p:nvSpPr>
        <p:spPr>
          <a:xfrm>
            <a:off x="1120876" y="1295794"/>
            <a:ext cx="1189704" cy="34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Input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D6778C-DB2D-8140-C937-8A76CDDB6551}"/>
              </a:ext>
            </a:extLst>
          </p:cNvPr>
          <p:cNvSpPr/>
          <p:nvPr/>
        </p:nvSpPr>
        <p:spPr>
          <a:xfrm>
            <a:off x="2340077" y="2324444"/>
            <a:ext cx="1160207" cy="644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1x1 Conv down ch.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922A9D-A129-8E40-E713-76B1E56A2CF5}"/>
              </a:ext>
            </a:extLst>
          </p:cNvPr>
          <p:cNvSpPr/>
          <p:nvPr/>
        </p:nvSpPr>
        <p:spPr>
          <a:xfrm>
            <a:off x="2340076" y="1944602"/>
            <a:ext cx="1160208" cy="2774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BN + ReLU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E6D16D-3A2B-3821-3B7B-FC5E503927F4}"/>
              </a:ext>
            </a:extLst>
          </p:cNvPr>
          <p:cNvSpPr/>
          <p:nvPr/>
        </p:nvSpPr>
        <p:spPr>
          <a:xfrm>
            <a:off x="2340076" y="3496418"/>
            <a:ext cx="1174956" cy="446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3x3 Conv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955E08-0BF3-A748-B4CE-57C40A43CB5D}"/>
              </a:ext>
            </a:extLst>
          </p:cNvPr>
          <p:cNvSpPr/>
          <p:nvPr/>
        </p:nvSpPr>
        <p:spPr>
          <a:xfrm>
            <a:off x="2340076" y="3084095"/>
            <a:ext cx="1174956" cy="2774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BN + ReLU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0EA030-B61A-3A40-9A8B-9E201119DBD7}"/>
              </a:ext>
            </a:extLst>
          </p:cNvPr>
          <p:cNvSpPr/>
          <p:nvPr/>
        </p:nvSpPr>
        <p:spPr>
          <a:xfrm>
            <a:off x="2347450" y="4050462"/>
            <a:ext cx="1160208" cy="2774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BN + ReLU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9E2729-E5C1-EFEF-1F08-05C83B788552}"/>
              </a:ext>
            </a:extLst>
          </p:cNvPr>
          <p:cNvSpPr/>
          <p:nvPr/>
        </p:nvSpPr>
        <p:spPr>
          <a:xfrm>
            <a:off x="2347450" y="4456995"/>
            <a:ext cx="1174956" cy="584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1x1 Conv</a:t>
            </a:r>
          </a:p>
          <a:p>
            <a:pPr algn="ctr"/>
            <a:r>
              <a:rPr lang="en-US" altLang="ko-KR"/>
              <a:t>up ch.</a:t>
            </a:r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A5459AA-FE9C-9BB3-B348-093A02AE92A1}"/>
              </a:ext>
            </a:extLst>
          </p:cNvPr>
          <p:cNvSpPr/>
          <p:nvPr/>
        </p:nvSpPr>
        <p:spPr>
          <a:xfrm>
            <a:off x="1504334" y="5184745"/>
            <a:ext cx="422787" cy="398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+</a:t>
            </a:r>
            <a:endParaRPr lang="ko-KR" altLang="en-US" sz="32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EF37DD4-5156-C2CE-C6F3-4C2EF6E01051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>
            <a:off x="1715728" y="1638254"/>
            <a:ext cx="0" cy="3546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DF10869-3FB1-507D-F7B7-943113D86DE0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1715728" y="1638254"/>
            <a:ext cx="1204452" cy="306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760EFDB-DCDC-70D0-2E5D-90ADC84B213C}"/>
              </a:ext>
            </a:extLst>
          </p:cNvPr>
          <p:cNvCxnSpPr>
            <a:stCxn id="17" idx="2"/>
            <a:endCxn id="18" idx="6"/>
          </p:cNvCxnSpPr>
          <p:nvPr/>
        </p:nvCxnSpPr>
        <p:spPr>
          <a:xfrm flipH="1">
            <a:off x="1927121" y="5041471"/>
            <a:ext cx="1007807" cy="342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A0B5552-1B84-019D-1907-DD7E7D2AA75B}"/>
              </a:ext>
            </a:extLst>
          </p:cNvPr>
          <p:cNvCxnSpPr>
            <a:cxnSpLocks/>
            <a:stCxn id="18" idx="4"/>
            <a:endCxn id="33" idx="0"/>
          </p:cNvCxnSpPr>
          <p:nvPr/>
        </p:nvCxnSpPr>
        <p:spPr>
          <a:xfrm flipH="1">
            <a:off x="1715727" y="5583117"/>
            <a:ext cx="1" cy="186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0F37EFD-02B9-6525-4D60-84A388BE611C}"/>
              </a:ext>
            </a:extLst>
          </p:cNvPr>
          <p:cNvSpPr/>
          <p:nvPr/>
        </p:nvSpPr>
        <p:spPr>
          <a:xfrm>
            <a:off x="1120875" y="5769221"/>
            <a:ext cx="1189704" cy="34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Output</a:t>
            </a:r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666EB72-BF75-E2DD-8139-76B97B2409D0}"/>
              </a:ext>
            </a:extLst>
          </p:cNvPr>
          <p:cNvSpPr/>
          <p:nvPr/>
        </p:nvSpPr>
        <p:spPr>
          <a:xfrm>
            <a:off x="904568" y="1213273"/>
            <a:ext cx="2979174" cy="497113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BA1FA8AA-CB74-A2A6-539A-29F99D189D40}"/>
              </a:ext>
            </a:extLst>
          </p:cNvPr>
          <p:cNvSpPr/>
          <p:nvPr/>
        </p:nvSpPr>
        <p:spPr>
          <a:xfrm>
            <a:off x="4038600" y="3023776"/>
            <a:ext cx="481777" cy="775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116E3A1-10DC-6888-1A47-0B61C8BE7E35}"/>
              </a:ext>
            </a:extLst>
          </p:cNvPr>
          <p:cNvSpPr/>
          <p:nvPr/>
        </p:nvSpPr>
        <p:spPr>
          <a:xfrm>
            <a:off x="4766758" y="3013423"/>
            <a:ext cx="1258529" cy="761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ResBlock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7DE36A6-71B6-CFEC-7114-DF7FD2CDD324}"/>
              </a:ext>
            </a:extLst>
          </p:cNvPr>
          <p:cNvSpPr txBox="1"/>
          <p:nvPr/>
        </p:nvSpPr>
        <p:spPr>
          <a:xfrm>
            <a:off x="1273501" y="2358569"/>
            <a:ext cx="461665" cy="24122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/>
              <a:t>Residual Connection </a:t>
            </a:r>
            <a:r>
              <a:rPr lang="ko-KR" altLang="en-US"/>
              <a:t>→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FCC8EF7F-C89B-C3CF-10E2-AE1E5C451D93}"/>
                  </a:ext>
                </a:extLst>
              </p14:cNvPr>
              <p14:cNvContentPartPr/>
              <p14:nvPr/>
            </p14:nvContentPartPr>
            <p14:xfrm>
              <a:off x="1031737" y="1248101"/>
              <a:ext cx="2548800" cy="1044720"/>
            </p14:xfrm>
          </p:contentPart>
        </mc:Choice>
        <mc:Fallback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FCC8EF7F-C89B-C3CF-10E2-AE1E5C451D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2737" y="1239461"/>
                <a:ext cx="2566440" cy="10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16339E6C-F8F7-C918-8106-3B9A03222B42}"/>
                  </a:ext>
                </a:extLst>
              </p14:cNvPr>
              <p14:cNvContentPartPr/>
              <p14:nvPr/>
            </p14:nvContentPartPr>
            <p14:xfrm>
              <a:off x="3372457" y="1526381"/>
              <a:ext cx="1445760" cy="200520"/>
            </p14:xfrm>
          </p:contentPart>
        </mc:Choice>
        <mc:Fallback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16339E6C-F8F7-C918-8106-3B9A03222B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63817" y="1517381"/>
                <a:ext cx="146340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9DA77178-C961-FC3C-081C-11EB60A7B523}"/>
                  </a:ext>
                </a:extLst>
              </p14:cNvPr>
              <p14:cNvContentPartPr/>
              <p14:nvPr/>
            </p14:nvContentPartPr>
            <p14:xfrm>
              <a:off x="4670257" y="1607741"/>
              <a:ext cx="201240" cy="211320"/>
            </p14:xfrm>
          </p:contentPart>
        </mc:Choice>
        <mc:Fallback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9DA77178-C961-FC3C-081C-11EB60A7B52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61617" y="1598741"/>
                <a:ext cx="218880" cy="228960"/>
              </a:xfrm>
              <a:prstGeom prst="rect">
                <a:avLst/>
              </a:prstGeom>
            </p:spPr>
          </p:pic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8FD846B4-542D-F5C9-998C-45B2E94C9163}"/>
              </a:ext>
            </a:extLst>
          </p:cNvPr>
          <p:cNvSpPr txBox="1"/>
          <p:nvPr/>
        </p:nvSpPr>
        <p:spPr>
          <a:xfrm>
            <a:off x="4896012" y="157527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Pre-activation</a:t>
            </a:r>
            <a:endParaRPr lang="ko-KR" altLang="en-US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3386FBF-FBB1-13E0-6283-D780B91A96D8}"/>
              </a:ext>
            </a:extLst>
          </p:cNvPr>
          <p:cNvGrpSpPr/>
          <p:nvPr/>
        </p:nvGrpSpPr>
        <p:grpSpPr>
          <a:xfrm>
            <a:off x="2114257" y="2289941"/>
            <a:ext cx="2781360" cy="2902320"/>
            <a:chOff x="2114257" y="2289941"/>
            <a:chExt cx="2781360" cy="290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16F19E80-7FBB-6B09-211C-9D6932A5EF31}"/>
                    </a:ext>
                  </a:extLst>
                </p14:cNvPr>
                <p14:cNvContentPartPr/>
                <p14:nvPr/>
              </p14:nvContentPartPr>
              <p14:xfrm>
                <a:off x="2114257" y="2289941"/>
                <a:ext cx="1622520" cy="290232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16F19E80-7FBB-6B09-211C-9D6932A5EF3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05617" y="2280941"/>
                  <a:ext cx="1640160" cy="29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46004E0E-242C-74A5-8BE8-FBF3CA36DEEC}"/>
                    </a:ext>
                  </a:extLst>
                </p14:cNvPr>
                <p14:cNvContentPartPr/>
                <p14:nvPr/>
              </p14:nvContentPartPr>
              <p14:xfrm>
                <a:off x="3667657" y="2407301"/>
                <a:ext cx="1208160" cy="27720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46004E0E-242C-74A5-8BE8-FBF3CA36DEE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58657" y="2398661"/>
                  <a:ext cx="12258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2A061A08-8851-4243-F616-BFDBC4FB256C}"/>
                    </a:ext>
                  </a:extLst>
                </p14:cNvPr>
                <p14:cNvContentPartPr/>
                <p14:nvPr/>
              </p14:nvContentPartPr>
              <p14:xfrm>
                <a:off x="4798057" y="2330261"/>
                <a:ext cx="97560" cy="19080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2A061A08-8851-4243-F616-BFDBC4FB256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89417" y="2321261"/>
                  <a:ext cx="115200" cy="208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B2E23EB5-1F68-B085-8F3D-B72AA13A4DB8}"/>
              </a:ext>
            </a:extLst>
          </p:cNvPr>
          <p:cNvSpPr txBox="1"/>
          <p:nvPr/>
        </p:nvSpPr>
        <p:spPr>
          <a:xfrm>
            <a:off x="4950315" y="2240995"/>
            <a:ext cx="141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Bottle neck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27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84" y="207389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3-3. Custom ResNet</a:t>
            </a:r>
            <a:endParaRPr lang="ko-KR" altLang="en-US" sz="4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A114BFA-6E63-EF4B-23C1-D26EA4058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48" y="3678815"/>
            <a:ext cx="5875330" cy="29322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앞서 구성한 </a:t>
            </a:r>
            <a:r>
              <a:rPr lang="en-US" altLang="ko-KR" sz="2400"/>
              <a:t>ResBlock</a:t>
            </a:r>
            <a:r>
              <a:rPr lang="ko-KR" altLang="en-US" sz="2400"/>
              <a:t>을 </a:t>
            </a:r>
            <a:r>
              <a:rPr lang="en-US" altLang="ko-KR" sz="2400"/>
              <a:t>5</a:t>
            </a:r>
            <a:r>
              <a:rPr lang="ko-KR" altLang="en-US" sz="2400"/>
              <a:t>단 쌓아서 구성</a:t>
            </a:r>
            <a:endParaRPr lang="en-US" altLang="ko-KR" sz="2400"/>
          </a:p>
          <a:p>
            <a:pPr>
              <a:lnSpc>
                <a:spcPct val="150000"/>
              </a:lnSpc>
            </a:pPr>
            <a:r>
              <a:rPr lang="ko-KR" altLang="en-US" sz="2400"/>
              <a:t>파라미터 수 </a:t>
            </a:r>
            <a:r>
              <a:rPr lang="en-US" altLang="ko-KR" sz="2400"/>
              <a:t>: 102,243</a:t>
            </a:r>
            <a:r>
              <a:rPr lang="ko-KR" altLang="en-US" sz="2400"/>
              <a:t>개 </a:t>
            </a:r>
            <a:r>
              <a:rPr lang="en-US" altLang="ko-KR" sz="2400"/>
              <a:t>(FC </a:t>
            </a:r>
            <a:r>
              <a:rPr lang="ko-KR" altLang="en-US" sz="2400"/>
              <a:t>포함</a:t>
            </a:r>
            <a:r>
              <a:rPr lang="en-US" altLang="ko-KR" sz="2400"/>
              <a:t>)</a:t>
            </a:r>
          </a:p>
          <a:p>
            <a:pPr>
              <a:lnSpc>
                <a:spcPct val="150000"/>
              </a:lnSpc>
            </a:pPr>
            <a:endParaRPr lang="en-US" altLang="ko-KR" sz="240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08DF2F5-ADBE-C825-2EDB-76B94C715551}"/>
              </a:ext>
            </a:extLst>
          </p:cNvPr>
          <p:cNvSpPr/>
          <p:nvPr/>
        </p:nvSpPr>
        <p:spPr>
          <a:xfrm>
            <a:off x="705648" y="1713076"/>
            <a:ext cx="1373796" cy="8269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ko-KR"/>
              <a:t>Input Image</a:t>
            </a:r>
            <a:br>
              <a:rPr lang="en-US" altLang="ko-KR"/>
            </a:br>
            <a:r>
              <a:rPr lang="en-US" altLang="ko-KR"/>
              <a:t>+</a:t>
            </a:r>
            <a:br>
              <a:rPr lang="en-US" altLang="ko-KR"/>
            </a:br>
            <a:r>
              <a:rPr lang="en-US" altLang="ko-KR"/>
              <a:t>Stem</a:t>
            </a:r>
            <a:br>
              <a:rPr lang="en-US" altLang="ko-KR"/>
            </a:br>
            <a:r>
              <a:rPr lang="en-US" altLang="ko-KR"/>
              <a:t>k7 64ch</a:t>
            </a:r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AAA0E8D-C6E8-5DAB-59EB-87B3508E7B01}"/>
              </a:ext>
            </a:extLst>
          </p:cNvPr>
          <p:cNvSpPr/>
          <p:nvPr/>
        </p:nvSpPr>
        <p:spPr>
          <a:xfrm>
            <a:off x="2265293" y="1713076"/>
            <a:ext cx="1373796" cy="826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ResBlock</a:t>
            </a:r>
          </a:p>
          <a:p>
            <a:pPr algn="ctr"/>
            <a:r>
              <a:rPr lang="en-US" altLang="ko-KR"/>
              <a:t>112x112 64Ch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9560C5-4F6E-98F8-78BD-8229ECA40ABA}"/>
              </a:ext>
            </a:extLst>
          </p:cNvPr>
          <p:cNvSpPr/>
          <p:nvPr/>
        </p:nvSpPr>
        <p:spPr>
          <a:xfrm>
            <a:off x="3824938" y="1713076"/>
            <a:ext cx="1373796" cy="826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ResBlock</a:t>
            </a:r>
          </a:p>
          <a:p>
            <a:pPr algn="ctr"/>
            <a:r>
              <a:rPr lang="en-US" altLang="ko-KR"/>
              <a:t>112x112 64Ch</a:t>
            </a: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D41B80-34FF-A8F5-BDCE-9EA2877BC564}"/>
              </a:ext>
            </a:extLst>
          </p:cNvPr>
          <p:cNvSpPr/>
          <p:nvPr/>
        </p:nvSpPr>
        <p:spPr>
          <a:xfrm>
            <a:off x="5357376" y="1713075"/>
            <a:ext cx="1373796" cy="826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ResBlock</a:t>
            </a:r>
          </a:p>
          <a:p>
            <a:pPr algn="ctr"/>
            <a:r>
              <a:rPr lang="en-US" altLang="ko-KR"/>
              <a:t>56x56 </a:t>
            </a:r>
            <a:br>
              <a:rPr lang="en-US" altLang="ko-KR"/>
            </a:br>
            <a:r>
              <a:rPr lang="en-US" altLang="ko-KR"/>
              <a:t>128Ch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5B8DD5-D6B2-D2B3-03FD-08AFE710F4F2}"/>
              </a:ext>
            </a:extLst>
          </p:cNvPr>
          <p:cNvSpPr/>
          <p:nvPr/>
        </p:nvSpPr>
        <p:spPr>
          <a:xfrm>
            <a:off x="6889814" y="1713073"/>
            <a:ext cx="1373796" cy="826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ResBlock</a:t>
            </a:r>
          </a:p>
          <a:p>
            <a:pPr algn="ctr"/>
            <a:r>
              <a:rPr lang="en-US" altLang="ko-KR"/>
              <a:t>56x56 </a:t>
            </a:r>
            <a:br>
              <a:rPr lang="en-US" altLang="ko-KR"/>
            </a:br>
            <a:r>
              <a:rPr lang="en-US" altLang="ko-KR"/>
              <a:t>128Ch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5ABEFA-490F-B6BC-B1D1-C2411FE08331}"/>
              </a:ext>
            </a:extLst>
          </p:cNvPr>
          <p:cNvSpPr/>
          <p:nvPr/>
        </p:nvSpPr>
        <p:spPr>
          <a:xfrm>
            <a:off x="8422252" y="1713072"/>
            <a:ext cx="1373796" cy="826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ResBlock</a:t>
            </a:r>
          </a:p>
          <a:p>
            <a:pPr algn="ctr"/>
            <a:r>
              <a:rPr lang="en-US" altLang="ko-KR"/>
              <a:t>56x56 </a:t>
            </a:r>
            <a:br>
              <a:rPr lang="en-US" altLang="ko-KR"/>
            </a:br>
            <a:r>
              <a:rPr lang="en-US" altLang="ko-KR"/>
              <a:t>128Ch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A338650-3DBF-CD9C-3BC9-1DD3169EB346}"/>
              </a:ext>
            </a:extLst>
          </p:cNvPr>
          <p:cNvSpPr/>
          <p:nvPr/>
        </p:nvSpPr>
        <p:spPr>
          <a:xfrm>
            <a:off x="10007345" y="1562023"/>
            <a:ext cx="1127280" cy="11569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ko-KR"/>
              <a:t>GAP</a:t>
            </a:r>
            <a:br>
              <a:rPr lang="en-US" altLang="ko-KR"/>
            </a:br>
            <a:r>
              <a:rPr lang="en-US" altLang="ko-KR"/>
              <a:t>+</a:t>
            </a:r>
            <a:br>
              <a:rPr lang="en-US" altLang="ko-KR"/>
            </a:br>
            <a:r>
              <a:rPr lang="en-US" altLang="ko-KR"/>
              <a:t>FC</a:t>
            </a:r>
            <a:br>
              <a:rPr lang="en-US" altLang="ko-KR"/>
            </a:br>
            <a:r>
              <a:rPr lang="en-US" altLang="ko-KR"/>
              <a:t>+</a:t>
            </a:r>
            <a:br>
              <a:rPr lang="en-US" altLang="ko-KR"/>
            </a:br>
            <a:r>
              <a:rPr lang="en-US" altLang="ko-KR"/>
              <a:t>Output</a:t>
            </a:r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F37DF82-4497-C011-0BF6-AD88049508BB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>
            <a:off x="2079444" y="2126571"/>
            <a:ext cx="1858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DF093A5-ACE4-C0BF-F7B7-B57BE5589409}"/>
              </a:ext>
            </a:extLst>
          </p:cNvPr>
          <p:cNvCxnSpPr/>
          <p:nvPr/>
        </p:nvCxnSpPr>
        <p:spPr>
          <a:xfrm>
            <a:off x="3639089" y="2126566"/>
            <a:ext cx="1858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0773C8E-E771-3BC8-66B3-DAFC183CD36C}"/>
              </a:ext>
            </a:extLst>
          </p:cNvPr>
          <p:cNvCxnSpPr/>
          <p:nvPr/>
        </p:nvCxnSpPr>
        <p:spPr>
          <a:xfrm>
            <a:off x="5198734" y="2126566"/>
            <a:ext cx="1858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14873E0-1F0E-CA8D-36B0-77CEC0638CD6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6731172" y="2126568"/>
            <a:ext cx="158642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0C03BCE-6CCC-6210-59C3-59E76E2BC106}"/>
              </a:ext>
            </a:extLst>
          </p:cNvPr>
          <p:cNvCxnSpPr>
            <a:cxnSpLocks/>
          </p:cNvCxnSpPr>
          <p:nvPr/>
        </p:nvCxnSpPr>
        <p:spPr>
          <a:xfrm flipV="1">
            <a:off x="8263610" y="2126564"/>
            <a:ext cx="158642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D80F6AA-E730-75E6-EA2B-57B53981E087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9796048" y="2126567"/>
            <a:ext cx="211297" cy="13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330EF5F-5B92-E883-1108-58EE6EDAC0C2}"/>
              </a:ext>
            </a:extLst>
          </p:cNvPr>
          <p:cNvSpPr/>
          <p:nvPr/>
        </p:nvSpPr>
        <p:spPr>
          <a:xfrm>
            <a:off x="563106" y="1562023"/>
            <a:ext cx="9320981" cy="158619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CC6D63-BBC4-2FC2-6ED5-34B96F402D1C}"/>
              </a:ext>
            </a:extLst>
          </p:cNvPr>
          <p:cNvSpPr txBox="1"/>
          <p:nvPr/>
        </p:nvSpPr>
        <p:spPr>
          <a:xfrm>
            <a:off x="4021654" y="2620398"/>
            <a:ext cx="1641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Backbone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514576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84" y="207389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3-3. Custom ResNet</a:t>
            </a:r>
            <a:endParaRPr lang="ko-KR" altLang="en-US" sz="4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A114BFA-6E63-EF4B-23C1-D26EA4058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3012" y="1865890"/>
            <a:ext cx="5120730" cy="29322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학습결과 검증세트 정확도 </a:t>
            </a:r>
            <a:r>
              <a:rPr lang="en-US" altLang="ko-KR" sz="2400"/>
              <a:t>: 0.985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약 </a:t>
            </a:r>
            <a:r>
              <a:rPr lang="en-US" altLang="ko-KR" sz="2400"/>
              <a:t>40 epoch </a:t>
            </a:r>
            <a:r>
              <a:rPr lang="ko-KR" altLang="en-US" sz="2400"/>
              <a:t>정도에서 수렴</a:t>
            </a:r>
            <a:endParaRPr lang="en-US" altLang="ko-KR" sz="2400"/>
          </a:p>
          <a:p>
            <a:pPr>
              <a:lnSpc>
                <a:spcPct val="150000"/>
              </a:lnSpc>
            </a:pPr>
            <a:r>
              <a:rPr lang="ko-KR" altLang="en-US" sz="2400"/>
              <a:t>이미지 개당 처리속도 </a:t>
            </a:r>
            <a:r>
              <a:rPr lang="en-US" altLang="ko-KR" sz="2400"/>
              <a:t>~ 11ms</a:t>
            </a:r>
            <a:br>
              <a:rPr lang="en-US" altLang="ko-KR" sz="2400"/>
            </a:br>
            <a:r>
              <a:rPr lang="en-US" altLang="ko-KR" sz="2400"/>
              <a:t>=&gt; 90 fps (</a:t>
            </a:r>
            <a:r>
              <a:rPr lang="ko-KR" altLang="en-US" sz="2400"/>
              <a:t>컴퓨터 </a:t>
            </a:r>
            <a:r>
              <a:rPr lang="en-US" altLang="ko-KR" sz="2400"/>
              <a:t>CPU</a:t>
            </a:r>
            <a:r>
              <a:rPr lang="ko-KR" altLang="en-US" sz="2400"/>
              <a:t>기준</a:t>
            </a:r>
            <a:r>
              <a:rPr lang="en-US" altLang="ko-KR" sz="2400"/>
              <a:t>)</a:t>
            </a:r>
          </a:p>
          <a:p>
            <a:pPr>
              <a:lnSpc>
                <a:spcPct val="150000"/>
              </a:lnSpc>
            </a:pPr>
            <a:endParaRPr lang="en-US" altLang="ko-KR" sz="2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ACF486-02F9-8BA7-9054-EF18E5D24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37" y="1384109"/>
            <a:ext cx="5778313" cy="455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7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84" y="207389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3-4. Custom ResNetV2</a:t>
            </a:r>
            <a:endParaRPr lang="ko-KR" altLang="en-US" sz="4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A114BFA-6E63-EF4B-23C1-D26EA4058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612" y="1297817"/>
            <a:ext cx="4873818" cy="4642634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/>
              <a:t>왼쪽 그림의 구조가 하나의 </a:t>
            </a:r>
            <a:br>
              <a:rPr lang="en-US" altLang="ko-KR" sz="2000"/>
            </a:br>
            <a:r>
              <a:rPr lang="en-US" altLang="ko-KR" sz="2000"/>
              <a:t>MBConv Block</a:t>
            </a:r>
            <a:r>
              <a:rPr lang="ko-KR" altLang="en-US" sz="2000"/>
              <a:t>을 구성 </a:t>
            </a:r>
            <a:br>
              <a:rPr lang="en-US" altLang="ko-KR" sz="2000"/>
            </a:br>
            <a:r>
              <a:rPr lang="en-US" altLang="ko-KR" sz="2000"/>
              <a:t>(EfficientNet</a:t>
            </a:r>
            <a:r>
              <a:rPr lang="ko-KR" altLang="en-US" sz="2000"/>
              <a:t>의</a:t>
            </a:r>
            <a:r>
              <a:rPr lang="en-US" altLang="ko-KR" sz="2000"/>
              <a:t> </a:t>
            </a:r>
            <a:r>
              <a:rPr lang="ko-KR" altLang="en-US" sz="2000"/>
              <a:t>기반 블록</a:t>
            </a:r>
            <a:r>
              <a:rPr lang="en-US" altLang="ko-KR" sz="200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/>
              <a:t>Inverted bottle neck + Depthwise Conv</a:t>
            </a:r>
            <a:br>
              <a:rPr lang="en-US" altLang="ko-KR" sz="2000"/>
            </a:br>
            <a:r>
              <a:rPr lang="en-US" altLang="ko-KR" sz="2000"/>
              <a:t>=&gt; </a:t>
            </a:r>
            <a:r>
              <a:rPr lang="ko-KR" altLang="en-US" sz="2000"/>
              <a:t>계산량 감소 목적</a:t>
            </a:r>
            <a:r>
              <a:rPr lang="en-US" altLang="ko-KR" sz="2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/>
              <a:t>Squeeze &amp; Excitation(SE Block)</a:t>
            </a:r>
            <a:br>
              <a:rPr lang="en-US" altLang="ko-KR" sz="2000"/>
            </a:br>
            <a:r>
              <a:rPr lang="en-US" altLang="ko-KR" sz="2000"/>
              <a:t>=&gt; </a:t>
            </a:r>
            <a:r>
              <a:rPr lang="ko-KR" altLang="en-US" sz="2000"/>
              <a:t>채널별 가중치를 곱하여 적용</a:t>
            </a:r>
            <a:r>
              <a:rPr lang="en-US" altLang="ko-KR" sz="2000"/>
              <a:t>.</a:t>
            </a:r>
            <a:br>
              <a:rPr lang="en-US" altLang="ko-KR" sz="2000"/>
            </a:br>
            <a:r>
              <a:rPr lang="en-US" altLang="ko-KR" sz="2000"/>
              <a:t>     </a:t>
            </a:r>
            <a:r>
              <a:rPr lang="ko-KR" altLang="en-US" sz="2000"/>
              <a:t>정확도 향상 목적</a:t>
            </a:r>
            <a:endParaRPr lang="en-US" altLang="ko-KR" sz="2000"/>
          </a:p>
          <a:p>
            <a:pPr>
              <a:lnSpc>
                <a:spcPct val="150000"/>
              </a:lnSpc>
            </a:pPr>
            <a:r>
              <a:rPr lang="en-US" altLang="ko-KR" sz="2000"/>
              <a:t>kernel size = 3x3</a:t>
            </a:r>
          </a:p>
          <a:p>
            <a:pPr>
              <a:lnSpc>
                <a:spcPct val="150000"/>
              </a:lnSpc>
            </a:pPr>
            <a:endParaRPr lang="en-US" altLang="ko-KR" sz="20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5684BE-5882-4CC5-3BF1-F8D8BB712C24}"/>
              </a:ext>
            </a:extLst>
          </p:cNvPr>
          <p:cNvSpPr/>
          <p:nvPr/>
        </p:nvSpPr>
        <p:spPr>
          <a:xfrm>
            <a:off x="1120876" y="1295794"/>
            <a:ext cx="1189704" cy="34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Input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D6778C-DB2D-8140-C937-8A76CDDB6551}"/>
              </a:ext>
            </a:extLst>
          </p:cNvPr>
          <p:cNvSpPr/>
          <p:nvPr/>
        </p:nvSpPr>
        <p:spPr>
          <a:xfrm>
            <a:off x="2340077" y="2324444"/>
            <a:ext cx="1160207" cy="644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1x1 Conv up ch.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922A9D-A129-8E40-E713-76B1E56A2CF5}"/>
              </a:ext>
            </a:extLst>
          </p:cNvPr>
          <p:cNvSpPr/>
          <p:nvPr/>
        </p:nvSpPr>
        <p:spPr>
          <a:xfrm>
            <a:off x="2340076" y="1944602"/>
            <a:ext cx="1160208" cy="2774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BN + ReLU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E6D16D-3A2B-3821-3B7B-FC5E503927F4}"/>
              </a:ext>
            </a:extLst>
          </p:cNvPr>
          <p:cNvSpPr/>
          <p:nvPr/>
        </p:nvSpPr>
        <p:spPr>
          <a:xfrm>
            <a:off x="2340076" y="3496418"/>
            <a:ext cx="1167582" cy="446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3x3 DWConv</a:t>
            </a:r>
            <a:endParaRPr lang="ko-KR" altLang="en-US" sz="14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955E08-0BF3-A748-B4CE-57C40A43CB5D}"/>
              </a:ext>
            </a:extLst>
          </p:cNvPr>
          <p:cNvSpPr/>
          <p:nvPr/>
        </p:nvSpPr>
        <p:spPr>
          <a:xfrm>
            <a:off x="2340076" y="3084095"/>
            <a:ext cx="1174956" cy="2774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BN + ReLU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0EA030-B61A-3A40-9A8B-9E201119DBD7}"/>
              </a:ext>
            </a:extLst>
          </p:cNvPr>
          <p:cNvSpPr/>
          <p:nvPr/>
        </p:nvSpPr>
        <p:spPr>
          <a:xfrm>
            <a:off x="2347450" y="4050462"/>
            <a:ext cx="1160208" cy="2774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BN + ReLU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9E2729-E5C1-EFEF-1F08-05C83B788552}"/>
              </a:ext>
            </a:extLst>
          </p:cNvPr>
          <p:cNvSpPr/>
          <p:nvPr/>
        </p:nvSpPr>
        <p:spPr>
          <a:xfrm>
            <a:off x="2362198" y="4963943"/>
            <a:ext cx="1160207" cy="584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1x1 Conv</a:t>
            </a:r>
          </a:p>
          <a:p>
            <a:pPr algn="ctr"/>
            <a:r>
              <a:rPr lang="en-US" altLang="ko-KR"/>
              <a:t>down ch.</a:t>
            </a:r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A5459AA-FE9C-9BB3-B348-093A02AE92A1}"/>
              </a:ext>
            </a:extLst>
          </p:cNvPr>
          <p:cNvSpPr/>
          <p:nvPr/>
        </p:nvSpPr>
        <p:spPr>
          <a:xfrm>
            <a:off x="1504334" y="5184745"/>
            <a:ext cx="422787" cy="398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+</a:t>
            </a:r>
            <a:endParaRPr lang="ko-KR" altLang="en-US" sz="32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EF37DD4-5156-C2CE-C6F3-4C2EF6E01051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>
            <a:off x="1715728" y="1638254"/>
            <a:ext cx="0" cy="3546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DF10869-3FB1-507D-F7B7-943113D86DE0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1715728" y="1638254"/>
            <a:ext cx="1204452" cy="306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760EFDB-DCDC-70D0-2E5D-90ADC84B213C}"/>
              </a:ext>
            </a:extLst>
          </p:cNvPr>
          <p:cNvCxnSpPr>
            <a:cxnSpLocks/>
            <a:stCxn id="17" idx="1"/>
            <a:endCxn id="18" idx="6"/>
          </p:cNvCxnSpPr>
          <p:nvPr/>
        </p:nvCxnSpPr>
        <p:spPr>
          <a:xfrm flipH="1">
            <a:off x="1927121" y="5256181"/>
            <a:ext cx="435077" cy="127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A0B5552-1B84-019D-1907-DD7E7D2AA75B}"/>
              </a:ext>
            </a:extLst>
          </p:cNvPr>
          <p:cNvCxnSpPr>
            <a:cxnSpLocks/>
            <a:stCxn id="18" idx="4"/>
            <a:endCxn id="33" idx="0"/>
          </p:cNvCxnSpPr>
          <p:nvPr/>
        </p:nvCxnSpPr>
        <p:spPr>
          <a:xfrm flipH="1">
            <a:off x="1715727" y="5583117"/>
            <a:ext cx="1" cy="186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0F37EFD-02B9-6525-4D60-84A388BE611C}"/>
              </a:ext>
            </a:extLst>
          </p:cNvPr>
          <p:cNvSpPr/>
          <p:nvPr/>
        </p:nvSpPr>
        <p:spPr>
          <a:xfrm>
            <a:off x="1120875" y="5769221"/>
            <a:ext cx="1189704" cy="34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Output</a:t>
            </a:r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666EB72-BF75-E2DD-8139-76B97B2409D0}"/>
              </a:ext>
            </a:extLst>
          </p:cNvPr>
          <p:cNvSpPr/>
          <p:nvPr/>
        </p:nvSpPr>
        <p:spPr>
          <a:xfrm>
            <a:off x="904568" y="1213273"/>
            <a:ext cx="2979174" cy="497113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BA1FA8AA-CB74-A2A6-539A-29F99D189D40}"/>
              </a:ext>
            </a:extLst>
          </p:cNvPr>
          <p:cNvSpPr/>
          <p:nvPr/>
        </p:nvSpPr>
        <p:spPr>
          <a:xfrm>
            <a:off x="4038600" y="3023776"/>
            <a:ext cx="481777" cy="775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116E3A1-10DC-6888-1A47-0B61C8BE7E35}"/>
              </a:ext>
            </a:extLst>
          </p:cNvPr>
          <p:cNvSpPr/>
          <p:nvPr/>
        </p:nvSpPr>
        <p:spPr>
          <a:xfrm>
            <a:off x="4766758" y="3013423"/>
            <a:ext cx="1258529" cy="761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MBConv</a:t>
            </a:r>
            <a:br>
              <a:rPr lang="en-US" altLang="ko-KR"/>
            </a:br>
            <a:r>
              <a:rPr lang="en-US" altLang="ko-KR"/>
              <a:t>Block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7DE36A6-71B6-CFEC-7114-DF7FD2CDD324}"/>
              </a:ext>
            </a:extLst>
          </p:cNvPr>
          <p:cNvSpPr txBox="1"/>
          <p:nvPr/>
        </p:nvSpPr>
        <p:spPr>
          <a:xfrm>
            <a:off x="1273501" y="2358569"/>
            <a:ext cx="461665" cy="24122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/>
              <a:t>Residual Connection </a:t>
            </a:r>
            <a:r>
              <a:rPr lang="ko-KR" altLang="en-US"/>
              <a:t>→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064FDA-9D63-0B11-862F-5B622B612C9C}"/>
              </a:ext>
            </a:extLst>
          </p:cNvPr>
          <p:cNvSpPr/>
          <p:nvPr/>
        </p:nvSpPr>
        <p:spPr>
          <a:xfrm>
            <a:off x="2340076" y="4445471"/>
            <a:ext cx="1160207" cy="4463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 Block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50AC74-849E-F384-60A0-B873670F3350}"/>
              </a:ext>
            </a:extLst>
          </p:cNvPr>
          <p:cNvSpPr txBox="1"/>
          <p:nvPr/>
        </p:nvSpPr>
        <p:spPr>
          <a:xfrm>
            <a:off x="4372854" y="1541659"/>
            <a:ext cx="1978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Invereted bottle neck</a:t>
            </a:r>
            <a:br>
              <a:rPr lang="en-US" altLang="ko-KR" sz="1600"/>
            </a:br>
            <a:r>
              <a:rPr lang="en-US" altLang="ko-KR" sz="1600"/>
              <a:t>+</a:t>
            </a:r>
            <a:br>
              <a:rPr lang="en-US" altLang="ko-KR" sz="1600"/>
            </a:br>
            <a:r>
              <a:rPr lang="en-US" altLang="ko-KR" sz="1600"/>
              <a:t>Depthwise Conv</a:t>
            </a:r>
            <a:endParaRPr lang="ko-KR" altLang="en-US" sz="16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6F77DF88-BC03-3F5D-1720-167EC87FC736}"/>
                  </a:ext>
                </a:extLst>
              </p14:cNvPr>
              <p14:cNvContentPartPr/>
              <p14:nvPr/>
            </p14:nvContentPartPr>
            <p14:xfrm>
              <a:off x="3569017" y="1916621"/>
              <a:ext cx="725760" cy="315360"/>
            </p14:xfrm>
          </p:contentPart>
        </mc:Choice>
        <mc:Fallback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6F77DF88-BC03-3F5D-1720-167EC87FC7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0017" y="1907621"/>
                <a:ext cx="74340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6413ECB6-CBDC-AB48-7180-5CD35569D1FC}"/>
                  </a:ext>
                </a:extLst>
              </p14:cNvPr>
              <p14:cNvContentPartPr/>
              <p14:nvPr/>
            </p14:nvContentPartPr>
            <p14:xfrm>
              <a:off x="4129177" y="1808981"/>
              <a:ext cx="268920" cy="270000"/>
            </p14:xfrm>
          </p:contentPart>
        </mc:Choice>
        <mc:Fallback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6413ECB6-CBDC-AB48-7180-5CD35569D1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20537" y="1799981"/>
                <a:ext cx="28656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53A6A908-7819-66AF-3C72-424136FD1CE8}"/>
                  </a:ext>
                </a:extLst>
              </p14:cNvPr>
              <p14:cNvContentPartPr/>
              <p14:nvPr/>
            </p14:nvContentPartPr>
            <p14:xfrm>
              <a:off x="6105577" y="2487581"/>
              <a:ext cx="360" cy="360"/>
            </p14:xfrm>
          </p:contentPart>
        </mc:Choice>
        <mc:Fallback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53A6A908-7819-66AF-3C72-424136FD1C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96937" y="247894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84AA7CD3-957F-A33C-6A3E-C110F14FF8D6}"/>
                  </a:ext>
                </a:extLst>
              </p14:cNvPr>
              <p14:cNvContentPartPr/>
              <p14:nvPr/>
            </p14:nvContentPartPr>
            <p14:xfrm>
              <a:off x="2004457" y="1720061"/>
              <a:ext cx="1742760" cy="4152960"/>
            </p14:xfrm>
          </p:contentPart>
        </mc:Choice>
        <mc:Fallback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84AA7CD3-957F-A33C-6A3E-C110F14FF8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95817" y="1711061"/>
                <a:ext cx="1760400" cy="417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6244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84" y="207389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3-4. Custom ResNetV2</a:t>
            </a:r>
            <a:endParaRPr lang="ko-KR" altLang="en-US" sz="4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A114BFA-6E63-EF4B-23C1-D26EA4058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46" y="3678815"/>
            <a:ext cx="8069339" cy="21207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앞서 구성한 </a:t>
            </a:r>
            <a:r>
              <a:rPr lang="en-US" altLang="ko-KR" sz="2400"/>
              <a:t>MBConv Block</a:t>
            </a:r>
            <a:r>
              <a:rPr lang="ko-KR" altLang="en-US" sz="2400"/>
              <a:t>을 </a:t>
            </a:r>
            <a:r>
              <a:rPr lang="en-US" altLang="ko-KR" sz="2400"/>
              <a:t>7</a:t>
            </a:r>
            <a:r>
              <a:rPr lang="ko-KR" altLang="en-US" sz="2400"/>
              <a:t>단 쌓아서 구성</a:t>
            </a:r>
            <a:endParaRPr lang="en-US" altLang="ko-KR" sz="2400"/>
          </a:p>
          <a:p>
            <a:pPr>
              <a:lnSpc>
                <a:spcPct val="150000"/>
              </a:lnSpc>
            </a:pPr>
            <a:r>
              <a:rPr lang="ko-KR" altLang="en-US" sz="2400"/>
              <a:t>파라미터 수 </a:t>
            </a:r>
            <a:r>
              <a:rPr lang="en-US" altLang="ko-KR" sz="2400"/>
              <a:t>: 109,798</a:t>
            </a:r>
            <a:r>
              <a:rPr lang="ko-KR" altLang="en-US" sz="2400"/>
              <a:t>개 </a:t>
            </a:r>
            <a:r>
              <a:rPr lang="en-US" altLang="ko-KR" sz="2400"/>
              <a:t>(FC </a:t>
            </a:r>
            <a:r>
              <a:rPr lang="ko-KR" altLang="en-US" sz="2400"/>
              <a:t>포함</a:t>
            </a:r>
            <a:r>
              <a:rPr lang="en-US" altLang="ko-KR" sz="2400"/>
              <a:t>) =&gt; </a:t>
            </a:r>
            <a:r>
              <a:rPr lang="ko-KR" altLang="en-US" sz="2400"/>
              <a:t>이전 모델과 비슷함</a:t>
            </a:r>
            <a:endParaRPr lang="en-US" altLang="ko-KR" sz="2400"/>
          </a:p>
          <a:p>
            <a:pPr>
              <a:lnSpc>
                <a:spcPct val="150000"/>
              </a:lnSpc>
            </a:pPr>
            <a:endParaRPr lang="en-US" altLang="ko-KR" sz="240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08DF2F5-ADBE-C825-2EDB-76B94C715551}"/>
              </a:ext>
            </a:extLst>
          </p:cNvPr>
          <p:cNvSpPr/>
          <p:nvPr/>
        </p:nvSpPr>
        <p:spPr>
          <a:xfrm>
            <a:off x="705648" y="1713076"/>
            <a:ext cx="1373796" cy="8269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ko-KR"/>
              <a:t>Input Image</a:t>
            </a:r>
            <a:br>
              <a:rPr lang="en-US" altLang="ko-KR"/>
            </a:br>
            <a:r>
              <a:rPr lang="en-US" altLang="ko-KR"/>
              <a:t>+</a:t>
            </a:r>
            <a:br>
              <a:rPr lang="en-US" altLang="ko-KR"/>
            </a:br>
            <a:r>
              <a:rPr lang="en-US" altLang="ko-KR"/>
              <a:t>Stem</a:t>
            </a:r>
            <a:br>
              <a:rPr lang="en-US" altLang="ko-KR"/>
            </a:br>
            <a:r>
              <a:rPr lang="en-US" altLang="ko-KR"/>
              <a:t>k7 32ch</a:t>
            </a:r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AAA0E8D-C6E8-5DAB-59EB-87B3508E7B01}"/>
              </a:ext>
            </a:extLst>
          </p:cNvPr>
          <p:cNvSpPr/>
          <p:nvPr/>
        </p:nvSpPr>
        <p:spPr>
          <a:xfrm>
            <a:off x="2187548" y="1713076"/>
            <a:ext cx="989184" cy="826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MBConv</a:t>
            </a:r>
          </a:p>
          <a:p>
            <a:pPr algn="ctr"/>
            <a:r>
              <a:rPr lang="en-US" altLang="ko-KR"/>
              <a:t>112x112 16Ch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A338650-3DBF-CD9C-3BC9-1DD3169EB346}"/>
              </a:ext>
            </a:extLst>
          </p:cNvPr>
          <p:cNvSpPr/>
          <p:nvPr/>
        </p:nvSpPr>
        <p:spPr>
          <a:xfrm>
            <a:off x="10004452" y="1587628"/>
            <a:ext cx="1127280" cy="10741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ko-KR"/>
              <a:t>GAP</a:t>
            </a:r>
            <a:br>
              <a:rPr lang="en-US" altLang="ko-KR"/>
            </a:br>
            <a:r>
              <a:rPr lang="en-US" altLang="ko-KR"/>
              <a:t>+</a:t>
            </a:r>
            <a:br>
              <a:rPr lang="en-US" altLang="ko-KR"/>
            </a:br>
            <a:r>
              <a:rPr lang="en-US" altLang="ko-KR"/>
              <a:t>FC</a:t>
            </a:r>
            <a:br>
              <a:rPr lang="en-US" altLang="ko-KR"/>
            </a:br>
            <a:r>
              <a:rPr lang="en-US" altLang="ko-KR"/>
              <a:t>+</a:t>
            </a:r>
            <a:br>
              <a:rPr lang="en-US" altLang="ko-KR"/>
            </a:br>
            <a:r>
              <a:rPr lang="en-US" altLang="ko-KR"/>
              <a:t>Output</a:t>
            </a:r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F37DF82-4497-C011-0BF6-AD88049508BB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2079444" y="2126571"/>
            <a:ext cx="1081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DF093A5-ACE4-C0BF-F7B7-B57BE5589409}"/>
              </a:ext>
            </a:extLst>
          </p:cNvPr>
          <p:cNvCxnSpPr>
            <a:cxnSpLocks/>
            <a:stCxn id="43" idx="3"/>
            <a:endCxn id="6" idx="1"/>
          </p:cNvCxnSpPr>
          <p:nvPr/>
        </p:nvCxnSpPr>
        <p:spPr>
          <a:xfrm flipV="1">
            <a:off x="3176732" y="2124714"/>
            <a:ext cx="111845" cy="1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0773C8E-E771-3BC8-66B3-DAFC183CD36C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4277761" y="2124714"/>
            <a:ext cx="108104" cy="1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14873E0-1F0E-CA8D-36B0-77CEC0638CD6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5375049" y="2126564"/>
            <a:ext cx="106710" cy="6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0C03BCE-6CCC-6210-59C3-59E76E2BC106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6470943" y="2124713"/>
            <a:ext cx="113239" cy="8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D80F6AA-E730-75E6-EA2B-57B53981E087}"/>
              </a:ext>
            </a:extLst>
          </p:cNvPr>
          <p:cNvCxnSpPr>
            <a:cxnSpLocks/>
            <a:stCxn id="40" idx="3"/>
            <a:endCxn id="28" idx="1"/>
          </p:cNvCxnSpPr>
          <p:nvPr/>
        </p:nvCxnSpPr>
        <p:spPr>
          <a:xfrm flipV="1">
            <a:off x="9764170" y="2124711"/>
            <a:ext cx="2402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330EF5F-5B92-E883-1108-58EE6EDAC0C2}"/>
              </a:ext>
            </a:extLst>
          </p:cNvPr>
          <p:cNvSpPr/>
          <p:nvPr/>
        </p:nvSpPr>
        <p:spPr>
          <a:xfrm>
            <a:off x="563106" y="1562023"/>
            <a:ext cx="9320981" cy="158619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CC6D63-BBC4-2FC2-6ED5-34B96F402D1C}"/>
              </a:ext>
            </a:extLst>
          </p:cNvPr>
          <p:cNvSpPr txBox="1"/>
          <p:nvPr/>
        </p:nvSpPr>
        <p:spPr>
          <a:xfrm>
            <a:off x="4021654" y="2620398"/>
            <a:ext cx="1641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Backbone</a:t>
            </a:r>
            <a:endParaRPr lang="ko-KR" altLang="en-US" sz="2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F265AF-42E8-51E0-9129-F0EB7D085CC7}"/>
              </a:ext>
            </a:extLst>
          </p:cNvPr>
          <p:cNvSpPr/>
          <p:nvPr/>
        </p:nvSpPr>
        <p:spPr>
          <a:xfrm>
            <a:off x="3288577" y="1711219"/>
            <a:ext cx="989184" cy="826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MBConv</a:t>
            </a:r>
          </a:p>
          <a:p>
            <a:pPr algn="ctr"/>
            <a:r>
              <a:rPr lang="en-US" altLang="ko-KR"/>
              <a:t>112x112 16Ch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4E56DB-459A-86F1-D570-C71372744CD5}"/>
              </a:ext>
            </a:extLst>
          </p:cNvPr>
          <p:cNvSpPr/>
          <p:nvPr/>
        </p:nvSpPr>
        <p:spPr>
          <a:xfrm>
            <a:off x="4385865" y="1713069"/>
            <a:ext cx="989184" cy="826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MBConv</a:t>
            </a:r>
          </a:p>
          <a:p>
            <a:pPr algn="ctr"/>
            <a:r>
              <a:rPr lang="en-US" altLang="ko-KR"/>
              <a:t>56x56 32Ch</a:t>
            </a:r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6D99892-FE4D-7D49-A322-1F83D4E67FC3}"/>
              </a:ext>
            </a:extLst>
          </p:cNvPr>
          <p:cNvSpPr/>
          <p:nvPr/>
        </p:nvSpPr>
        <p:spPr>
          <a:xfrm>
            <a:off x="5481759" y="1720039"/>
            <a:ext cx="989184" cy="826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MBConv</a:t>
            </a:r>
          </a:p>
          <a:p>
            <a:pPr algn="ctr"/>
            <a:r>
              <a:rPr lang="en-US" altLang="ko-KR"/>
              <a:t>56x56 32Ch</a:t>
            </a:r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15D9F27-10A1-4A08-ED3B-DC057D44B431}"/>
              </a:ext>
            </a:extLst>
          </p:cNvPr>
          <p:cNvSpPr/>
          <p:nvPr/>
        </p:nvSpPr>
        <p:spPr>
          <a:xfrm>
            <a:off x="6584182" y="1711218"/>
            <a:ext cx="989184" cy="826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MBConv</a:t>
            </a:r>
          </a:p>
          <a:p>
            <a:pPr algn="ctr"/>
            <a:r>
              <a:rPr lang="en-US" altLang="ko-KR"/>
              <a:t>28x28 64Ch</a:t>
            </a:r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D7FE121-4B86-7A21-C331-B1ABA3841F99}"/>
              </a:ext>
            </a:extLst>
          </p:cNvPr>
          <p:cNvSpPr/>
          <p:nvPr/>
        </p:nvSpPr>
        <p:spPr>
          <a:xfrm>
            <a:off x="7679584" y="1711218"/>
            <a:ext cx="989184" cy="826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MBConv</a:t>
            </a:r>
          </a:p>
          <a:p>
            <a:pPr algn="ctr"/>
            <a:r>
              <a:rPr lang="en-US" altLang="ko-KR"/>
              <a:t>28x28 64Ch</a:t>
            </a:r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DFD0778-D460-17E7-563D-2D4E79B58A49}"/>
              </a:ext>
            </a:extLst>
          </p:cNvPr>
          <p:cNvSpPr/>
          <p:nvPr/>
        </p:nvSpPr>
        <p:spPr>
          <a:xfrm>
            <a:off x="8774986" y="1711217"/>
            <a:ext cx="989184" cy="826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MBConv</a:t>
            </a:r>
          </a:p>
          <a:p>
            <a:pPr algn="ctr"/>
            <a:r>
              <a:rPr lang="en-US" altLang="ko-KR"/>
              <a:t>28x28 64Ch</a:t>
            </a:r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5012103-17DE-DC06-089F-94114A786DAA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8668768" y="2124712"/>
            <a:ext cx="10621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06C39D1-6EAD-256B-91DF-5B5B61D383F0}"/>
              </a:ext>
            </a:extLst>
          </p:cNvPr>
          <p:cNvCxnSpPr>
            <a:cxnSpLocks/>
            <a:stCxn id="33" idx="3"/>
            <a:endCxn id="39" idx="1"/>
          </p:cNvCxnSpPr>
          <p:nvPr/>
        </p:nvCxnSpPr>
        <p:spPr>
          <a:xfrm>
            <a:off x="7573366" y="2124713"/>
            <a:ext cx="1062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977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84" y="207389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3-4. Custom ResNetV2</a:t>
            </a:r>
            <a:endParaRPr lang="ko-KR" altLang="en-US" sz="4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A114BFA-6E63-EF4B-23C1-D26EA4058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3012" y="1865890"/>
            <a:ext cx="4983078" cy="29322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학습결과 검증세트 정확도 </a:t>
            </a:r>
            <a:r>
              <a:rPr lang="en-US" altLang="ko-KR" sz="2400"/>
              <a:t>: 0.996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약 </a:t>
            </a:r>
            <a:r>
              <a:rPr lang="en-US" altLang="ko-KR" sz="2400"/>
              <a:t>25 epoch </a:t>
            </a:r>
            <a:r>
              <a:rPr lang="ko-KR" altLang="en-US" sz="2400"/>
              <a:t>정도에서 수렴</a:t>
            </a:r>
            <a:endParaRPr lang="en-US" altLang="ko-KR" sz="2400"/>
          </a:p>
          <a:p>
            <a:pPr>
              <a:lnSpc>
                <a:spcPct val="150000"/>
              </a:lnSpc>
            </a:pPr>
            <a:r>
              <a:rPr lang="ko-KR" altLang="en-US" sz="2400"/>
              <a:t>이미지 개당 처리속도 </a:t>
            </a:r>
            <a:r>
              <a:rPr lang="en-US" altLang="ko-KR" sz="2400"/>
              <a:t>~ 10ms</a:t>
            </a:r>
            <a:br>
              <a:rPr lang="en-US" altLang="ko-KR" sz="2400"/>
            </a:br>
            <a:r>
              <a:rPr lang="en-US" altLang="ko-KR" sz="2400"/>
              <a:t>=&gt; 100 fps (</a:t>
            </a:r>
            <a:r>
              <a:rPr lang="ko-KR" altLang="en-US" sz="2400"/>
              <a:t>컴퓨터 </a:t>
            </a:r>
            <a:r>
              <a:rPr lang="en-US" altLang="ko-KR" sz="2400"/>
              <a:t>CPU</a:t>
            </a:r>
            <a:r>
              <a:rPr lang="ko-KR" altLang="en-US" sz="2400"/>
              <a:t>기준</a:t>
            </a:r>
            <a:r>
              <a:rPr lang="en-US" altLang="ko-KR" sz="2400"/>
              <a:t>)</a:t>
            </a:r>
          </a:p>
          <a:p>
            <a:pPr>
              <a:lnSpc>
                <a:spcPct val="150000"/>
              </a:lnSpc>
            </a:pPr>
            <a:endParaRPr lang="en-US" altLang="ko-KR" sz="24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48D95D-6FC7-E5C2-F95B-39E2E8337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01" y="1360981"/>
            <a:ext cx="5778313" cy="448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79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84" y="207389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3-5. </a:t>
            </a:r>
            <a:r>
              <a:rPr lang="ko-KR" altLang="en-US" sz="4800"/>
              <a:t>모델 비교 및 채택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A114BFA-6E63-EF4B-23C1-D26EA4058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3936" y="1576974"/>
            <a:ext cx="5425530" cy="390942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/>
              <a:t>둘 모두 </a:t>
            </a:r>
            <a:r>
              <a:rPr lang="en-US" altLang="ko-KR" sz="2000"/>
              <a:t>BaseModel</a:t>
            </a:r>
            <a:r>
              <a:rPr lang="ko-KR" altLang="en-US" sz="2000"/>
              <a:t>보다 정확도가 높다</a:t>
            </a:r>
            <a:r>
              <a:rPr lang="en-US" altLang="ko-KR" sz="2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/>
              <a:t>V2</a:t>
            </a:r>
            <a:r>
              <a:rPr lang="ko-KR" altLang="en-US" sz="2000"/>
              <a:t>가 이전모델보다 빠르게 학습한다</a:t>
            </a:r>
            <a:r>
              <a:rPr lang="en-US" altLang="ko-KR" sz="2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/>
              <a:t>V2</a:t>
            </a:r>
            <a:r>
              <a:rPr lang="ko-KR" altLang="en-US" sz="2000"/>
              <a:t>의 검증세트 정확도가 </a:t>
            </a:r>
            <a:r>
              <a:rPr lang="en-US" altLang="ko-KR" sz="2000"/>
              <a:t>1% </a:t>
            </a:r>
            <a:r>
              <a:rPr lang="ko-KR" altLang="en-US" sz="2000"/>
              <a:t>더 높다</a:t>
            </a:r>
            <a:r>
              <a:rPr lang="en-US" altLang="ko-KR" sz="2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/>
              <a:t>V2</a:t>
            </a:r>
            <a:r>
              <a:rPr lang="ko-KR" altLang="en-US" sz="2000"/>
              <a:t>의 추론속도가 이전모델보다 </a:t>
            </a:r>
            <a:r>
              <a:rPr lang="en-US" altLang="ko-KR" sz="2000"/>
              <a:t>10% </a:t>
            </a:r>
            <a:br>
              <a:rPr lang="en-US" altLang="ko-KR" sz="2000"/>
            </a:br>
            <a:r>
              <a:rPr lang="ko-KR" altLang="en-US" sz="2000"/>
              <a:t>빠르다</a:t>
            </a:r>
            <a:r>
              <a:rPr lang="en-US" altLang="ko-KR" sz="20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/>
              <a:t>파라미터 수는 비슷하다</a:t>
            </a:r>
            <a:r>
              <a:rPr lang="en-US" altLang="ko-KR" sz="200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b="1"/>
              <a:t>=&gt; ResNetV2 </a:t>
            </a:r>
            <a:r>
              <a:rPr lang="ko-KR" altLang="en-US" sz="2200" b="1"/>
              <a:t>채택</a:t>
            </a:r>
            <a:endParaRPr lang="en-US" altLang="ko-KR" sz="2200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087F8F-EC42-0088-0FD7-E2E137F4C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46" y="1382106"/>
            <a:ext cx="5673120" cy="444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03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84" y="207389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3-6. </a:t>
            </a:r>
            <a:r>
              <a:rPr lang="ko-KR" altLang="en-US" sz="4800"/>
              <a:t>최종 모델 스펙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A114BFA-6E63-EF4B-23C1-D26EA4058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696" y="1436635"/>
            <a:ext cx="4697943" cy="398472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/>
              <a:t>입력 해상도 </a:t>
            </a:r>
            <a:r>
              <a:rPr lang="en-US" altLang="ko-KR" sz="2400"/>
              <a:t>: 224x224</a:t>
            </a:r>
          </a:p>
          <a:p>
            <a:pPr>
              <a:lnSpc>
                <a:spcPct val="120000"/>
              </a:lnSpc>
            </a:pPr>
            <a:r>
              <a:rPr lang="ko-KR" altLang="en-US" sz="2400"/>
              <a:t>파라미터 수 </a:t>
            </a:r>
            <a:r>
              <a:rPr lang="en-US" altLang="ko-KR" sz="2400"/>
              <a:t>: 109,798</a:t>
            </a:r>
            <a:r>
              <a:rPr lang="ko-KR" altLang="en-US" sz="2400"/>
              <a:t>개 </a:t>
            </a:r>
            <a:br>
              <a:rPr lang="en-US" altLang="ko-KR" sz="2400"/>
            </a:br>
            <a:r>
              <a:rPr lang="en-US" altLang="ko-KR" sz="1800"/>
              <a:t>(EfiNetB0 : </a:t>
            </a:r>
            <a:r>
              <a:rPr lang="ko-KR" altLang="en-US" sz="1800"/>
              <a:t>약 </a:t>
            </a:r>
            <a:r>
              <a:rPr lang="en-US" altLang="ko-KR" sz="1800"/>
              <a:t>600</a:t>
            </a:r>
            <a:r>
              <a:rPr lang="ko-KR" altLang="en-US" sz="1800"/>
              <a:t>만개</a:t>
            </a:r>
            <a:br>
              <a:rPr lang="en-US" altLang="ko-KR" sz="1800"/>
            </a:br>
            <a:r>
              <a:rPr lang="en-US" altLang="ko-KR" sz="1800"/>
              <a:t> MobileNetV2</a:t>
            </a:r>
            <a:r>
              <a:rPr lang="ko-KR" altLang="en-US" sz="1800"/>
              <a:t> </a:t>
            </a:r>
            <a:r>
              <a:rPr lang="en-US" altLang="ko-KR" sz="1800"/>
              <a:t>:</a:t>
            </a:r>
            <a:r>
              <a:rPr lang="ko-KR" altLang="en-US" sz="1800"/>
              <a:t> 약 </a:t>
            </a:r>
            <a:r>
              <a:rPr lang="en-US" altLang="ko-KR" sz="1800"/>
              <a:t>200</a:t>
            </a:r>
            <a:r>
              <a:rPr lang="ko-KR" altLang="en-US" sz="1800"/>
              <a:t>만개</a:t>
            </a:r>
            <a:br>
              <a:rPr lang="en-US" altLang="ko-KR" sz="1800"/>
            </a:br>
            <a:r>
              <a:rPr lang="en-US" altLang="ko-KR" sz="1800"/>
              <a:t> ResNetV2 : </a:t>
            </a:r>
            <a:r>
              <a:rPr lang="ko-KR" altLang="en-US" sz="1800"/>
              <a:t>약 </a:t>
            </a:r>
            <a:r>
              <a:rPr lang="en-US" altLang="ko-KR" sz="1800"/>
              <a:t>2300</a:t>
            </a:r>
            <a:r>
              <a:rPr lang="ko-KR" altLang="en-US" sz="1800"/>
              <a:t>만개</a:t>
            </a:r>
            <a:r>
              <a:rPr lang="en-US" altLang="ko-KR" sz="180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2400"/>
              <a:t>테스트 세트 정확도 </a:t>
            </a:r>
            <a:r>
              <a:rPr lang="en-US" altLang="ko-KR" sz="2400"/>
              <a:t>: 98.23%</a:t>
            </a:r>
          </a:p>
          <a:p>
            <a:pPr>
              <a:lnSpc>
                <a:spcPct val="120000"/>
              </a:lnSpc>
            </a:pPr>
            <a:r>
              <a:rPr lang="ko-KR" altLang="en-US" sz="2400"/>
              <a:t>이미지 개당 추론시간 </a:t>
            </a:r>
            <a:r>
              <a:rPr lang="en-US" altLang="ko-KR" sz="2400"/>
              <a:t>: 10ms</a:t>
            </a:r>
          </a:p>
          <a:p>
            <a:pPr>
              <a:lnSpc>
                <a:spcPct val="120000"/>
              </a:lnSpc>
            </a:pPr>
            <a:r>
              <a:rPr lang="ko-KR" altLang="en-US" sz="2400"/>
              <a:t>모델용량 </a:t>
            </a:r>
            <a:r>
              <a:rPr lang="en-US" altLang="ko-KR" sz="2400"/>
              <a:t>: 1.71MB</a:t>
            </a:r>
          </a:p>
          <a:p>
            <a:pPr>
              <a:lnSpc>
                <a:spcPct val="150000"/>
              </a:lnSpc>
            </a:pPr>
            <a:endParaRPr lang="en-US" altLang="ko-KR" sz="2400"/>
          </a:p>
          <a:p>
            <a:pPr>
              <a:lnSpc>
                <a:spcPct val="150000"/>
              </a:lnSpc>
            </a:pPr>
            <a:endParaRPr lang="en-US" altLang="ko-KR" sz="2400"/>
          </a:p>
          <a:p>
            <a:pPr>
              <a:lnSpc>
                <a:spcPct val="150000"/>
              </a:lnSpc>
            </a:pPr>
            <a:endParaRPr lang="en-US" altLang="ko-KR" sz="24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ADE1EC-CF5F-6A80-81E6-455591D47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40" y="1493393"/>
            <a:ext cx="4697944" cy="17217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497216-6641-9C77-2027-1BA780A35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27" y="1286003"/>
            <a:ext cx="5280505" cy="20288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F2A4147-3E27-A60D-6C73-820E0E2E9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54" y="3543186"/>
            <a:ext cx="5348849" cy="217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8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5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143F76-D4A4-EBB6-5520-1AAC237B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2" y="419363"/>
            <a:ext cx="9688296" cy="1149497"/>
          </a:xfrm>
        </p:spPr>
        <p:txBody>
          <a:bodyPr anchor="b">
            <a:normAutofit/>
          </a:bodyPr>
          <a:lstStyle/>
          <a:p>
            <a:r>
              <a:rPr lang="ko-KR" altLang="en-US" sz="600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C7518-5EAE-F2AB-D2A1-16BFA4BDC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852" y="1726176"/>
            <a:ext cx="9688296" cy="4053275"/>
          </a:xfrm>
        </p:spPr>
        <p:txBody>
          <a:bodyPr anchor="t">
            <a:no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altLang="ko-KR"/>
              <a:t>1. </a:t>
            </a:r>
            <a:r>
              <a:rPr lang="ko-KR" altLang="en-US"/>
              <a:t>프로젝트 설명</a:t>
            </a: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2. </a:t>
            </a:r>
            <a:r>
              <a:rPr lang="ko-KR" altLang="en-US"/>
              <a:t>데이터 선정 및 </a:t>
            </a:r>
            <a:r>
              <a:rPr lang="ko-KR" altLang="en-US" err="1"/>
              <a:t>전처리</a:t>
            </a: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3. </a:t>
            </a:r>
            <a:r>
              <a:rPr lang="ko-KR" altLang="en-US"/>
              <a:t>모델구성</a:t>
            </a:r>
            <a:r>
              <a:rPr lang="en-US" altLang="ko-KR"/>
              <a:t> </a:t>
            </a:r>
            <a:r>
              <a:rPr lang="ko-KR" altLang="en-US"/>
              <a:t>및 평가</a:t>
            </a: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4 .</a:t>
            </a:r>
            <a:r>
              <a:rPr lang="ko-KR" altLang="en-US"/>
              <a:t>한계 및 보완점 제시</a:t>
            </a:r>
          </a:p>
        </p:txBody>
      </p:sp>
      <p:sp>
        <p:nvSpPr>
          <p:cNvPr id="85" name="Rectangle 5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5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99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84" y="207389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4. </a:t>
            </a:r>
            <a:r>
              <a:rPr lang="ko-KR" altLang="en-US" sz="4800"/>
              <a:t>한계점 및 추후 해결방향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A114BFA-6E63-EF4B-23C1-D26EA4058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306" y="1395628"/>
            <a:ext cx="9938651" cy="473970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2200"/>
              <a:t>Task</a:t>
            </a:r>
            <a:r>
              <a:rPr lang="ko-KR" altLang="en-US" sz="2200"/>
              <a:t>가 매우 간단함</a:t>
            </a:r>
            <a:r>
              <a:rPr lang="en-US" altLang="ko-KR" sz="2200"/>
              <a:t>. </a:t>
            </a:r>
            <a:r>
              <a:rPr lang="ko-KR" altLang="en-US" sz="2200"/>
              <a:t>모델에 적용된 다양한 구조들의 효과 확인 힘듬</a:t>
            </a:r>
            <a:r>
              <a:rPr lang="en-US" altLang="ko-KR" sz="2200"/>
              <a:t>.</a:t>
            </a:r>
            <a:br>
              <a:rPr lang="en-US" altLang="ko-KR" sz="2200"/>
            </a:br>
            <a:r>
              <a:rPr lang="en-US" altLang="ko-KR" sz="2100">
                <a:solidFill>
                  <a:schemeClr val="accent1">
                    <a:lumMod val="75000"/>
                  </a:schemeClr>
                </a:solidFill>
              </a:rPr>
              <a:t>=&gt; </a:t>
            </a:r>
            <a:r>
              <a:rPr lang="ko-KR" altLang="en-US" sz="2100">
                <a:solidFill>
                  <a:schemeClr val="accent1">
                    <a:lumMod val="75000"/>
                  </a:schemeClr>
                </a:solidFill>
              </a:rPr>
              <a:t>고기종류 분류</a:t>
            </a:r>
            <a:r>
              <a:rPr lang="en-US" altLang="ko-KR" sz="210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2100">
                <a:solidFill>
                  <a:schemeClr val="accent1">
                    <a:lumMod val="75000"/>
                  </a:schemeClr>
                </a:solidFill>
              </a:rPr>
              <a:t>상한부분 </a:t>
            </a:r>
            <a:r>
              <a:rPr lang="en-US" altLang="ko-KR" sz="2100">
                <a:solidFill>
                  <a:schemeClr val="accent1">
                    <a:lumMod val="75000"/>
                  </a:schemeClr>
                </a:solidFill>
              </a:rPr>
              <a:t>segmentation</a:t>
            </a:r>
            <a:r>
              <a:rPr lang="ko-KR" altLang="en-US" sz="2100">
                <a:solidFill>
                  <a:schemeClr val="accent1">
                    <a:lumMod val="75000"/>
                  </a:schemeClr>
                </a:solidFill>
              </a:rPr>
              <a:t>등 기능추가 고려</a:t>
            </a:r>
            <a:endParaRPr lang="en-US" altLang="ko-KR" sz="210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200"/>
              <a:t>한종류의 데이터셋만 사용하여 일반화 성능 부족</a:t>
            </a:r>
            <a:br>
              <a:rPr lang="en-US" altLang="ko-KR" sz="2200"/>
            </a:br>
            <a:r>
              <a:rPr lang="en-US" altLang="ko-KR" sz="2100">
                <a:solidFill>
                  <a:schemeClr val="accent1">
                    <a:lumMod val="75000"/>
                  </a:schemeClr>
                </a:solidFill>
              </a:rPr>
              <a:t>=&gt; </a:t>
            </a:r>
            <a:r>
              <a:rPr lang="ko-KR" altLang="en-US" sz="2100">
                <a:solidFill>
                  <a:schemeClr val="accent1">
                    <a:lumMod val="75000"/>
                  </a:schemeClr>
                </a:solidFill>
              </a:rPr>
              <a:t>비슷한류의 데이터셋 추가 확보하거나 직접 제작</a:t>
            </a:r>
            <a:endParaRPr lang="en-US" altLang="ko-KR" sz="210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200"/>
              <a:t>시간상의 문제로 튜닝없이 모델구성 </a:t>
            </a:r>
            <a:r>
              <a:rPr lang="en-US" altLang="ko-KR" sz="2200"/>
              <a:t>(</a:t>
            </a:r>
            <a:r>
              <a:rPr lang="ko-KR" altLang="en-US" sz="2200"/>
              <a:t>정확도는 충분</a:t>
            </a:r>
            <a:r>
              <a:rPr lang="en-US" altLang="ko-KR" sz="2200"/>
              <a:t>)</a:t>
            </a:r>
            <a:br>
              <a:rPr lang="en-US" altLang="ko-KR" sz="2200"/>
            </a:br>
            <a:r>
              <a:rPr lang="en-US" altLang="ko-KR" sz="2100">
                <a:solidFill>
                  <a:schemeClr val="accent1">
                    <a:lumMod val="75000"/>
                  </a:schemeClr>
                </a:solidFill>
              </a:rPr>
              <a:t>=&gt; </a:t>
            </a:r>
            <a:r>
              <a:rPr lang="ko-KR" altLang="en-US" sz="2100">
                <a:solidFill>
                  <a:schemeClr val="accent1">
                    <a:lumMod val="75000"/>
                  </a:schemeClr>
                </a:solidFill>
              </a:rPr>
              <a:t>하이퍼파라미터 튜닝 으로 모델을 경량화 시도</a:t>
            </a:r>
            <a:br>
              <a:rPr lang="en-US" altLang="ko-KR" sz="21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ko-KR" sz="2100">
                <a:solidFill>
                  <a:schemeClr val="accent1">
                    <a:lumMod val="75000"/>
                  </a:schemeClr>
                </a:solidFill>
              </a:rPr>
              <a:t>=&gt; MnasNet, EfiNet</a:t>
            </a:r>
            <a:r>
              <a:rPr lang="ko-KR" altLang="en-US" sz="2100">
                <a:solidFill>
                  <a:schemeClr val="accent1">
                    <a:lumMod val="75000"/>
                  </a:schemeClr>
                </a:solidFill>
              </a:rPr>
              <a:t>의 </a:t>
            </a:r>
            <a:r>
              <a:rPr lang="en-US" altLang="ko-KR" sz="2100">
                <a:solidFill>
                  <a:schemeClr val="accent1">
                    <a:lumMod val="75000"/>
                  </a:schemeClr>
                </a:solidFill>
              </a:rPr>
              <a:t>Compound Sacling</a:t>
            </a:r>
            <a:r>
              <a:rPr lang="ko-KR" altLang="en-US" sz="2100">
                <a:solidFill>
                  <a:schemeClr val="accent1">
                    <a:lumMod val="75000"/>
                  </a:schemeClr>
                </a:solidFill>
              </a:rPr>
              <a:t>등 아키텍쳐 최적화 시도</a:t>
            </a:r>
            <a:endParaRPr lang="en-US" altLang="ko-KR" sz="210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200"/>
              <a:t>서비스시 사용자 데이터처리 및 사후관리 관련 내용 부재</a:t>
            </a:r>
            <a:br>
              <a:rPr lang="en-US" altLang="ko-KR" sz="2200"/>
            </a:br>
            <a:r>
              <a:rPr lang="en-US" altLang="ko-KR" sz="2200"/>
              <a:t>(Ex. </a:t>
            </a:r>
            <a:r>
              <a:rPr lang="ko-KR" altLang="en-US" sz="2200"/>
              <a:t>고해상도 휴대폰사진을 </a:t>
            </a:r>
            <a:r>
              <a:rPr lang="en-US" altLang="ko-KR" sz="2200"/>
              <a:t>224x224</a:t>
            </a:r>
            <a:r>
              <a:rPr lang="ko-KR" altLang="en-US" sz="2200"/>
              <a:t>로 줄일때 어떻게 할지</a:t>
            </a:r>
            <a:br>
              <a:rPr lang="en-US" altLang="ko-KR" sz="2200"/>
            </a:br>
            <a:r>
              <a:rPr lang="en-US" altLang="ko-KR" sz="2200"/>
              <a:t>        </a:t>
            </a:r>
            <a:r>
              <a:rPr lang="ko-KR" altLang="en-US" sz="2200"/>
              <a:t>사용자가 데이터라벨링을 할 수 있도록 할지</a:t>
            </a:r>
            <a:r>
              <a:rPr lang="en-US" altLang="ko-KR" sz="2200"/>
              <a:t>)</a:t>
            </a:r>
            <a:br>
              <a:rPr lang="en-US" altLang="ko-KR" sz="2200"/>
            </a:br>
            <a:r>
              <a:rPr lang="en-US" altLang="ko-KR" sz="2100">
                <a:solidFill>
                  <a:schemeClr val="accent1">
                    <a:lumMod val="75000"/>
                  </a:schemeClr>
                </a:solidFill>
              </a:rPr>
              <a:t>=&gt; </a:t>
            </a:r>
            <a:r>
              <a:rPr lang="ko-KR" altLang="en-US" sz="2100">
                <a:solidFill>
                  <a:schemeClr val="accent1">
                    <a:lumMod val="75000"/>
                  </a:schemeClr>
                </a:solidFill>
              </a:rPr>
              <a:t>추후 관련 지식 공부후 추가를 고려</a:t>
            </a:r>
            <a:endParaRPr lang="en-US" altLang="ko-KR" sz="22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006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6974" y="2502309"/>
            <a:ext cx="3338052" cy="806245"/>
          </a:xfrm>
        </p:spPr>
        <p:txBody>
          <a:bodyPr anchor="b">
            <a:noAutofit/>
          </a:bodyPr>
          <a:lstStyle/>
          <a:p>
            <a:r>
              <a:rPr lang="ko-KR" altLang="en-US" sz="4800"/>
              <a:t>감사합니다</a:t>
            </a:r>
            <a:r>
              <a:rPr lang="en-US" altLang="ko-KR" sz="4800"/>
              <a:t>.</a:t>
            </a:r>
            <a:endParaRPr lang="ko-KR" altLang="en-US" sz="4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0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A75B04-68FC-5215-85D8-D611DB1C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328" y="435012"/>
            <a:ext cx="8179151" cy="919195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1-1. </a:t>
            </a:r>
            <a:r>
              <a:rPr lang="ko-KR" altLang="en-US" sz="4800"/>
              <a:t>프로젝트 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527FA4-2AC6-ABE7-E16A-C80EEA65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328" y="1604917"/>
            <a:ext cx="6884652" cy="4058485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/>
              <a:t>냉장고에 보관된 고기가 상했는지 아닌지 궁금할때가 있다</a:t>
            </a:r>
            <a:r>
              <a:rPr lang="en-US" altLang="ko-KR" sz="2000"/>
              <a:t>. </a:t>
            </a:r>
            <a:r>
              <a:rPr lang="ko-KR" altLang="en-US" sz="2000"/>
              <a:t>전문가에게 물어보기도 뭐한 사소한 불편 </a:t>
            </a:r>
            <a:endParaRPr lang="en-US" altLang="ko-KR" sz="800"/>
          </a:p>
          <a:p>
            <a:pPr>
              <a:lnSpc>
                <a:spcPct val="150000"/>
              </a:lnSpc>
            </a:pPr>
            <a:r>
              <a:rPr lang="ko-KR" altLang="en-US" sz="2000"/>
              <a:t>고기 사진을 찍으면 신선한지 상했는지를 알려주는 앱이 있으면 편할것 같다</a:t>
            </a:r>
            <a:r>
              <a:rPr lang="en-US" altLang="ko-KR" sz="2000"/>
              <a:t>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51DB960-508D-CDBA-D6CA-768ED38A3AF9}"/>
              </a:ext>
            </a:extLst>
          </p:cNvPr>
          <p:cNvGrpSpPr/>
          <p:nvPr/>
        </p:nvGrpSpPr>
        <p:grpSpPr>
          <a:xfrm>
            <a:off x="1446630" y="4095009"/>
            <a:ext cx="6787367" cy="1200329"/>
            <a:chOff x="1393071" y="4074093"/>
            <a:chExt cx="6787367" cy="120032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C03351-79C4-353E-2A78-E19B04AFD649}"/>
                </a:ext>
              </a:extLst>
            </p:cNvPr>
            <p:cNvSpPr txBox="1"/>
            <p:nvPr/>
          </p:nvSpPr>
          <p:spPr>
            <a:xfrm>
              <a:off x="2065543" y="4074093"/>
              <a:ext cx="61148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>
                  <a:solidFill>
                    <a:schemeClr val="accent1">
                      <a:lumMod val="75000"/>
                    </a:schemeClr>
                  </a:solidFill>
                </a:rPr>
                <a:t>고기가 신선한지 아닌지 확인해주는 </a:t>
              </a:r>
              <a:r>
                <a:rPr lang="en-US" altLang="ko-KR" sz="2400">
                  <a:solidFill>
                    <a:schemeClr val="accent1">
                      <a:lumMod val="75000"/>
                    </a:schemeClr>
                  </a:solidFill>
                </a:rPr>
                <a:t>(</a:t>
              </a:r>
              <a:r>
                <a:rPr lang="ko-KR" altLang="en-US" sz="2400">
                  <a:solidFill>
                    <a:schemeClr val="accent1">
                      <a:lumMod val="75000"/>
                    </a:schemeClr>
                  </a:solidFill>
                </a:rPr>
                <a:t>휴대폰에서 잘 돌아가는 수준의 간단한</a:t>
              </a:r>
              <a:r>
                <a:rPr lang="en-US" altLang="ko-KR" sz="2400">
                  <a:solidFill>
                    <a:schemeClr val="accent1">
                      <a:lumMod val="75000"/>
                    </a:schemeClr>
                  </a:solidFill>
                </a:rPr>
                <a:t>)</a:t>
              </a:r>
              <a:r>
                <a:rPr lang="ko-KR" altLang="en-US" sz="2400">
                  <a:solidFill>
                    <a:schemeClr val="accent1">
                      <a:lumMod val="75000"/>
                    </a:schemeClr>
                  </a:solidFill>
                </a:rPr>
                <a:t> 모델을 만들어보자</a:t>
              </a:r>
              <a:r>
                <a:rPr lang="en-US" altLang="ko-KR" sz="2400">
                  <a:solidFill>
                    <a:schemeClr val="accent1">
                      <a:lumMod val="75000"/>
                    </a:schemeClr>
                  </a:solidFill>
                </a:rPr>
                <a:t>.</a:t>
              </a:r>
              <a:endParaRPr lang="ko-KR" altLang="en-US" sz="2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676179C1-64EA-6DE9-3AFF-578C249F6998}"/>
                </a:ext>
              </a:extLst>
            </p:cNvPr>
            <p:cNvSpPr/>
            <p:nvPr/>
          </p:nvSpPr>
          <p:spPr>
            <a:xfrm>
              <a:off x="1393071" y="4074093"/>
              <a:ext cx="501445" cy="8309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495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206" y="399732"/>
            <a:ext cx="9688296" cy="983341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1-2.</a:t>
            </a:r>
            <a:r>
              <a:rPr lang="ko-KR" altLang="en-US" sz="4800"/>
              <a:t>가설설정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FE283-0BF4-738E-5772-1EDB5059623E}"/>
              </a:ext>
            </a:extLst>
          </p:cNvPr>
          <p:cNvSpPr txBox="1"/>
          <p:nvPr/>
        </p:nvSpPr>
        <p:spPr>
          <a:xfrm>
            <a:off x="1160206" y="1782804"/>
            <a:ext cx="8652387" cy="409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/>
              <a:t>고기가 상했는지 신선한지 시각정보 하나만으로도 충분히 확인이 가능할 것이다</a:t>
            </a:r>
            <a:r>
              <a:rPr lang="en-US" altLang="ko-KR" sz="240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/>
              <a:t>Task</a:t>
            </a:r>
            <a:r>
              <a:rPr lang="ko-KR" altLang="en-US" sz="2400"/>
              <a:t>가 간단하므로 기존 </a:t>
            </a:r>
            <a:r>
              <a:rPr lang="en-US" altLang="ko-KR" sz="2400"/>
              <a:t>MobileNet, EfficientNet</a:t>
            </a:r>
            <a:r>
              <a:rPr lang="ko-KR" altLang="en-US" sz="2400"/>
              <a:t>보다 훨씬 가벼운 모델로도 충분히 좋은성능을 낼 수 있을것이다</a:t>
            </a:r>
            <a:r>
              <a:rPr lang="en-US" altLang="ko-KR" sz="2400"/>
              <a:t>.</a:t>
            </a:r>
            <a:br>
              <a:rPr lang="en-US" altLang="ko-KR" sz="2400"/>
            </a:br>
            <a:r>
              <a:rPr lang="en-US" altLang="ko-KR" sz="2000"/>
              <a:t>=&gt; </a:t>
            </a:r>
            <a:r>
              <a:rPr lang="ko-KR" altLang="en-US" sz="2000"/>
              <a:t>서버와 통신없이 스마트폰 </a:t>
            </a:r>
            <a:r>
              <a:rPr lang="en-US" altLang="ko-KR" sz="2000"/>
              <a:t>CPU</a:t>
            </a:r>
            <a:r>
              <a:rPr lang="ko-KR" altLang="en-US" sz="2000"/>
              <a:t>로 작동하는 가벼운 커스텀 모델구성</a:t>
            </a:r>
            <a:br>
              <a:rPr lang="en-US" altLang="ko-KR" sz="2000"/>
            </a:br>
            <a:r>
              <a:rPr lang="en-US" altLang="ko-KR" sz="2000"/>
              <a:t>     (backbone</a:t>
            </a:r>
            <a:r>
              <a:rPr lang="ko-KR" altLang="en-US" sz="2000"/>
              <a:t>과 </a:t>
            </a:r>
            <a:r>
              <a:rPr lang="en-US" altLang="ko-KR" sz="2000"/>
              <a:t>top </a:t>
            </a:r>
            <a:r>
              <a:rPr lang="ko-KR" altLang="en-US" sz="2000"/>
              <a:t>전부 구성</a:t>
            </a:r>
            <a:r>
              <a:rPr lang="en-US" altLang="ko-KR" sz="200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39876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206" y="399732"/>
            <a:ext cx="9688296" cy="983341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1-3.</a:t>
            </a:r>
            <a:r>
              <a:rPr lang="ko-KR" altLang="en-US" sz="4800"/>
              <a:t>목표 설정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FE283-0BF4-738E-5772-1EDB5059623E}"/>
              </a:ext>
            </a:extLst>
          </p:cNvPr>
          <p:cNvSpPr txBox="1"/>
          <p:nvPr/>
        </p:nvSpPr>
        <p:spPr>
          <a:xfrm>
            <a:off x="1160206" y="1589394"/>
            <a:ext cx="8652387" cy="367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/>
              <a:t>기존 </a:t>
            </a:r>
            <a:r>
              <a:rPr lang="en-US" altLang="ko-KR" sz="2400"/>
              <a:t>EfiNet, MobileNet</a:t>
            </a:r>
            <a:r>
              <a:rPr lang="ko-KR" altLang="en-US" sz="2400"/>
              <a:t>보다 매우 가벼운 </a:t>
            </a:r>
            <a:r>
              <a:rPr lang="en-US" altLang="ko-KR" sz="2400"/>
              <a:t>backbone </a:t>
            </a:r>
            <a:r>
              <a:rPr lang="ko-KR" altLang="en-US" sz="2400"/>
              <a:t>직접 구성</a:t>
            </a:r>
            <a:endParaRPr lang="en-US" altLang="ko-KR" sz="240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/>
              <a:t>서버와 별도의 통신없이 휴대폰 자체 하드웨어로 계산</a:t>
            </a:r>
            <a:endParaRPr lang="en-US" altLang="ko-KR" sz="240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/>
              <a:t>고기가 신선한지</a:t>
            </a:r>
            <a:r>
              <a:rPr lang="en-US" altLang="ko-KR" sz="2400"/>
              <a:t>, </a:t>
            </a:r>
            <a:r>
              <a:rPr lang="ko-KR" altLang="en-US" sz="2400"/>
              <a:t>상했는지를 </a:t>
            </a:r>
            <a:r>
              <a:rPr lang="en-US" altLang="ko-KR" sz="2400"/>
              <a:t>90% </a:t>
            </a:r>
            <a:r>
              <a:rPr lang="ko-KR" altLang="en-US" sz="2400"/>
              <a:t>이상 정확도로 구별</a:t>
            </a:r>
            <a:endParaRPr lang="en-US" altLang="ko-KR" sz="240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/>
              <a:t>추론속도가 </a:t>
            </a:r>
            <a:r>
              <a:rPr lang="en-US" altLang="ko-KR" sz="2400"/>
              <a:t>30fps</a:t>
            </a:r>
            <a:r>
              <a:rPr lang="ko-KR" altLang="en-US" sz="2400"/>
              <a:t>는 넘도록</a:t>
            </a:r>
            <a:r>
              <a:rPr lang="en-US" altLang="ko-KR" sz="2400"/>
              <a:t> ( latency &lt; 33.3ms 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/>
              <a:t>모델의 용량도 가능한 가볍게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135272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873" y="271490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2-1.</a:t>
            </a:r>
            <a:r>
              <a:rPr lang="ko-KR" altLang="en-US" sz="4800"/>
              <a:t>데이터 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724C9-9501-2402-0573-6BF040346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873" y="1621594"/>
            <a:ext cx="9688296" cy="3859526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로보플로우에서 신선함여부가 라벨링 되어있는 데이터세트로 선정</a:t>
            </a:r>
            <a:endParaRPr lang="en-US" altLang="ko-KR" sz="240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/>
              <a:t>    출처 </a:t>
            </a:r>
            <a:r>
              <a:rPr lang="en-US" altLang="ko-KR" sz="1600"/>
              <a:t>(</a:t>
            </a:r>
            <a:r>
              <a:rPr lang="en-US" altLang="ko-KR" sz="1600">
                <a:solidFill>
                  <a:srgbClr val="0070C0"/>
                </a:solidFill>
              </a:rPr>
              <a:t>https://universe.roboflow.com/penelitian-vf10p/meat-mvcam</a:t>
            </a:r>
            <a:r>
              <a:rPr lang="en-US" altLang="ko-KR" sz="1600"/>
              <a:t>)</a:t>
            </a:r>
          </a:p>
          <a:p>
            <a:pPr marL="914400" lvl="1" indent="-457200">
              <a:lnSpc>
                <a:spcPct val="250000"/>
              </a:lnSpc>
              <a:buFont typeface="+mj-lt"/>
              <a:buAutoNum type="arabicPeriod"/>
            </a:pPr>
            <a:r>
              <a:rPr lang="ko-KR" altLang="en-US" sz="2000"/>
              <a:t>약 </a:t>
            </a:r>
            <a:r>
              <a:rPr lang="en-US" altLang="ko-KR" sz="2000"/>
              <a:t>5400</a:t>
            </a:r>
            <a:r>
              <a:rPr lang="ko-KR" altLang="en-US" sz="2000"/>
              <a:t>개 이미지 존재</a:t>
            </a:r>
            <a:endParaRPr lang="en-US" altLang="ko-KR" sz="200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/>
              <a:t>각 이미지가 신선</a:t>
            </a:r>
            <a:r>
              <a:rPr lang="en-US" altLang="ko-KR" sz="2000"/>
              <a:t>(Fresh), </a:t>
            </a:r>
            <a:r>
              <a:rPr lang="ko-KR" altLang="en-US" sz="2000"/>
              <a:t>주의</a:t>
            </a:r>
            <a:r>
              <a:rPr lang="en-US" altLang="ko-KR" sz="2000"/>
              <a:t>(Half-fresh), </a:t>
            </a:r>
            <a:r>
              <a:rPr lang="ko-KR" altLang="en-US" sz="2000"/>
              <a:t>상함</a:t>
            </a:r>
            <a:r>
              <a:rPr lang="en-US" altLang="ko-KR" sz="2000"/>
              <a:t>(Spoiled)</a:t>
            </a:r>
            <a:r>
              <a:rPr lang="ko-KR" altLang="en-US" sz="2000"/>
              <a:t>로 분류 되어있음</a:t>
            </a:r>
            <a:r>
              <a:rPr lang="en-US" altLang="ko-KR" sz="2000"/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/>
              <a:t>CC</a:t>
            </a:r>
            <a:r>
              <a:rPr lang="ko-KR" altLang="en-US" sz="2000"/>
              <a:t> </a:t>
            </a:r>
            <a:r>
              <a:rPr lang="en-US" altLang="ko-KR" sz="2000"/>
              <a:t>BY</a:t>
            </a:r>
            <a:r>
              <a:rPr lang="ko-KR" altLang="en-US" sz="2000"/>
              <a:t> </a:t>
            </a:r>
            <a:r>
              <a:rPr lang="en-US" altLang="ko-KR" sz="2000"/>
              <a:t>4.0 </a:t>
            </a:r>
            <a:r>
              <a:rPr lang="ko-KR" altLang="en-US" sz="2000"/>
              <a:t>라이선스로</a:t>
            </a:r>
            <a:r>
              <a:rPr lang="en-US" altLang="ko-KR" sz="2000"/>
              <a:t>, </a:t>
            </a:r>
            <a:r>
              <a:rPr lang="ko-KR" altLang="en-US" sz="2000"/>
              <a:t>출처만 표기하면 자유롭게 사용가능</a:t>
            </a:r>
            <a:r>
              <a:rPr lang="en-US" altLang="ko-KR" sz="2000"/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/>
              <a:t>이미지크기 </a:t>
            </a:r>
            <a:r>
              <a:rPr lang="en-US" altLang="ko-KR" sz="2000"/>
              <a:t>416x416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03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873" y="271490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2-2.</a:t>
            </a:r>
            <a:r>
              <a:rPr lang="ko-KR" altLang="en-US" sz="4800"/>
              <a:t>이미지 예시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동물성 지방, 적색육, 소고기, 돼지고기이(가) 표시된 사진&#10;&#10;자동 생성된 설명">
            <a:extLst>
              <a:ext uri="{FF2B5EF4-FFF2-40B4-BE49-F238E27FC236}">
                <a16:creationId xmlns:a16="http://schemas.microsoft.com/office/drawing/2014/main" id="{558C2C6C-AAE6-50EA-7EC2-C3FAC5F57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62" y="2316573"/>
            <a:ext cx="2844897" cy="28448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EBDD97-9701-3ABA-66A8-E430DD731A0B}"/>
              </a:ext>
            </a:extLst>
          </p:cNvPr>
          <p:cNvSpPr txBox="1"/>
          <p:nvPr/>
        </p:nvSpPr>
        <p:spPr>
          <a:xfrm>
            <a:off x="1530457" y="1642036"/>
            <a:ext cx="203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신선함</a:t>
            </a:r>
            <a:r>
              <a:rPr lang="en-US" altLang="ko-KR" sz="2400"/>
              <a:t>(Fresh)</a:t>
            </a:r>
            <a:endParaRPr lang="ko-KR" altLang="en-US" sz="2400"/>
          </a:p>
        </p:txBody>
      </p:sp>
      <p:pic>
        <p:nvPicPr>
          <p:cNvPr id="9" name="그림 8" descr="살, 동물성 지방, 적색육, 소고기이(가) 표시된 사진&#10;&#10;자동 생성된 설명">
            <a:extLst>
              <a:ext uri="{FF2B5EF4-FFF2-40B4-BE49-F238E27FC236}">
                <a16:creationId xmlns:a16="http://schemas.microsoft.com/office/drawing/2014/main" id="{CE1D0864-DA8B-91A7-9B9F-6E9EA04E2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563" y="2316572"/>
            <a:ext cx="3052916" cy="28448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84270A-D1DC-9587-B53A-20D69171C2EF}"/>
              </a:ext>
            </a:extLst>
          </p:cNvPr>
          <p:cNvSpPr txBox="1"/>
          <p:nvPr/>
        </p:nvSpPr>
        <p:spPr>
          <a:xfrm>
            <a:off x="4906296" y="1691926"/>
            <a:ext cx="2204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주의</a:t>
            </a:r>
            <a:r>
              <a:rPr lang="en-US" altLang="ko-KR" sz="2400"/>
              <a:t>(Half-Fresh)</a:t>
            </a:r>
            <a:endParaRPr lang="ko-KR" altLang="en-US" sz="2400"/>
          </a:p>
        </p:txBody>
      </p:sp>
      <p:pic>
        <p:nvPicPr>
          <p:cNvPr id="14" name="그림 13" descr="동물성 지방, 적색육, 음식, 소고기이(가) 표시된 사진&#10;&#10;자동 생성된 설명">
            <a:extLst>
              <a:ext uri="{FF2B5EF4-FFF2-40B4-BE49-F238E27FC236}">
                <a16:creationId xmlns:a16="http://schemas.microsoft.com/office/drawing/2014/main" id="{A55DCAB6-7FC0-5FBD-7638-CCEAB4E0BD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184" y="2316571"/>
            <a:ext cx="3052916" cy="28448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CFC3D5-EB38-BA1F-4860-C05DEE38AA11}"/>
              </a:ext>
            </a:extLst>
          </p:cNvPr>
          <p:cNvSpPr txBox="1"/>
          <p:nvPr/>
        </p:nvSpPr>
        <p:spPr>
          <a:xfrm>
            <a:off x="8293199" y="1687787"/>
            <a:ext cx="2204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상함</a:t>
            </a:r>
            <a:r>
              <a:rPr lang="en-US" altLang="ko-KR" sz="2400"/>
              <a:t>(Spoiled)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6383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84" y="207389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2-3. </a:t>
            </a:r>
            <a:r>
              <a:rPr lang="ko-KR" altLang="en-US" sz="4800"/>
              <a:t>데이터 전처리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A114BFA-6E63-EF4B-23C1-D26EA4058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484" y="1493392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이미지 데이터이므로 </a:t>
            </a:r>
            <a:r>
              <a:rPr lang="en-US" altLang="ko-KR" sz="2400"/>
              <a:t>Tabular data</a:t>
            </a:r>
            <a:r>
              <a:rPr lang="ko-KR" altLang="en-US" sz="2400"/>
              <a:t>에서 하던방식의 </a:t>
            </a:r>
            <a:r>
              <a:rPr lang="en-US" altLang="ko-KR" sz="2400"/>
              <a:t>EDA</a:t>
            </a:r>
            <a:r>
              <a:rPr lang="ko-KR" altLang="en-US" sz="2400"/>
              <a:t>는 불가</a:t>
            </a:r>
            <a:r>
              <a:rPr lang="en-US" altLang="ko-KR" sz="2400"/>
              <a:t>.</a:t>
            </a:r>
            <a:br>
              <a:rPr lang="en-US" altLang="ko-KR" sz="2400"/>
            </a:br>
            <a:r>
              <a:rPr lang="en-US" altLang="ko-KR" sz="2000"/>
              <a:t>=&gt;</a:t>
            </a:r>
            <a:r>
              <a:rPr lang="ko-KR" altLang="en-US" sz="2000"/>
              <a:t>파일들을 눈으로 빠르게 훑어가며 확인</a:t>
            </a:r>
            <a:endParaRPr lang="en-US" altLang="ko-KR" sz="200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ko-KR" altLang="en-US" sz="2400"/>
              <a:t>확인 결과 중복</a:t>
            </a:r>
            <a:r>
              <a:rPr lang="en-US" altLang="ko-KR" sz="2400"/>
              <a:t>, </a:t>
            </a:r>
            <a:r>
              <a:rPr lang="ko-KR" altLang="en-US" sz="2400"/>
              <a:t>이상사진 없음</a:t>
            </a:r>
            <a:endParaRPr lang="en-US" altLang="ko-KR" sz="240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ko-KR" altLang="en-US" sz="2400"/>
              <a:t>비슷한 이미지들이 회전되어있음</a:t>
            </a:r>
            <a:r>
              <a:rPr lang="en-US" altLang="ko-KR" sz="2400"/>
              <a:t>.(</a:t>
            </a:r>
            <a:r>
              <a:rPr lang="ko-KR" altLang="en-US" sz="2400"/>
              <a:t>이미지 증강</a:t>
            </a:r>
            <a:r>
              <a:rPr lang="en-US" altLang="ko-KR" sz="2400"/>
              <a:t>)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ko-KR" sz="2400"/>
              <a:t>=======================================================================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ko-KR" altLang="en-US" sz="2400"/>
              <a:t>훈련 </a:t>
            </a:r>
            <a:r>
              <a:rPr lang="en-US" altLang="ko-KR" sz="2400"/>
              <a:t>85%, </a:t>
            </a:r>
            <a:r>
              <a:rPr lang="ko-KR" altLang="en-US" sz="2400"/>
              <a:t>검증 </a:t>
            </a:r>
            <a:r>
              <a:rPr lang="en-US" altLang="ko-KR" sz="2400"/>
              <a:t>10%, </a:t>
            </a:r>
            <a:r>
              <a:rPr lang="ko-KR" altLang="en-US" sz="2400"/>
              <a:t>테스트</a:t>
            </a:r>
            <a:r>
              <a:rPr lang="en-US" altLang="ko-KR" sz="2400"/>
              <a:t>5% </a:t>
            </a:r>
            <a:r>
              <a:rPr lang="ko-KR" altLang="en-US" sz="2400"/>
              <a:t>로 분리</a:t>
            </a:r>
            <a:endParaRPr lang="en-US" altLang="ko-KR" sz="240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ko-KR" altLang="en-US" sz="2400"/>
              <a:t>휴대폰 환경을 고려하여 이미지 증강</a:t>
            </a:r>
            <a:r>
              <a:rPr lang="en-US" altLang="ko-KR" sz="2400"/>
              <a:t>(</a:t>
            </a:r>
            <a:r>
              <a:rPr lang="ko-KR" altLang="en-US" sz="2400"/>
              <a:t>밝기</a:t>
            </a:r>
            <a:r>
              <a:rPr lang="en-US" altLang="ko-KR" sz="2400"/>
              <a:t>, </a:t>
            </a:r>
            <a:r>
              <a:rPr lang="ko-KR" altLang="en-US" sz="2400"/>
              <a:t>대비 증강</a:t>
            </a:r>
            <a:r>
              <a:rPr lang="en-US" altLang="ko-KR" sz="2400"/>
              <a:t>)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ko-KR" altLang="en-US" sz="2400"/>
              <a:t>모델 경량화를 위해 이미지해상도를 </a:t>
            </a:r>
            <a:r>
              <a:rPr lang="en-US" altLang="ko-KR" sz="2400"/>
              <a:t>224x224</a:t>
            </a:r>
            <a:r>
              <a:rPr lang="ko-KR" altLang="en-US" sz="2400"/>
              <a:t>로 축약</a:t>
            </a:r>
            <a:r>
              <a:rPr lang="en-US" altLang="ko-KR" sz="2400"/>
              <a:t> (</a:t>
            </a:r>
            <a:r>
              <a:rPr lang="ko-KR" altLang="en-US" sz="2400"/>
              <a:t>원본 </a:t>
            </a:r>
            <a:r>
              <a:rPr lang="en-US" altLang="ko-KR" sz="2400"/>
              <a:t>416x416)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30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84" y="207389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2-3. </a:t>
            </a:r>
            <a:r>
              <a:rPr lang="ko-KR" altLang="en-US" sz="4800"/>
              <a:t>데이터 전처리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A114BFA-6E63-EF4B-23C1-D26EA4058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4383" y="1985531"/>
            <a:ext cx="6497361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/>
              <a:t>클래스 </a:t>
            </a:r>
            <a:r>
              <a:rPr lang="en-US" altLang="ko-KR" sz="2400"/>
              <a:t>3</a:t>
            </a:r>
            <a:r>
              <a:rPr lang="ko-KR" altLang="en-US" sz="2400"/>
              <a:t>개 </a:t>
            </a:r>
            <a:br>
              <a:rPr lang="en-US" altLang="ko-KR" sz="2400"/>
            </a:br>
            <a:r>
              <a:rPr lang="en-US" altLang="ko-KR" sz="2400"/>
              <a:t>0:</a:t>
            </a:r>
            <a:r>
              <a:rPr lang="ko-KR" altLang="en-US" sz="2400"/>
              <a:t>신선</a:t>
            </a:r>
            <a:r>
              <a:rPr lang="en-US" altLang="ko-KR" sz="2400"/>
              <a:t>,  1:</a:t>
            </a:r>
            <a:r>
              <a:rPr lang="ko-KR" altLang="en-US" sz="2400"/>
              <a:t>주의</a:t>
            </a:r>
            <a:r>
              <a:rPr lang="en-US" altLang="ko-KR" sz="2400"/>
              <a:t>,  2:</a:t>
            </a:r>
            <a:r>
              <a:rPr lang="ko-KR" altLang="en-US" sz="2400"/>
              <a:t>상함</a:t>
            </a:r>
            <a:br>
              <a:rPr lang="en-US" altLang="ko-KR" sz="2400"/>
            </a:br>
            <a:r>
              <a:rPr lang="en-US" altLang="ko-KR" sz="2400"/>
              <a:t>=&gt; Chance Level ~ 0.33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클래스 비율은 균형</a:t>
            </a:r>
            <a:r>
              <a:rPr lang="en-US" altLang="ko-KR" sz="2400"/>
              <a:t> </a:t>
            </a:r>
            <a:r>
              <a:rPr lang="ko-KR" altLang="en-US" sz="2400"/>
              <a:t>잡혀있음</a:t>
            </a:r>
            <a:br>
              <a:rPr lang="en-US" altLang="ko-KR" sz="2400"/>
            </a:br>
            <a:r>
              <a:rPr lang="en-US" altLang="ko-KR" sz="2400"/>
              <a:t>=&gt; </a:t>
            </a:r>
            <a:r>
              <a:rPr lang="ko-KR" altLang="en-US" sz="2400"/>
              <a:t>평가지표 </a:t>
            </a:r>
            <a:r>
              <a:rPr lang="en-US" altLang="ko-KR" sz="2400"/>
              <a:t>Accuracy</a:t>
            </a:r>
          </a:p>
          <a:p>
            <a:pPr>
              <a:lnSpc>
                <a:spcPct val="150000"/>
              </a:lnSpc>
            </a:pPr>
            <a:endParaRPr lang="en-US" altLang="ko-KR" sz="2400"/>
          </a:p>
          <a:p>
            <a:pPr>
              <a:lnSpc>
                <a:spcPct val="150000"/>
              </a:lnSpc>
            </a:pPr>
            <a:endParaRPr lang="en-US" altLang="ko-KR" sz="2400"/>
          </a:p>
          <a:p>
            <a:pPr>
              <a:lnSpc>
                <a:spcPct val="150000"/>
              </a:lnSpc>
            </a:pPr>
            <a:endParaRPr lang="en-US" altLang="ko-KR"/>
          </a:p>
          <a:p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B491ED-2423-B779-1A8F-2A8172395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04" y="1493392"/>
            <a:ext cx="4369624" cy="416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03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2049</TotalTime>
  <Words>1017</Words>
  <Application>Microsoft Office PowerPoint</Application>
  <PresentationFormat>와이드스크린</PresentationFormat>
  <Paragraphs>160</Paragraphs>
  <Slides>21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Calibri</vt:lpstr>
      <vt:lpstr>Calibri Light</vt:lpstr>
      <vt:lpstr>Office 테마</vt:lpstr>
      <vt:lpstr>AI Bootcamp Section 3 Project </vt:lpstr>
      <vt:lpstr>목차</vt:lpstr>
      <vt:lpstr>1-1. 프로젝트 동기</vt:lpstr>
      <vt:lpstr>1-2.가설설정</vt:lpstr>
      <vt:lpstr>1-3.목표 설정</vt:lpstr>
      <vt:lpstr>2-1.데이터 선정</vt:lpstr>
      <vt:lpstr>2-2.이미지 예시</vt:lpstr>
      <vt:lpstr>2-3. 데이터 전처리</vt:lpstr>
      <vt:lpstr>2-3. 데이터 전처리</vt:lpstr>
      <vt:lpstr>3-1. 모델 구성</vt:lpstr>
      <vt:lpstr>3-2. Base Model</vt:lpstr>
      <vt:lpstr>3-3. Custom ResNet</vt:lpstr>
      <vt:lpstr>3-3. Custom ResNet</vt:lpstr>
      <vt:lpstr>3-3. Custom ResNet</vt:lpstr>
      <vt:lpstr>3-4. Custom ResNetV2</vt:lpstr>
      <vt:lpstr>3-4. Custom ResNetV2</vt:lpstr>
      <vt:lpstr>3-4. Custom ResNetV2</vt:lpstr>
      <vt:lpstr>3-5. 모델 비교 및 채택</vt:lpstr>
      <vt:lpstr>3-6. 최종 모델 스펙</vt:lpstr>
      <vt:lpstr>4. 한계점 및 추후 해결방향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Bootcamp Section 1 Project </dc:title>
  <dc:creator>P KH</dc:creator>
  <cp:lastModifiedBy>P KH</cp:lastModifiedBy>
  <cp:revision>37</cp:revision>
  <dcterms:created xsi:type="dcterms:W3CDTF">2023-03-12T15:15:46Z</dcterms:created>
  <dcterms:modified xsi:type="dcterms:W3CDTF">2023-05-15T08:23:38Z</dcterms:modified>
</cp:coreProperties>
</file>