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1" r:id="rId7"/>
    <p:sldId id="263" r:id="rId8"/>
    <p:sldId id="262" r:id="rId9"/>
    <p:sldId id="260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D44B4-6EDA-4A15-B802-0D5F1D3EC67D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8D788-2244-4587-8E74-C2EAC2E1A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5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4495800" cy="2438400"/>
          </a:xfrm>
          <a:prstGeom prst="rect">
            <a:avLst/>
          </a:prstGeom>
          <a:noFill/>
        </p:spPr>
        <p:txBody>
          <a:bodyPr/>
          <a:lstStyle>
            <a:lvl1pPr algn="l"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971800"/>
            <a:ext cx="4495800" cy="1752600"/>
          </a:xfrm>
          <a:prstGeom prst="rect">
            <a:avLst/>
          </a:prstGeom>
          <a:noFill/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14800" y="6400800"/>
            <a:ext cx="49530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codebetter.com/johnvpetersen | @johnvpetersen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6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4495800" cy="2438400"/>
          </a:xfrm>
          <a:prstGeom prst="rect">
            <a:avLst/>
          </a:prstGeom>
          <a:noFill/>
        </p:spPr>
        <p:txBody>
          <a:bodyPr/>
          <a:lstStyle>
            <a:lvl1pPr algn="l"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14800" y="6400800"/>
            <a:ext cx="49530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codebetter.com/johnvpetersen | @johnvpetersen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03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14800" y="6400800"/>
            <a:ext cx="4953000" cy="365125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codebetter.com/johnvpetersen | @johnvpetersen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8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75000"/>
            </a:schemeClr>
          </a:solidFill>
          <a:latin typeface="Segoe UI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85000"/>
            </a:schemeClr>
          </a:solidFill>
          <a:latin typeface="Segoe UI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85000"/>
            </a:schemeClr>
          </a:solidFill>
          <a:latin typeface="Segoe U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Segoe U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85000"/>
            </a:schemeClr>
          </a:solidFill>
          <a:latin typeface="Segoe U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85000"/>
            </a:schemeClr>
          </a:solidFill>
          <a:latin typeface="Segoe U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Building RESTful API’s with the ASP.Net Web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971800"/>
            <a:ext cx="57150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John V. Petersen</a:t>
            </a:r>
          </a:p>
          <a:p>
            <a:r>
              <a:rPr lang="en-US" dirty="0" smtClean="0"/>
              <a:t>codebetter.com/johnvpetersen</a:t>
            </a:r>
          </a:p>
          <a:p>
            <a:r>
              <a:rPr lang="en-US" dirty="0" smtClean="0"/>
              <a:t>@johnvpetersen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2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153400" cy="1066800"/>
          </a:xfrm>
        </p:spPr>
        <p:txBody>
          <a:bodyPr/>
          <a:lstStyle/>
          <a:p>
            <a:r>
              <a:rPr lang="en-US" dirty="0" smtClean="0"/>
              <a:t>Adding a client like ASP MVC to the mix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codebetter.com/johnvpetersen | @johnvpetersen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057400"/>
            <a:ext cx="8153400" cy="426720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Instead of communicating with a database via a connection string, ASP MVC can easily interact with a </a:t>
            </a:r>
            <a:r>
              <a:rPr lang="en-US" sz="4000" dirty="0" err="1" smtClean="0"/>
              <a:t>RESTful</a:t>
            </a:r>
            <a:r>
              <a:rPr lang="en-US" sz="4000" dirty="0" smtClean="0"/>
              <a:t> API</a:t>
            </a:r>
          </a:p>
          <a:p>
            <a:endParaRPr lang="en-US" sz="4000" dirty="0"/>
          </a:p>
          <a:p>
            <a:r>
              <a:rPr lang="en-US" sz="4000" dirty="0" smtClean="0"/>
              <a:t>We still get model binding, data attributes, etc.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40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696200" y="3200400"/>
            <a:ext cx="342900" cy="121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>
            <a:off x="2400300" y="4267200"/>
            <a:ext cx="5638800" cy="45720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229600" cy="990600"/>
          </a:xfrm>
        </p:spPr>
        <p:txBody>
          <a:bodyPr/>
          <a:lstStyle/>
          <a:p>
            <a:r>
              <a:rPr lang="en-US" dirty="0" smtClean="0"/>
              <a:t> The Data Flow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codebetter.com/johnvpetersen | @johnvpetersen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219200"/>
            <a:ext cx="2286000" cy="205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egoe UI Light" pitchFamily="34" charset="0"/>
              </a:rPr>
              <a:t>MVC Receives Request </a:t>
            </a:r>
            <a:endParaRPr lang="en-US" sz="2800" dirty="0">
              <a:latin typeface="Segoe UI Light" pitchFamily="34" charset="0"/>
            </a:endParaRPr>
          </a:p>
        </p:txBody>
      </p:sp>
      <p:sp>
        <p:nvSpPr>
          <p:cNvPr id="6" name="Notched Right Arrow 5"/>
          <p:cNvSpPr/>
          <p:nvPr/>
        </p:nvSpPr>
        <p:spPr>
          <a:xfrm>
            <a:off x="2514600" y="1981200"/>
            <a:ext cx="762000" cy="762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1219200"/>
            <a:ext cx="2286000" cy="205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egoe UI Light" pitchFamily="34" charset="0"/>
              </a:rPr>
              <a:t>Data is serialized (converted to JSON)</a:t>
            </a:r>
            <a:endParaRPr lang="en-US" sz="2800" dirty="0">
              <a:latin typeface="Segoe UI Light" pitchFamily="34" charset="0"/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5791200" y="1981200"/>
            <a:ext cx="762000" cy="762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05600" y="1219200"/>
            <a:ext cx="2286000" cy="205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egoe UI Light" pitchFamily="34" charset="0"/>
              </a:rPr>
              <a:t>Request is sent to Web API</a:t>
            </a:r>
            <a:endParaRPr lang="en-US" sz="2800" dirty="0">
              <a:latin typeface="Segoe UI Ligh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4114800"/>
            <a:ext cx="2286000" cy="205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egoe UI Light" pitchFamily="34" charset="0"/>
              </a:rPr>
              <a:t>Web API Receives Request </a:t>
            </a:r>
            <a:endParaRPr lang="en-US" sz="2800" dirty="0">
              <a:latin typeface="Segoe UI Light" pitchFamily="34" charset="0"/>
            </a:endParaRPr>
          </a:p>
        </p:txBody>
      </p:sp>
      <p:sp>
        <p:nvSpPr>
          <p:cNvPr id="12" name="Notched Right Arrow 11"/>
          <p:cNvSpPr/>
          <p:nvPr/>
        </p:nvSpPr>
        <p:spPr>
          <a:xfrm>
            <a:off x="2514600" y="4876800"/>
            <a:ext cx="762000" cy="762000"/>
          </a:xfrm>
          <a:prstGeom prst="notch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4114800"/>
            <a:ext cx="2286000" cy="205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egoe UI Light" pitchFamily="34" charset="0"/>
              </a:rPr>
              <a:t>Data is Deserialized (converted to object)</a:t>
            </a:r>
            <a:endParaRPr lang="en-US" sz="2800" dirty="0">
              <a:latin typeface="Segoe UI Light" pitchFamily="34" charset="0"/>
            </a:endParaRPr>
          </a:p>
        </p:txBody>
      </p:sp>
      <p:sp>
        <p:nvSpPr>
          <p:cNvPr id="14" name="Notched Right Arrow 13"/>
          <p:cNvSpPr/>
          <p:nvPr/>
        </p:nvSpPr>
        <p:spPr>
          <a:xfrm>
            <a:off x="5791200" y="4876800"/>
            <a:ext cx="762000" cy="762000"/>
          </a:xfrm>
          <a:prstGeom prst="notch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05600" y="4114800"/>
            <a:ext cx="2286000" cy="205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Segoe UI Light" pitchFamily="34" charset="0"/>
              </a:rPr>
              <a:t>Operation performed and response sent back to MVC</a:t>
            </a:r>
            <a:endParaRPr lang="en-US" sz="28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11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034" y="228600"/>
            <a:ext cx="8153400" cy="1066800"/>
          </a:xfrm>
        </p:spPr>
        <p:txBody>
          <a:bodyPr/>
          <a:lstStyle/>
          <a:p>
            <a:r>
              <a:rPr lang="en-US" dirty="0" smtClean="0"/>
              <a:t>Demo Application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codebetter.com/johnvpetersen | @johnvpetersen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1371600"/>
            <a:ext cx="8153400" cy="426720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Three Primary Components:</a:t>
            </a:r>
          </a:p>
          <a:p>
            <a:endParaRPr lang="en-US" sz="4000" dirty="0" smtClean="0"/>
          </a:p>
          <a:p>
            <a:r>
              <a:rPr lang="en-US" sz="4000" dirty="0" smtClean="0"/>
              <a:t>Web API, MVC client &amp; the serialization and http client classes to handle tasks between the Web API and MVC client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772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034" y="228600"/>
            <a:ext cx="8153400" cy="1066800"/>
          </a:xfrm>
        </p:spPr>
        <p:txBody>
          <a:bodyPr/>
          <a:lstStyle/>
          <a:p>
            <a:r>
              <a:rPr lang="en-US" dirty="0" smtClean="0"/>
              <a:t>Demo Application - Source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codebetter.com/johnvpetersen | @johnvpetersen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1371600"/>
            <a:ext cx="8610600" cy="426720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Can be downloaded from:</a:t>
            </a:r>
          </a:p>
          <a:p>
            <a:endParaRPr lang="en-US" sz="2800" dirty="0" smtClean="0"/>
          </a:p>
          <a:p>
            <a:r>
              <a:rPr lang="en-US" sz="2800" dirty="0" smtClean="0"/>
              <a:t>    github.com/johnvpetersen/</a:t>
            </a:r>
            <a:r>
              <a:rPr lang="en-US" sz="2800" dirty="0" err="1" smtClean="0"/>
              <a:t>ASPWebAPIExample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Can be opened in </a:t>
            </a:r>
            <a:r>
              <a:rPr lang="en-US" sz="2800" dirty="0" smtClean="0"/>
              <a:t>Visual </a:t>
            </a:r>
            <a:r>
              <a:rPr lang="en-US" sz="2800" dirty="0" smtClean="0"/>
              <a:t>Studio </a:t>
            </a:r>
            <a:r>
              <a:rPr lang="en-US" sz="2800" dirty="0" smtClean="0"/>
              <a:t>2010 SP 1 &amp; </a:t>
            </a:r>
            <a:r>
              <a:rPr lang="en-US" sz="2800" dirty="0" smtClean="0"/>
              <a:t>2012 </a:t>
            </a:r>
            <a:r>
              <a:rPr lang="en-US" sz="2800" dirty="0" smtClean="0"/>
              <a:t>RC</a:t>
            </a:r>
          </a:p>
          <a:p>
            <a:endParaRPr lang="en-US" sz="2800" dirty="0"/>
          </a:p>
          <a:p>
            <a:r>
              <a:rPr lang="en-US" sz="2800" dirty="0" smtClean="0"/>
              <a:t>Implements ASP </a:t>
            </a:r>
            <a:r>
              <a:rPr lang="en-US" sz="2800" dirty="0" err="1" smtClean="0"/>
              <a:t>.Net</a:t>
            </a:r>
            <a:r>
              <a:rPr lang="en-US" sz="2800" dirty="0" smtClean="0"/>
              <a:t> MVC 4 Release Candidate bits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</a:p>
          <a:p>
            <a:r>
              <a:rPr lang="en-US" sz="2800" dirty="0"/>
              <a:t>    </a:t>
            </a:r>
            <a:r>
              <a:rPr lang="en-US" sz="2800" dirty="0" smtClean="0"/>
              <a:t>  http</a:t>
            </a:r>
            <a:r>
              <a:rPr lang="en-US" sz="2800" dirty="0"/>
              <a:t>://www.asp.net/mvc/mvc4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046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73162"/>
          </a:xfrm>
        </p:spPr>
        <p:txBody>
          <a:bodyPr/>
          <a:lstStyle/>
          <a:p>
            <a:r>
              <a:rPr lang="en-US" dirty="0" smtClean="0"/>
              <a:t>What is REST?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codebetter.com/johnvpetersen | @johnvpetersen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1752600"/>
            <a:ext cx="57150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1430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REpresentational State Transfer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35888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The Web is </a:t>
            </a:r>
            <a:r>
              <a:rPr lang="en-US" sz="3600" dirty="0" err="1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RESTful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2728776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Based on HTTP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3521665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Facilitates loose coupling between services and clients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48006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It’s about exposing data resources on the Web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6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7696200" cy="1600200"/>
          </a:xfrm>
        </p:spPr>
        <p:txBody>
          <a:bodyPr/>
          <a:lstStyle/>
          <a:p>
            <a:r>
              <a:rPr lang="en-US" dirty="0" smtClean="0"/>
              <a:t>Applications share 4 things in common as to data: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codebetter.com/johnvpetersen | @johnvpetersen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760" y="1905000"/>
            <a:ext cx="1987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Create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760" y="2621688"/>
            <a:ext cx="1987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Retrieve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760" y="3338376"/>
            <a:ext cx="1987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Update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760" y="4055065"/>
            <a:ext cx="1987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Delete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1905000"/>
            <a:ext cx="3429000" cy="2930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Segoe UI Light" pitchFamily="34" charset="0"/>
              </a:rPr>
              <a:t>The </a:t>
            </a:r>
          </a:p>
          <a:p>
            <a:pPr algn="ctr"/>
            <a:r>
              <a:rPr lang="en-US" sz="5400" dirty="0" smtClean="0">
                <a:latin typeface="Segoe UI Light" pitchFamily="34" charset="0"/>
              </a:rPr>
              <a:t>CRUD</a:t>
            </a:r>
          </a:p>
          <a:p>
            <a:pPr algn="ctr"/>
            <a:r>
              <a:rPr lang="en-US" sz="5400" dirty="0" smtClean="0">
                <a:latin typeface="Segoe UI Light" pitchFamily="34" charset="0"/>
              </a:rPr>
              <a:t>Operations</a:t>
            </a:r>
            <a:endParaRPr lang="en-US" sz="54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67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153400" cy="1066800"/>
          </a:xfrm>
        </p:spPr>
        <p:txBody>
          <a:bodyPr/>
          <a:lstStyle/>
          <a:p>
            <a:r>
              <a:rPr lang="en-US" dirty="0" smtClean="0"/>
              <a:t>CRUD is central to REST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codebetter.com/johnvpetersen | @johnvpetersen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1524000"/>
            <a:ext cx="8153400" cy="144780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REST is based on HTTP and there are 4 basic HTTP Verbs: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048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POST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721556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GET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4395112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PUT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50686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DELETE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2200" y="3048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Create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2200" y="3721556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Retrieve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62200" y="4395112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Update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62200" y="50686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DELETE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92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153400" cy="1066800"/>
          </a:xfrm>
        </p:spPr>
        <p:txBody>
          <a:bodyPr/>
          <a:lstStyle/>
          <a:p>
            <a:r>
              <a:rPr lang="en-US" dirty="0" smtClean="0"/>
              <a:t>Why REST?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codebetter.com/johnvpetersen | @johnvpetersen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1295400"/>
            <a:ext cx="8153400" cy="426720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It’s simple – The Web is </a:t>
            </a:r>
            <a:r>
              <a:rPr lang="en-US" sz="4000" dirty="0" err="1" smtClean="0"/>
              <a:t>RESTful</a:t>
            </a:r>
            <a:r>
              <a:rPr lang="en-US" sz="4000" dirty="0" smtClean="0"/>
              <a:t> and REST is based on HTTP. No need to worry about binding to strict contracts like SOAP.</a:t>
            </a:r>
          </a:p>
          <a:p>
            <a:endParaRPr lang="en-US" sz="4000" dirty="0"/>
          </a:p>
          <a:p>
            <a:r>
              <a:rPr lang="en-US" sz="4000" dirty="0" smtClean="0"/>
              <a:t>It’s universal – If you can connect to the web </a:t>
            </a:r>
            <a:r>
              <a:rPr lang="en-US" sz="4000" dirty="0" smtClean="0"/>
              <a:t>your </a:t>
            </a:r>
            <a:r>
              <a:rPr lang="en-US" sz="4000" dirty="0" smtClean="0"/>
              <a:t>data can be consumed.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2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153400" cy="1066800"/>
          </a:xfrm>
        </p:spPr>
        <p:txBody>
          <a:bodyPr/>
          <a:lstStyle/>
          <a:p>
            <a:r>
              <a:rPr lang="en-US" dirty="0" smtClean="0"/>
              <a:t>An example URL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codebetter.com/johnvpetersen | @johnvpetersen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1524000"/>
            <a:ext cx="8153400" cy="91440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http://myserver/api/products/1</a:t>
            </a:r>
            <a:endParaRPr lang="en-US" sz="4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667000"/>
            <a:ext cx="8153400" cy="144780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Retrieves data for </a:t>
            </a:r>
          </a:p>
          <a:p>
            <a:r>
              <a:rPr lang="en-US" sz="4000" dirty="0" smtClean="0"/>
              <a:t>product with id == 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52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153400" cy="1600200"/>
          </a:xfrm>
        </p:spPr>
        <p:txBody>
          <a:bodyPr/>
          <a:lstStyle/>
          <a:p>
            <a:r>
              <a:rPr lang="en-US" dirty="0" smtClean="0"/>
              <a:t>Requests have at least 2 and up to 3 components: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codebetter.com/johnvpetersen | @johnvpetersen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1828800"/>
            <a:ext cx="2514600" cy="76200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Required:</a:t>
            </a:r>
            <a:endParaRPr lang="en-US" sz="4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2667000"/>
            <a:ext cx="8458200" cy="91440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URL: </a:t>
            </a:r>
            <a:r>
              <a:rPr lang="en-US" sz="4000" dirty="0"/>
              <a:t>http://myserver/api/products/1</a:t>
            </a:r>
          </a:p>
          <a:p>
            <a:endParaRPr lang="en-US" sz="4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3352800"/>
            <a:ext cx="8458200" cy="91440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Verb: POST | GET | PUT | DELETE</a:t>
            </a:r>
            <a:endParaRPr lang="en-US" sz="4000" dirty="0"/>
          </a:p>
          <a:p>
            <a:endParaRPr lang="en-US" sz="4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4267200"/>
            <a:ext cx="8153400" cy="198120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When POST or PUT is involved, content will also be present in the request body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3692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4495800" cy="1219200"/>
          </a:xfrm>
        </p:spPr>
        <p:txBody>
          <a:bodyPr/>
          <a:lstStyle/>
          <a:p>
            <a:r>
              <a:rPr lang="en-US" dirty="0" smtClean="0"/>
              <a:t>REST 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codebetter.com/johnvpetersen | @johnvpetersen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1219200"/>
            <a:ext cx="8763000" cy="419100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Typically represented as JSON</a:t>
            </a:r>
            <a:r>
              <a:rPr lang="en-US" sz="4000" dirty="0"/>
              <a:t>: </a:t>
            </a:r>
            <a:endParaRPr lang="en-US" sz="4000" dirty="0" smtClean="0"/>
          </a:p>
          <a:p>
            <a:endParaRPr lang="en-US" sz="4000" dirty="0" smtClean="0"/>
          </a:p>
          <a:p>
            <a:r>
              <a:rPr lang="en-US" sz="2800" dirty="0" smtClean="0"/>
              <a:t>{"</a:t>
            </a:r>
            <a:r>
              <a:rPr lang="en-US" sz="2800" dirty="0"/>
              <a:t>Id":1,"Name":"Gizmo 1","Price":1.99</a:t>
            </a:r>
            <a:r>
              <a:rPr lang="en-US" sz="2800" dirty="0" smtClean="0"/>
              <a:t>}</a:t>
            </a:r>
          </a:p>
          <a:p>
            <a:endParaRPr lang="en-US" sz="2800" dirty="0"/>
          </a:p>
          <a:p>
            <a:r>
              <a:rPr lang="en-US" sz="2800" dirty="0" smtClean="0"/>
              <a:t>JSON represents how data is retrieved and how data is passed to the server</a:t>
            </a:r>
          </a:p>
          <a:p>
            <a:endParaRPr lang="en-US" sz="2800" dirty="0"/>
          </a:p>
          <a:p>
            <a:r>
              <a:rPr lang="en-US" sz="2800" dirty="0" smtClean="0"/>
              <a:t>We use tools like Fiddler to interactively work with a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API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833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153400" cy="1066800"/>
          </a:xfrm>
        </p:spPr>
        <p:txBody>
          <a:bodyPr/>
          <a:lstStyle/>
          <a:p>
            <a:r>
              <a:rPr lang="en-US" dirty="0" smtClean="0"/>
              <a:t>HTTP Error Codes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codebetter.com/johnvpetersen | @johnvpetersen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743200"/>
            <a:ext cx="8153400" cy="205740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When an attempt is made to reference non-existent data from a resource – a 404 should be returned</a:t>
            </a:r>
            <a:endParaRPr lang="en-US" sz="40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28600" y="4800600"/>
            <a:ext cx="8153400" cy="137160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Other exceptions may result in a 500 status code</a:t>
            </a:r>
            <a:endParaRPr lang="en-US" sz="4000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28600" y="1371600"/>
            <a:ext cx="8153400" cy="137160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A successful action should return a 200 status code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630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Me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1364</TotalTime>
  <Words>469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Metro</vt:lpstr>
      <vt:lpstr>Building RESTful API’s with the ASP.Net Web API</vt:lpstr>
      <vt:lpstr>What is REST?</vt:lpstr>
      <vt:lpstr>Applications share 4 things in common as to data:</vt:lpstr>
      <vt:lpstr>CRUD is central to REST</vt:lpstr>
      <vt:lpstr>Why REST?</vt:lpstr>
      <vt:lpstr>An example URL</vt:lpstr>
      <vt:lpstr>Requests have at least 2 and up to 3 components:</vt:lpstr>
      <vt:lpstr>REST Data</vt:lpstr>
      <vt:lpstr>HTTP Error Codes</vt:lpstr>
      <vt:lpstr>Adding a client like ASP MVC to the mix</vt:lpstr>
      <vt:lpstr> The Data Flow</vt:lpstr>
      <vt:lpstr>Demo Application</vt:lpstr>
      <vt:lpstr>Demo Application - Source</vt:lpstr>
    </vt:vector>
  </TitlesOfParts>
  <Company>Genco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RESTful API’s with the ASP.Net Web API</dc:title>
  <dc:creator>jpetersen</dc:creator>
  <cp:lastModifiedBy>jpetersen</cp:lastModifiedBy>
  <cp:revision>22</cp:revision>
  <dcterms:created xsi:type="dcterms:W3CDTF">2012-06-11T01:18:46Z</dcterms:created>
  <dcterms:modified xsi:type="dcterms:W3CDTF">2012-06-12T00:55:54Z</dcterms:modified>
</cp:coreProperties>
</file>