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420" y="-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 descr="Background Shadow">
            <a:extLst>
              <a:ext uri="{FF2B5EF4-FFF2-40B4-BE49-F238E27FC236}">
                <a16:creationId xmlns:a16="http://schemas.microsoft.com/office/drawing/2014/main" id="{4DE6FB9F-89C3-4149-9C4B-8BA9F5CD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1" y="4506413"/>
            <a:ext cx="12192000" cy="1875423"/>
          </a:xfrm>
          <a:prstGeom prst="rect">
            <a:avLst/>
          </a:prstGeom>
        </p:spPr>
      </p:pic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99" y="5251063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84" y="5251063"/>
            <a:ext cx="3314700" cy="952499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2D44B0A-E951-4486-9812-BBF899AB4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78399" y="4650849"/>
            <a:ext cx="1385981" cy="497472"/>
            <a:chOff x="1078399" y="4650849"/>
            <a:chExt cx="1385981" cy="49747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2547EC1-F8D9-472C-AE9B-A7270627D276}"/>
                </a:ext>
              </a:extLst>
            </p:cNvPr>
            <p:cNvSpPr/>
            <p:nvPr/>
          </p:nvSpPr>
          <p:spPr>
            <a:xfrm>
              <a:off x="1078399" y="4650849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No changes needed.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E27A7C-3C52-4780-BB11-C860848B3767}"/>
                </a:ext>
              </a:extLst>
            </p:cNvPr>
            <p:cNvSpPr/>
            <p:nvPr/>
          </p:nvSpPr>
          <p:spPr>
            <a:xfrm>
              <a:off x="1096380" y="5040321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Comment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D42DA56-8A2C-408F-A1B9-126E3FEBE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10778" y="4635417"/>
            <a:ext cx="1386733" cy="512904"/>
            <a:chOff x="2810778" y="4635417"/>
            <a:chExt cx="1386733" cy="51290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926C4F-20DA-4450-AAC4-623D937CA088}"/>
                </a:ext>
              </a:extLst>
            </p:cNvPr>
            <p:cNvSpPr/>
            <p:nvPr/>
          </p:nvSpPr>
          <p:spPr>
            <a:xfrm>
              <a:off x="2810778" y="4635417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Prioritize API </a:t>
              </a:r>
              <a:r>
                <a:rPr lang="en-US" sz="800" b="1" dirty="0"/>
                <a:t>security testing</a:t>
              </a:r>
              <a:r>
                <a:rPr lang="en-US" sz="800" dirty="0"/>
                <a:t> (JWT/session handling, SQL injection prevention)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48BA46-41AC-472A-BD9B-F656467E6F9F}"/>
                </a:ext>
              </a:extLst>
            </p:cNvPr>
            <p:cNvSpPr/>
            <p:nvPr/>
          </p:nvSpPr>
          <p:spPr>
            <a:xfrm>
              <a:off x="2829511" y="5040321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A71374E-55F7-44D5-8300-47A43A41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984774" y="4713552"/>
            <a:ext cx="1386733" cy="497472"/>
            <a:chOff x="7996029" y="4650849"/>
            <a:chExt cx="1386733" cy="49747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99BE8E-1AC9-4D08-9546-F0B4EBD0FC52}"/>
                </a:ext>
              </a:extLst>
            </p:cNvPr>
            <p:cNvSpPr/>
            <p:nvPr/>
          </p:nvSpPr>
          <p:spPr>
            <a:xfrm>
              <a:off x="7996029" y="4650849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/>
                <a:t>Make sure </a:t>
              </a:r>
              <a:r>
                <a:rPr lang="en-US" sz="900" b="1" dirty="0"/>
                <a:t>attendance logs</a:t>
              </a:r>
              <a:r>
                <a:rPr lang="en-US" sz="900" dirty="0"/>
                <a:t> are exportable as CSV/PDF.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6D2B6F-F2EC-46FE-ADD0-3D0EED1169A8}"/>
                </a:ext>
              </a:extLst>
            </p:cNvPr>
            <p:cNvSpPr/>
            <p:nvPr/>
          </p:nvSpPr>
          <p:spPr>
            <a:xfrm>
              <a:off x="8014762" y="5040321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1BB04ED-85B2-403A-9B31-8926EF4BB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29374" y="5231968"/>
            <a:ext cx="1368000" cy="496786"/>
            <a:chOff x="2810778" y="5250203"/>
            <a:chExt cx="1368000" cy="4967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4568B4-5335-4A28-A690-400EC1AC1D33}"/>
                </a:ext>
              </a:extLst>
            </p:cNvPr>
            <p:cNvSpPr/>
            <p:nvPr/>
          </p:nvSpPr>
          <p:spPr>
            <a:xfrm>
              <a:off x="2810778" y="5250203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PH" sz="900" dirty="0"/>
                <a:t>Verify </a:t>
              </a:r>
              <a:r>
                <a:rPr lang="en-PH" sz="900" b="1" dirty="0" err="1"/>
                <a:t>AppSheet</a:t>
              </a:r>
              <a:r>
                <a:rPr lang="en-PH" sz="900" b="1" dirty="0"/>
                <a:t> authentication logic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CF8611-7A05-4FA6-BE18-830B4859ED90}"/>
                </a:ext>
              </a:extLst>
            </p:cNvPr>
            <p:cNvSpPr/>
            <p:nvPr/>
          </p:nvSpPr>
          <p:spPr>
            <a:xfrm>
              <a:off x="2810778" y="5638989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7E0ACA6-9062-4440-BA0D-2B51D145E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975407" y="5421538"/>
            <a:ext cx="1386733" cy="496786"/>
            <a:chOff x="7996029" y="5250203"/>
            <a:chExt cx="1386733" cy="4967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A245BDF-EEB9-4F6D-9204-400C24431F8A}"/>
                </a:ext>
              </a:extLst>
            </p:cNvPr>
            <p:cNvSpPr/>
            <p:nvPr/>
          </p:nvSpPr>
          <p:spPr>
            <a:xfrm>
              <a:off x="7996029" y="5250203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/>
                <a:t>Optimize </a:t>
              </a:r>
              <a:r>
                <a:rPr lang="en-US" sz="900" b="1" dirty="0"/>
                <a:t>database queries</a:t>
              </a:r>
              <a:r>
                <a:rPr lang="en-US" sz="900" dirty="0"/>
                <a:t> for speed (avoid slow queries)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61AF93-5B8E-4E66-95D4-AA33AC626391}"/>
                </a:ext>
              </a:extLst>
            </p:cNvPr>
            <p:cNvSpPr/>
            <p:nvPr/>
          </p:nvSpPr>
          <p:spPr>
            <a:xfrm>
              <a:off x="8014762" y="5638989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38586" y="418765"/>
            <a:ext cx="10131425" cy="48042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Project ROADMAP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9" name="Rectangle 78" descr="decorative element">
            <a:extLst>
              <a:ext uri="{FF2B5EF4-FFF2-40B4-BE49-F238E27FC236}">
                <a16:creationId xmlns:a16="http://schemas.microsoft.com/office/drawing/2014/main" id="{BA1E13D3-E68D-46A4-A4EA-68F8BB9B8BDA}"/>
              </a:ext>
            </a:extLst>
          </p:cNvPr>
          <p:cNvSpPr/>
          <p:nvPr/>
        </p:nvSpPr>
        <p:spPr>
          <a:xfrm>
            <a:off x="704347" y="6385235"/>
            <a:ext cx="542435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0" name="Rectangle 79" descr="decorative element">
            <a:extLst>
              <a:ext uri="{FF2B5EF4-FFF2-40B4-BE49-F238E27FC236}">
                <a16:creationId xmlns:a16="http://schemas.microsoft.com/office/drawing/2014/main" id="{DBD7CA8D-3635-4C1A-A9A1-D1053B519FF7}"/>
              </a:ext>
            </a:extLst>
          </p:cNvPr>
          <p:cNvSpPr/>
          <p:nvPr/>
        </p:nvSpPr>
        <p:spPr>
          <a:xfrm>
            <a:off x="1335533" y="6385235"/>
            <a:ext cx="486599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1" name="Rectangle 80" descr="decorative element">
            <a:extLst>
              <a:ext uri="{FF2B5EF4-FFF2-40B4-BE49-F238E27FC236}">
                <a16:creationId xmlns:a16="http://schemas.microsoft.com/office/drawing/2014/main" id="{3A779433-1A34-4B86-ADEE-BBB2F01C2FDA}"/>
              </a:ext>
            </a:extLst>
          </p:cNvPr>
          <p:cNvSpPr/>
          <p:nvPr/>
        </p:nvSpPr>
        <p:spPr>
          <a:xfrm>
            <a:off x="1978420" y="6385235"/>
            <a:ext cx="629350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4DA3D9-59D0-4F4F-983C-A76D2B3CC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77429" y="3090121"/>
            <a:ext cx="1386951" cy="544407"/>
            <a:chOff x="1077429" y="3090121"/>
            <a:chExt cx="1386951" cy="5444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29A321-0399-4DB3-824C-DA4E14750813}"/>
                </a:ext>
              </a:extLst>
            </p:cNvPr>
            <p:cNvSpPr/>
            <p:nvPr/>
          </p:nvSpPr>
          <p:spPr>
            <a:xfrm>
              <a:off x="1077429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1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E93077-A072-4F71-B4E5-B6914C0904BB}"/>
                </a:ext>
              </a:extLst>
            </p:cNvPr>
            <p:cNvSpPr/>
            <p:nvPr/>
          </p:nvSpPr>
          <p:spPr>
            <a:xfrm>
              <a:off x="1096380" y="3526528"/>
              <a:ext cx="1368000" cy="1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smtClean="0">
                  <a:solidFill>
                    <a:schemeClr val="bg1"/>
                  </a:solidFill>
                </a:rPr>
                <a:t>Status: Done</a:t>
              </a:r>
              <a:endParaRPr lang="en-US" sz="9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7C53C7C-9C75-4E6E-9500-2316F030F3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77429" y="4051495"/>
            <a:ext cx="1386951" cy="498158"/>
            <a:chOff x="1077429" y="4051495"/>
            <a:chExt cx="1386951" cy="4981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28EB85-15F8-42A3-98E3-2D8D1CD414EE}"/>
                </a:ext>
              </a:extLst>
            </p:cNvPr>
            <p:cNvSpPr/>
            <p:nvPr/>
          </p:nvSpPr>
          <p:spPr>
            <a:xfrm>
              <a:off x="1077429" y="4051495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Title: </a:t>
              </a:r>
              <a:r>
                <a:rPr lang="en-PH" sz="900" dirty="0"/>
                <a:t>Project Planning &amp; Setup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C6A703-BEF9-4430-ACCD-990190E45411}"/>
                </a:ext>
              </a:extLst>
            </p:cNvPr>
            <p:cNvSpPr/>
            <p:nvPr/>
          </p:nvSpPr>
          <p:spPr>
            <a:xfrm>
              <a:off x="1096380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10778" y="309012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2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Status: On-going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1583C73-E927-4193-8569-B83152B72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10778" y="4051495"/>
            <a:ext cx="1386596" cy="498158"/>
            <a:chOff x="2810778" y="4051495"/>
            <a:chExt cx="1386596" cy="4981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350EF6-B24B-41AA-B3DC-F43A3BC6578A}"/>
                </a:ext>
              </a:extLst>
            </p:cNvPr>
            <p:cNvSpPr/>
            <p:nvPr/>
          </p:nvSpPr>
          <p:spPr>
            <a:xfrm>
              <a:off x="2810778" y="4051495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Title: </a:t>
              </a:r>
              <a:r>
                <a:rPr lang="en-PH" sz="900" dirty="0"/>
                <a:t>User Authentication &amp; Role Management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CB8C39-02E6-4BD6-9530-CEB60AE131E0}"/>
                </a:ext>
              </a:extLst>
            </p:cNvPr>
            <p:cNvSpPr/>
            <p:nvPr/>
          </p:nvSpPr>
          <p:spPr>
            <a:xfrm>
              <a:off x="2829374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44127" y="309012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Status: Upcoming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FDD8A7-CFFE-444B-B060-3135DC79A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44127" y="4051495"/>
            <a:ext cx="1388313" cy="498158"/>
            <a:chOff x="4544127" y="4051495"/>
            <a:chExt cx="1388313" cy="4981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0A1091-7963-4FCA-B6AC-CF2BAC353AB4}"/>
                </a:ext>
              </a:extLst>
            </p:cNvPr>
            <p:cNvSpPr/>
            <p:nvPr/>
          </p:nvSpPr>
          <p:spPr>
            <a:xfrm>
              <a:off x="4544127" y="4051495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dirty="0" err="1" smtClean="0">
                  <a:solidFill>
                    <a:schemeClr val="bg1"/>
                  </a:solidFill>
                </a:rPr>
                <a:t>Title</a:t>
              </a:r>
              <a:r>
                <a:rPr lang="fr-FR" sz="900" dirty="0" smtClean="0">
                  <a:solidFill>
                    <a:schemeClr val="bg1"/>
                  </a:solidFill>
                </a:rPr>
                <a:t>: </a:t>
              </a:r>
              <a:r>
                <a:rPr lang="en-PH" sz="900" dirty="0"/>
                <a:t>Event Management &amp; Attendance Tracking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15FDBC-A1A2-4EF5-8C71-FAA9372402A8}"/>
                </a:ext>
              </a:extLst>
            </p:cNvPr>
            <p:cNvSpPr/>
            <p:nvPr/>
          </p:nvSpPr>
          <p:spPr>
            <a:xfrm>
              <a:off x="4564440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77476" y="3090121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4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Status: Upcoming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4579025-F527-4A55-A6B5-338B383A1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77476" y="4051495"/>
            <a:ext cx="1386440" cy="498158"/>
            <a:chOff x="6277476" y="4051495"/>
            <a:chExt cx="1386440" cy="4981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72C496-4A46-4123-A5F8-40592F71F89A}"/>
                </a:ext>
              </a:extLst>
            </p:cNvPr>
            <p:cNvSpPr/>
            <p:nvPr/>
          </p:nvSpPr>
          <p:spPr>
            <a:xfrm>
              <a:off x="6277476" y="4051495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schemeClr val="bg1"/>
                  </a:solidFill>
                </a:rPr>
                <a:t>Title: </a:t>
              </a:r>
              <a:r>
                <a:rPr lang="en-PH" sz="900" dirty="0"/>
                <a:t>Face Recognition &amp; </a:t>
              </a:r>
              <a:r>
                <a:rPr lang="en-PH" sz="900" dirty="0" err="1"/>
                <a:t>AppSheet</a:t>
              </a:r>
              <a:r>
                <a:rPr lang="en-PH" sz="900" dirty="0"/>
                <a:t> Integration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83B2E-1A07-48B4-8107-B43A7385C451}"/>
                </a:ext>
              </a:extLst>
            </p:cNvPr>
            <p:cNvSpPr/>
            <p:nvPr/>
          </p:nvSpPr>
          <p:spPr>
            <a:xfrm>
              <a:off x="6295916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010825" y="309012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5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solidFill>
                    <a:schemeClr val="bg1"/>
                  </a:solidFill>
                </a:rPr>
                <a:t>Status: </a:t>
              </a:r>
              <a:r>
                <a:rPr lang="en-US" sz="900" dirty="0">
                  <a:solidFill>
                    <a:schemeClr val="bg1"/>
                  </a:solidFill>
                </a:rPr>
                <a:t>Upcoming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5741A74-6DB1-40BD-9452-1999AAD48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996029" y="4051495"/>
            <a:ext cx="1386733" cy="498158"/>
            <a:chOff x="7996029" y="4051495"/>
            <a:chExt cx="1386733" cy="49815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EF12D-D119-41E7-90F8-A9AB35D26DCB}"/>
                </a:ext>
              </a:extLst>
            </p:cNvPr>
            <p:cNvSpPr/>
            <p:nvPr/>
          </p:nvSpPr>
          <p:spPr>
            <a:xfrm>
              <a:off x="7996029" y="4051495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PH" sz="900" dirty="0" smtClean="0">
                  <a:solidFill>
                    <a:schemeClr val="bg1"/>
                  </a:solidFill>
                </a:rPr>
                <a:t>Title:</a:t>
              </a:r>
              <a:r>
                <a:rPr lang="en-PH" sz="900" dirty="0" smtClean="0"/>
                <a:t> Admin </a:t>
              </a:r>
              <a:r>
                <a:rPr lang="en-PH" sz="900" dirty="0"/>
                <a:t>Dashboard &amp; Reports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581420-027B-4CC3-91B9-A4B8D2A8A4AA}"/>
                </a:ext>
              </a:extLst>
            </p:cNvPr>
            <p:cNvSpPr/>
            <p:nvPr/>
          </p:nvSpPr>
          <p:spPr>
            <a:xfrm>
              <a:off x="8014762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744174" y="309012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Sprint 6</a:t>
              </a:r>
              <a:endPara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>
                  <a:solidFill>
                    <a:schemeClr val="bg1"/>
                  </a:solidFill>
                </a:rPr>
                <a:t>Status: </a:t>
              </a:r>
              <a:r>
                <a:rPr lang="en-US" sz="900" dirty="0">
                  <a:solidFill>
                    <a:schemeClr val="bg1"/>
                  </a:solidFill>
                </a:rPr>
                <a:t>Upcoming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FD4753-DC7F-493C-BE0B-6373C7C76B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744174" y="4051495"/>
            <a:ext cx="1387558" cy="498158"/>
            <a:chOff x="9744174" y="4051495"/>
            <a:chExt cx="1387558" cy="4981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C14A2-DB10-4691-83A0-958F175A562C}"/>
                </a:ext>
              </a:extLst>
            </p:cNvPr>
            <p:cNvSpPr/>
            <p:nvPr/>
          </p:nvSpPr>
          <p:spPr>
            <a:xfrm>
              <a:off x="9744174" y="4051495"/>
              <a:ext cx="1368000" cy="4791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/>
                <a:t>Test </a:t>
              </a:r>
              <a:r>
                <a:rPr lang="en-US" sz="900" b="1" dirty="0"/>
                <a:t>cross-platform (mobile, desktop, </a:t>
              </a:r>
              <a:r>
                <a:rPr lang="en-US" sz="900" b="1" dirty="0" err="1"/>
                <a:t>AppSheet</a:t>
              </a:r>
              <a:r>
                <a:rPr lang="en-US" sz="900" b="1" dirty="0"/>
                <a:t>)</a:t>
              </a:r>
              <a:r>
                <a:rPr lang="en-US" sz="900" dirty="0"/>
                <a:t> functionality.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819124-A8DB-415A-8AA5-9DB14B8A4EFC}"/>
                </a:ext>
              </a:extLst>
            </p:cNvPr>
            <p:cNvSpPr/>
            <p:nvPr/>
          </p:nvSpPr>
          <p:spPr>
            <a:xfrm>
              <a:off x="9763732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Connector 2" descr="decorative element">
            <a:extLst>
              <a:ext uri="{FF2B5EF4-FFF2-40B4-BE49-F238E27FC236}">
                <a16:creationId xmlns:a16="http://schemas.microsoft.com/office/drawing/2014/main" id="{68933B52-AACC-4940-ABC7-FC6FC0BD52F4}"/>
              </a:ext>
            </a:extLst>
          </p:cNvPr>
          <p:cNvCxnSpPr/>
          <p:nvPr/>
        </p:nvCxnSpPr>
        <p:spPr>
          <a:xfrm>
            <a:off x="1763598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3496536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5229474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962412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8695350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10428290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 descr="decorative element">
            <a:extLst>
              <a:ext uri="{FF2B5EF4-FFF2-40B4-BE49-F238E27FC236}">
                <a16:creationId xmlns:a16="http://schemas.microsoft.com/office/drawing/2014/main" id="{FE3B97CC-2A6D-4550-83BF-6DBCDB836162}"/>
              </a:ext>
            </a:extLst>
          </p:cNvPr>
          <p:cNvSpPr/>
          <p:nvPr/>
        </p:nvSpPr>
        <p:spPr>
          <a:xfrm>
            <a:off x="1706391" y="297899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10371083" y="297899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16000" y="1040449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VALID8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PROJECT</a:t>
              </a:r>
              <a:endParaRPr lang="en-US" sz="9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53020" y="1549900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 descr="decorative element">
            <a:extLst>
              <a:ext uri="{FF2B5EF4-FFF2-40B4-BE49-F238E27FC236}">
                <a16:creationId xmlns:a16="http://schemas.microsoft.com/office/drawing/2014/main" id="{1C54223A-2F2C-4434-A30B-92D8CEE93CF0}"/>
              </a:ext>
            </a:extLst>
          </p:cNvPr>
          <p:cNvCxnSpPr>
            <a:cxnSpLocks/>
            <a:stCxn id="95" idx="4"/>
            <a:endCxn id="5" idx="0"/>
          </p:cNvCxnSpPr>
          <p:nvPr/>
        </p:nvCxnSpPr>
        <p:spPr>
          <a:xfrm rot="5400000">
            <a:off x="3258236" y="141224"/>
            <a:ext cx="1343129" cy="4332403"/>
          </a:xfrm>
          <a:prstGeom prst="bentConnector3">
            <a:avLst>
              <a:gd name="adj1" fmla="val 88295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590581" y="141280"/>
            <a:ext cx="1343129" cy="4332289"/>
          </a:xfrm>
          <a:prstGeom prst="bentConnector3">
            <a:avLst>
              <a:gd name="adj1" fmla="val 88295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 descr="decorative element">
            <a:extLst>
              <a:ext uri="{FF2B5EF4-FFF2-40B4-BE49-F238E27FC236}">
                <a16:creationId xmlns:a16="http://schemas.microsoft.com/office/drawing/2014/main" id="{B5956150-D730-4D39-8E56-5123DA7B1791}"/>
              </a:ext>
            </a:extLst>
          </p:cNvPr>
          <p:cNvCxnSpPr>
            <a:cxnSpLocks/>
          </p:cNvCxnSpPr>
          <p:nvPr/>
        </p:nvCxnSpPr>
        <p:spPr>
          <a:xfrm>
            <a:off x="3530861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5240917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decorative element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6950973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8661029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 descr="decorative element">
            <a:extLst>
              <a:ext uri="{FF2B5EF4-FFF2-40B4-BE49-F238E27FC236}">
                <a16:creationId xmlns:a16="http://schemas.microsoft.com/office/drawing/2014/main" id="{E8574014-9F7A-4AC9-82C3-EE7EF06CAFFE}"/>
              </a:ext>
            </a:extLst>
          </p:cNvPr>
          <p:cNvCxnSpPr>
            <a:cxnSpLocks/>
          </p:cNvCxnSpPr>
          <p:nvPr/>
        </p:nvCxnSpPr>
        <p:spPr>
          <a:xfrm flipH="1">
            <a:off x="5101479" y="2257800"/>
            <a:ext cx="99452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386" y="6326703"/>
            <a:ext cx="1438781" cy="6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387" y="5759367"/>
            <a:ext cx="1438781" cy="566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292" y="6068215"/>
            <a:ext cx="1463167" cy="6340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856" y="5368131"/>
            <a:ext cx="1463167" cy="573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6543" y="4656435"/>
            <a:ext cx="1463167" cy="5730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941" y="6073375"/>
            <a:ext cx="1457070" cy="6340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1381" y="5375682"/>
            <a:ext cx="1457070" cy="5730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2438" y="4658911"/>
            <a:ext cx="1457070" cy="57307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9605" y="6077615"/>
            <a:ext cx="1457070" cy="63403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6148" y="6079332"/>
            <a:ext cx="1463167" cy="63403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6148" y="5379524"/>
            <a:ext cx="1463167" cy="5730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95506" y="4637950"/>
            <a:ext cx="1463167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119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Celestial</vt:lpstr>
      <vt:lpstr>Project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2025-03-02T06:21:09Z</dcterms:created>
  <dcterms:modified xsi:type="dcterms:W3CDTF">2025-03-02T07:14:44Z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