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4"/>
  </p:notesMasterIdLst>
  <p:sldIdLst>
    <p:sldId id="264" r:id="rId2"/>
    <p:sldId id="285" r:id="rId3"/>
    <p:sldId id="267" r:id="rId4"/>
    <p:sldId id="269" r:id="rId5"/>
    <p:sldId id="268" r:id="rId6"/>
    <p:sldId id="270" r:id="rId7"/>
    <p:sldId id="271" r:id="rId8"/>
    <p:sldId id="265" r:id="rId9"/>
    <p:sldId id="257" r:id="rId10"/>
    <p:sldId id="273" r:id="rId11"/>
    <p:sldId id="274" r:id="rId12"/>
    <p:sldId id="276" r:id="rId13"/>
    <p:sldId id="277" r:id="rId14"/>
    <p:sldId id="278" r:id="rId15"/>
    <p:sldId id="281" r:id="rId16"/>
    <p:sldId id="279" r:id="rId17"/>
    <p:sldId id="280" r:id="rId18"/>
    <p:sldId id="266" r:id="rId19"/>
    <p:sldId id="312" r:id="rId20"/>
    <p:sldId id="286" r:id="rId21"/>
    <p:sldId id="256" r:id="rId22"/>
    <p:sldId id="289" r:id="rId23"/>
    <p:sldId id="262" r:id="rId24"/>
    <p:sldId id="263" r:id="rId25"/>
    <p:sldId id="258" r:id="rId26"/>
    <p:sldId id="260" r:id="rId27"/>
    <p:sldId id="261" r:id="rId28"/>
    <p:sldId id="283" r:id="rId29"/>
    <p:sldId id="287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356" initials="2" lastIdx="1" clrIdx="0">
    <p:extLst>
      <p:ext uri="{19B8F6BF-5375-455C-9EA6-DF929625EA0E}">
        <p15:presenceInfo xmlns:p15="http://schemas.microsoft.com/office/powerpoint/2012/main" userId="S::a2356@asso.me::abf07f2e-54e1-45b2-b81d-b6002f374b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E4"/>
    <a:srgbClr val="74C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8" autoAdjust="0"/>
    <p:restoredTop sz="83765" autoAdjust="0"/>
  </p:normalViewPr>
  <p:slideViewPr>
    <p:cSldViewPr snapToGrid="0">
      <p:cViewPr varScale="1">
        <p:scale>
          <a:sx n="81" d="100"/>
          <a:sy n="81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15E9-06DD-4DE4-B95F-6A087C1AB27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B384-D9A0-44AC-A45D-38C42F3B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SR(Super Resolution)</a:t>
            </a:r>
            <a:r>
              <a:rPr lang="ko-KR" altLang="en-US" dirty="0"/>
              <a:t>에 관한 다양한 기술과 논문이 그래프와 같이 많이 나와있습니다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</a:t>
            </a:r>
            <a:r>
              <a:rPr lang="en-US" altLang="ko-KR" dirty="0"/>
              <a:t>, FSRCNN</a:t>
            </a:r>
            <a:r>
              <a:rPr lang="ko-KR" altLang="en-US" dirty="0"/>
              <a:t>은 </a:t>
            </a:r>
            <a:r>
              <a:rPr lang="en-US" altLang="ko-KR" dirty="0"/>
              <a:t>Linear Networks </a:t>
            </a:r>
            <a:r>
              <a:rPr lang="ko-KR" altLang="en-US" dirty="0"/>
              <a:t>기반 딥러닝 네트워크입니다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Linear Networks</a:t>
            </a:r>
            <a:r>
              <a:rPr lang="ko-KR" altLang="en-US" dirty="0"/>
              <a:t>는 </a:t>
            </a:r>
            <a:r>
              <a:rPr lang="en-US" altLang="ko-KR" dirty="0"/>
              <a:t>LR </a:t>
            </a:r>
            <a:r>
              <a:rPr lang="ko-KR" altLang="en-US" dirty="0"/>
              <a:t>이미지의 크기를 업 스케일링 하는 시기에 따라 크게 두 분류로 나뉘어집니다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은 마지막에 업 스케일링을 하는 네트워크로 기존 </a:t>
            </a:r>
            <a:r>
              <a:rPr lang="en-US" altLang="ko-KR" dirty="0"/>
              <a:t>SRCNN</a:t>
            </a:r>
            <a:r>
              <a:rPr lang="ko-KR" altLang="en-US" dirty="0"/>
              <a:t>을 가속시킨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가속 대상이 되는 </a:t>
            </a:r>
            <a:r>
              <a:rPr lang="en-US" altLang="ko-KR" dirty="0"/>
              <a:t>SRCNN</a:t>
            </a:r>
            <a:r>
              <a:rPr lang="ko-KR" altLang="en-US" dirty="0"/>
              <a:t>은 먼저 업 스케일링을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2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FSRCNN </a:t>
            </a:r>
            <a:r>
              <a:rPr lang="ko-KR" altLang="en-US" dirty="0"/>
              <a:t>네트워크의 </a:t>
            </a:r>
            <a:r>
              <a:rPr lang="en-US" altLang="ko-KR" dirty="0"/>
              <a:t>5</a:t>
            </a:r>
            <a:r>
              <a:rPr lang="ko-KR" altLang="en-US" dirty="0"/>
              <a:t>단계 중 세 번째 단계인 매핑 단계입니다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비 선형 매핑 단계는 </a:t>
            </a:r>
            <a:r>
              <a:rPr lang="en-US" altLang="ko-KR" dirty="0"/>
              <a:t>SR</a:t>
            </a:r>
            <a:r>
              <a:rPr lang="ko-KR" altLang="en-US" dirty="0"/>
              <a:t>성능에 영향을 미치는 가장 중요한 부분입니다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큰 영향을 미치는 요소는 매핑 층의 개수와 필터의 크기입니다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SRCNN</a:t>
            </a:r>
            <a:r>
              <a:rPr lang="ko-KR" altLang="en-US" dirty="0"/>
              <a:t>에서는 </a:t>
            </a:r>
            <a:r>
              <a:rPr lang="en-US" altLang="ko-KR" dirty="0"/>
              <a:t>5*5</a:t>
            </a:r>
            <a:r>
              <a:rPr lang="ko-KR" altLang="en-US" dirty="0"/>
              <a:t>필터를 사용하였는데</a:t>
            </a:r>
            <a:r>
              <a:rPr lang="en-US" altLang="ko-KR" dirty="0"/>
              <a:t>, </a:t>
            </a:r>
            <a:r>
              <a:rPr lang="ko-KR" altLang="en-US" dirty="0"/>
              <a:t>해당 크기의 필터는 </a:t>
            </a:r>
            <a:r>
              <a:rPr lang="en-US" altLang="ko-KR" dirty="0"/>
              <a:t>1*1</a:t>
            </a:r>
            <a:r>
              <a:rPr lang="ko-KR" altLang="en-US" dirty="0"/>
              <a:t>필터보다 우수한 성능을 가집니다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네트워크의 규모와 성능을 모두 좋게 할 수는 없으므로</a:t>
            </a:r>
            <a:r>
              <a:rPr lang="en-US" altLang="ko-KR" dirty="0"/>
              <a:t>, </a:t>
            </a:r>
            <a:r>
              <a:rPr lang="ko-KR" altLang="en-US" dirty="0"/>
              <a:t>타협점으로 </a:t>
            </a:r>
            <a:r>
              <a:rPr lang="en-US" altLang="ko-KR" dirty="0"/>
              <a:t>3*3</a:t>
            </a:r>
            <a:r>
              <a:rPr lang="ko-KR" altLang="en-US" dirty="0"/>
              <a:t>필터를 사용하고 여러 번 층을 쌓습니다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입력 받은 인자 </a:t>
            </a:r>
            <a:r>
              <a:rPr lang="en-US" altLang="ko-KR" dirty="0"/>
              <a:t>m</a:t>
            </a:r>
            <a:r>
              <a:rPr lang="ko-KR" altLang="en-US" dirty="0"/>
              <a:t>을 이용하여 매핑 층의 개수를 결정합니다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6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FSRCNN </a:t>
            </a:r>
            <a:r>
              <a:rPr lang="ko-KR" altLang="en-US" dirty="0"/>
              <a:t>네트워크의 </a:t>
            </a:r>
            <a:r>
              <a:rPr lang="en-US" altLang="ko-KR" dirty="0"/>
              <a:t>5</a:t>
            </a:r>
            <a:r>
              <a:rPr lang="ko-KR" altLang="en-US" dirty="0"/>
              <a:t>단계 중 네 번째 단계인 확장 단계입니다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FSRCNN </a:t>
            </a:r>
            <a:r>
              <a:rPr lang="ko-KR" altLang="en-US" dirty="0"/>
              <a:t>네트워크는 매핑 이전에 계산 효율성을 위해 </a:t>
            </a:r>
            <a:r>
              <a:rPr lang="en-US" altLang="ko-KR" dirty="0"/>
              <a:t>LR </a:t>
            </a:r>
            <a:r>
              <a:rPr lang="ko-KR" altLang="en-US" dirty="0"/>
              <a:t>이미지의 채널을 축소합니다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축소된 상태에서 이미지를 복원하게 되면 최종 이미지의 품질이 많이 떨어지게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방지하기 위해 확장 레이어를 통해 매핑이 끝난 이미지를 축소 이전의 채널의 크기와 동일하게 확장하는 과정을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축소와의 일관성을 위해 필터의 크기는 </a:t>
            </a:r>
            <a:r>
              <a:rPr lang="en-US" altLang="ko-KR" dirty="0"/>
              <a:t>1*1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채널의 크기는 이전 채널의 크기</a:t>
            </a:r>
            <a:r>
              <a:rPr lang="en-US" altLang="ko-KR" dirty="0"/>
              <a:t>(d)</a:t>
            </a:r>
            <a:r>
              <a:rPr lang="ko-KR" altLang="en-US" dirty="0"/>
              <a:t>와 동일하게 설정합니다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6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FSRCNN </a:t>
            </a:r>
            <a:r>
              <a:rPr lang="ko-KR" altLang="en-US" dirty="0"/>
              <a:t>네트워크의 </a:t>
            </a:r>
            <a:r>
              <a:rPr lang="en-US" altLang="ko-KR" dirty="0"/>
              <a:t>5</a:t>
            </a:r>
            <a:r>
              <a:rPr lang="ko-KR" altLang="en-US" dirty="0"/>
              <a:t>단계 중 마지막 단계인 업 스케일링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매핑 후 확장까지 완료된 이미지를 업 스케일링 하는 단계입니다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Deconvolution Layer</a:t>
            </a:r>
            <a:r>
              <a:rPr lang="ko-KR" altLang="en-US" dirty="0"/>
              <a:t>로 지정하여 업 스케일링을 진행하게 되는데</a:t>
            </a:r>
            <a:r>
              <a:rPr lang="en-US" altLang="ko-KR" dirty="0"/>
              <a:t>, Convolutional Transpose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Deconvolution</a:t>
            </a:r>
            <a:r>
              <a:rPr lang="ko-KR" altLang="en-US" dirty="0"/>
              <a:t>은 </a:t>
            </a:r>
            <a:r>
              <a:rPr lang="en-US" altLang="ko-KR" dirty="0"/>
              <a:t>Convolution</a:t>
            </a:r>
            <a:r>
              <a:rPr lang="ko-KR" altLang="en-US" dirty="0"/>
              <a:t>의 역 연산으로 간주할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받은 업 스케일링 요소에 따라 스케일링 규모를 지정할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 스케일링 과정은 해당 층에서만 연산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</a:t>
            </a:r>
            <a:r>
              <a:rPr lang="en-US" altLang="ko-KR" dirty="0"/>
              <a:t> </a:t>
            </a:r>
            <a:r>
              <a:rPr lang="ko-KR" altLang="en-US" dirty="0"/>
              <a:t>업 스케일링 요소에 관계 없이 모든 이미지가 기존 레이어의 가중치와 편향 값을 공유합니다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이유로 학습을 하는 시간을 감소시킬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2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이전까지는 </a:t>
            </a:r>
            <a:r>
              <a:rPr lang="en-US" altLang="ko-KR" dirty="0"/>
              <a:t>FSRCNN </a:t>
            </a:r>
            <a:r>
              <a:rPr lang="ko-KR" altLang="en-US" dirty="0"/>
              <a:t>네트워크의 전체적인 구조를 살펴봤으면 이번에는 </a:t>
            </a:r>
            <a:r>
              <a:rPr lang="en-US" altLang="ko-KR" dirty="0"/>
              <a:t>FSRCNN</a:t>
            </a:r>
            <a:r>
              <a:rPr lang="ko-KR" altLang="en-US" dirty="0"/>
              <a:t>의 세부 정보를 살펴보려고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은 최적화 함수</a:t>
            </a:r>
            <a:r>
              <a:rPr lang="en-US" altLang="ko-KR" dirty="0"/>
              <a:t>(Optimizer)</a:t>
            </a:r>
            <a:r>
              <a:rPr lang="ko-KR" altLang="en-US" dirty="0"/>
              <a:t>로 </a:t>
            </a:r>
            <a:r>
              <a:rPr lang="en-US" altLang="ko-KR" dirty="0"/>
              <a:t>Adam</a:t>
            </a:r>
            <a:r>
              <a:rPr lang="ko-KR" altLang="en-US" dirty="0"/>
              <a:t>을 선정했습니다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Adam</a:t>
            </a:r>
            <a:r>
              <a:rPr lang="ko-KR" altLang="en-US" dirty="0"/>
              <a:t>은 </a:t>
            </a:r>
            <a:r>
              <a:rPr lang="en-US" altLang="ko-KR" dirty="0"/>
              <a:t>Momentum</a:t>
            </a:r>
            <a:r>
              <a:rPr lang="ko-KR" altLang="en-US" dirty="0"/>
              <a:t>과 </a:t>
            </a:r>
            <a:r>
              <a:rPr lang="en-US" altLang="ko-KR" dirty="0"/>
              <a:t>AdaGrad </a:t>
            </a:r>
            <a:r>
              <a:rPr lang="ko-KR" altLang="en-US" dirty="0"/>
              <a:t>섞은 기법입니다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Momentum</a:t>
            </a:r>
            <a:r>
              <a:rPr lang="ko-KR" altLang="en-US" dirty="0"/>
              <a:t>은 학습이 진행됨에 따라 기울기가 업데이트 되는 폭을 조절을 하는 방식입니다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AdaGrad</a:t>
            </a:r>
            <a:r>
              <a:rPr lang="ko-KR" altLang="en-US" dirty="0"/>
              <a:t>는 과거의 기울기의 값을 계속해서 제곱해서 더하면서 학습을 진행하는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손실 함수</a:t>
            </a:r>
            <a:r>
              <a:rPr lang="en-US" altLang="ko-KR" dirty="0"/>
              <a:t>(Cost Function)</a:t>
            </a:r>
            <a:r>
              <a:rPr lang="ko-KR" altLang="en-US" dirty="0"/>
              <a:t>은 </a:t>
            </a:r>
            <a:r>
              <a:rPr lang="en-US" altLang="ko-KR" dirty="0"/>
              <a:t>MSE(</a:t>
            </a:r>
            <a:r>
              <a:rPr lang="ko-KR" altLang="en-US" dirty="0"/>
              <a:t>평균 제곱 오차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</a:t>
            </a:r>
            <a:r>
              <a:rPr lang="ko-KR" altLang="en-US" dirty="0"/>
              <a:t>에서 사용하는 활성화 함수를 설명하려고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에 대한 활성화 함수는 </a:t>
            </a:r>
            <a:r>
              <a:rPr lang="en-US" altLang="ko-KR" dirty="0"/>
              <a:t>Relu </a:t>
            </a:r>
            <a:r>
              <a:rPr lang="ko-KR" altLang="en-US" dirty="0"/>
              <a:t>계열의 함수를 주로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ReLU </a:t>
            </a:r>
            <a:r>
              <a:rPr lang="ko-KR" altLang="en-US" dirty="0"/>
              <a:t>계열의 활성화 함수로는 </a:t>
            </a:r>
            <a:r>
              <a:rPr lang="en-US" altLang="ko-KR" dirty="0"/>
              <a:t>ReLU, Leaky ReLU, PReLU </a:t>
            </a:r>
            <a:r>
              <a:rPr lang="ko-KR" altLang="en-US" dirty="0"/>
              <a:t>함수가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ReLU</a:t>
            </a:r>
            <a:r>
              <a:rPr lang="ko-KR" altLang="en-US" dirty="0"/>
              <a:t>와 </a:t>
            </a:r>
            <a:r>
              <a:rPr lang="en-US" altLang="ko-KR" dirty="0"/>
              <a:t>Leaky ReLU </a:t>
            </a:r>
            <a:r>
              <a:rPr lang="ko-KR" altLang="en-US" dirty="0"/>
              <a:t>함수는 양의 값은 그대로 출력하고 음의 값은 </a:t>
            </a:r>
            <a:r>
              <a:rPr lang="en-US" altLang="ko-KR" dirty="0"/>
              <a:t>0</a:t>
            </a:r>
            <a:r>
              <a:rPr lang="ko-KR" altLang="en-US" dirty="0"/>
              <a:t>이 되거나 특정 상수로 출력을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PReLU</a:t>
            </a:r>
            <a:r>
              <a:rPr lang="ko-KR" altLang="en-US" dirty="0"/>
              <a:t>는 음의 값을 상수로 출력하지 않고 별도의 </a:t>
            </a:r>
            <a:r>
              <a:rPr lang="en-US" altLang="ko-KR" dirty="0"/>
              <a:t>Gradient</a:t>
            </a:r>
            <a:r>
              <a:rPr lang="ko-KR" altLang="en-US" dirty="0"/>
              <a:t>를 적용하여 특정 값을 출력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SRCNN</a:t>
            </a:r>
            <a:r>
              <a:rPr lang="ko-KR" altLang="en-US" dirty="0"/>
              <a:t>에서는 </a:t>
            </a:r>
            <a:r>
              <a:rPr lang="en-US" altLang="ko-KR" dirty="0"/>
              <a:t>ReLU </a:t>
            </a:r>
            <a:r>
              <a:rPr lang="ko-KR" altLang="en-US" dirty="0"/>
              <a:t>함수를 선정했지만</a:t>
            </a:r>
            <a:r>
              <a:rPr lang="en-US" altLang="ko-KR" dirty="0"/>
              <a:t>, FSRCNN</a:t>
            </a:r>
            <a:r>
              <a:rPr lang="ko-KR" altLang="en-US" dirty="0"/>
              <a:t>에서는 </a:t>
            </a:r>
            <a:r>
              <a:rPr lang="en-US" altLang="ko-KR" dirty="0"/>
              <a:t>PReLU </a:t>
            </a:r>
            <a:r>
              <a:rPr lang="ko-KR" altLang="en-US" dirty="0"/>
              <a:t>함수를 선정했습니다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ReLU </a:t>
            </a:r>
            <a:r>
              <a:rPr lang="ko-KR" altLang="en-US" dirty="0"/>
              <a:t>함수의 </a:t>
            </a:r>
            <a:r>
              <a:rPr lang="en-US" altLang="ko-KR" dirty="0"/>
              <a:t>0</a:t>
            </a:r>
            <a:r>
              <a:rPr lang="ko-KR" altLang="en-US" dirty="0"/>
              <a:t>이하의 값을 무조건 </a:t>
            </a:r>
            <a:r>
              <a:rPr lang="en-US" altLang="ko-KR" dirty="0"/>
              <a:t>0</a:t>
            </a:r>
            <a:r>
              <a:rPr lang="ko-KR" altLang="en-US" dirty="0"/>
              <a:t>으로 만드는 </a:t>
            </a:r>
            <a:r>
              <a:rPr lang="en-US" altLang="ko-KR" dirty="0"/>
              <a:t>zero-gradient </a:t>
            </a:r>
            <a:r>
              <a:rPr lang="ko-KR" altLang="en-US" dirty="0"/>
              <a:t>현상으로 인해 이미지의 특징</a:t>
            </a:r>
            <a:r>
              <a:rPr lang="en-US" altLang="ko-KR" dirty="0"/>
              <a:t>(</a:t>
            </a:r>
            <a:r>
              <a:rPr lang="ko-KR" altLang="en-US" dirty="0"/>
              <a:t>뉴런</a:t>
            </a:r>
            <a:r>
              <a:rPr lang="en-US" altLang="ko-KR" dirty="0"/>
              <a:t>)</a:t>
            </a:r>
            <a:r>
              <a:rPr lang="ko-KR" altLang="en-US" dirty="0"/>
              <a:t>이 사라지는</a:t>
            </a:r>
            <a:r>
              <a:rPr lang="en-US" altLang="ko-KR" dirty="0"/>
              <a:t>(</a:t>
            </a:r>
            <a:r>
              <a:rPr lang="ko-KR" altLang="en-US" dirty="0"/>
              <a:t>죽는</a:t>
            </a:r>
            <a:r>
              <a:rPr lang="en-US" altLang="ko-KR" dirty="0"/>
              <a:t>)</a:t>
            </a:r>
            <a:r>
              <a:rPr lang="ko-KR" altLang="en-US" dirty="0"/>
              <a:t> 현상을 방지하기 위함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ReLU</a:t>
            </a:r>
            <a:r>
              <a:rPr lang="ko-KR" altLang="en-US" dirty="0"/>
              <a:t>함수 보다 </a:t>
            </a:r>
            <a:r>
              <a:rPr lang="en-US" altLang="ko-KR" dirty="0"/>
              <a:t>PReLU</a:t>
            </a:r>
            <a:r>
              <a:rPr lang="ko-KR" altLang="en-US" dirty="0"/>
              <a:t>가 학습 결과가 더 좋다는 것은 논문</a:t>
            </a:r>
            <a:r>
              <a:rPr lang="en-US" altLang="ko-KR" dirty="0"/>
              <a:t>[2]</a:t>
            </a:r>
            <a:r>
              <a:rPr lang="ko-KR" altLang="en-US" dirty="0"/>
              <a:t>를 통해 어느정도 입증이 됐습니다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[2] He, K., Zhang, X., Ren, S., Sun, J.: Delving deep into rectifiers: Surpassing human-level performance on imagenet classification. In: ICCV. (2015) 1026–1034 </a:t>
            </a:r>
            <a:endParaRPr lang="ko-KR" altLang="en-US" sz="12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</a:t>
            </a:r>
            <a:r>
              <a:rPr lang="ko-KR" altLang="en-US" dirty="0"/>
              <a:t>의 가중치 초기화 방식에 대한 설명입니다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의 </a:t>
            </a:r>
            <a:r>
              <a:rPr lang="en-US" altLang="ko-KR" dirty="0"/>
              <a:t>Convolutional Layer</a:t>
            </a:r>
            <a:r>
              <a:rPr lang="ko-KR" altLang="en-US" dirty="0"/>
              <a:t>에서는  </a:t>
            </a:r>
            <a:r>
              <a:rPr lang="en-US" altLang="ko-KR" dirty="0"/>
              <a:t>2015</a:t>
            </a:r>
            <a:r>
              <a:rPr lang="ko-KR" altLang="en-US" dirty="0"/>
              <a:t>년에 출시된 </a:t>
            </a:r>
            <a:r>
              <a:rPr lang="en-US" altLang="ko-KR" dirty="0"/>
              <a:t>PReLU</a:t>
            </a:r>
            <a:r>
              <a:rPr lang="ko-KR" altLang="en-US" dirty="0"/>
              <a:t>와 </a:t>
            </a:r>
            <a:r>
              <a:rPr lang="en-US" altLang="ko-KR" dirty="0"/>
              <a:t>He </a:t>
            </a:r>
            <a:r>
              <a:rPr lang="ko-KR" altLang="en-US" dirty="0"/>
              <a:t>가중치 초기화 방법에 대해 연구한 논문</a:t>
            </a:r>
            <a:r>
              <a:rPr lang="en-US" altLang="ko-KR" dirty="0"/>
              <a:t>[2]</a:t>
            </a:r>
            <a:r>
              <a:rPr lang="ko-KR" altLang="en-US" dirty="0"/>
              <a:t>에 근거하여 </a:t>
            </a:r>
            <a:r>
              <a:rPr lang="en-US" altLang="ko-KR" dirty="0"/>
              <a:t>PReLU</a:t>
            </a:r>
            <a:r>
              <a:rPr lang="ko-KR" altLang="en-US" dirty="0"/>
              <a:t>를 사용하였고 이에 적합한 방식으로 초기화합니다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가중치를 초기화하는 방법에는 </a:t>
            </a:r>
            <a:r>
              <a:rPr lang="en-US" altLang="ko-KR" dirty="0"/>
              <a:t>0</a:t>
            </a:r>
            <a:r>
              <a:rPr lang="ko-KR" altLang="en-US" dirty="0"/>
              <a:t>으로 초기화를 하거나 랜덤 값으로 초기화를 하거나 기존에 많이 사용된 세이비어</a:t>
            </a:r>
            <a:r>
              <a:rPr lang="en-US" altLang="ko-KR" dirty="0"/>
              <a:t>(Xavier)</a:t>
            </a:r>
            <a:r>
              <a:rPr lang="ko-KR" altLang="en-US" dirty="0"/>
              <a:t>초기화 방법과 </a:t>
            </a:r>
            <a:r>
              <a:rPr lang="en-US" altLang="ko-KR" dirty="0"/>
              <a:t>FSRCNN</a:t>
            </a:r>
            <a:r>
              <a:rPr lang="ko-KR" altLang="en-US" dirty="0"/>
              <a:t>에 사용된 </a:t>
            </a:r>
            <a:r>
              <a:rPr lang="en-US" altLang="ko-KR" dirty="0"/>
              <a:t>He</a:t>
            </a:r>
            <a:r>
              <a:rPr lang="ko-KR" altLang="en-US" dirty="0"/>
              <a:t>초기화 방법 등이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</a:t>
            </a:r>
            <a:r>
              <a:rPr lang="ko-KR" altLang="en-US" dirty="0"/>
              <a:t>초기화 방법은 균등분포 방식과 정규분포 방식이 있는데 </a:t>
            </a:r>
            <a:r>
              <a:rPr lang="en-US" altLang="ko-KR" dirty="0"/>
              <a:t>FSRCNN</a:t>
            </a:r>
            <a:r>
              <a:rPr lang="ko-KR" altLang="en-US" dirty="0"/>
              <a:t>은 정규분포 방식으로 초기화를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평균은 </a:t>
            </a:r>
            <a:r>
              <a:rPr lang="en-US" altLang="ko-KR" dirty="0"/>
              <a:t>0, </a:t>
            </a:r>
            <a:r>
              <a:rPr lang="ko-KR" altLang="en-US" dirty="0"/>
              <a:t>표준 편차를 출력 층의 채널의 개수로 정하는데 이전 세이비어 초기화 방식과 차이점은 표준 편차의 계산에 사용되는 인자 값에 입력</a:t>
            </a:r>
            <a:r>
              <a:rPr lang="en-US" altLang="ko-KR" dirty="0"/>
              <a:t>, </a:t>
            </a:r>
            <a:r>
              <a:rPr lang="ko-KR" altLang="en-US" dirty="0"/>
              <a:t>출력 두 개의 인자가 필요 없이 하나만 필요하다는 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의 </a:t>
            </a:r>
            <a:r>
              <a:rPr lang="en-US" altLang="ko-KR" dirty="0"/>
              <a:t>Deconvolution Layer</a:t>
            </a:r>
            <a:r>
              <a:rPr lang="ko-KR" altLang="en-US" dirty="0"/>
              <a:t>에서는 </a:t>
            </a:r>
            <a:r>
              <a:rPr lang="en-US" altLang="ko-KR" dirty="0"/>
              <a:t>PReLU</a:t>
            </a:r>
            <a:r>
              <a:rPr lang="ko-KR" altLang="en-US" dirty="0"/>
              <a:t>같은 활성화 함수가 없기 때문에 </a:t>
            </a:r>
            <a:r>
              <a:rPr lang="en-US" altLang="ko-KR" dirty="0"/>
              <a:t>SRCNN</a:t>
            </a:r>
            <a:r>
              <a:rPr lang="ko-KR" altLang="en-US" dirty="0"/>
              <a:t>과 같은 방식으로 초기화 합니다</a:t>
            </a:r>
            <a:r>
              <a:rPr lang="en-US" altLang="ko-KR" dirty="0"/>
              <a:t>. (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표준 편차가 </a:t>
            </a:r>
            <a:r>
              <a:rPr lang="en-US" altLang="ko-KR" dirty="0"/>
              <a:t>0.001</a:t>
            </a:r>
            <a:r>
              <a:rPr lang="ko-KR" altLang="en-US" dirty="0"/>
              <a:t>인 정규분포에서 무작위 취득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22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 </a:t>
            </a:r>
            <a:r>
              <a:rPr lang="ko-KR" altLang="en-US" dirty="0"/>
              <a:t>네트워크로 성능을 테스트하는 단계입니다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99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 </a:t>
            </a:r>
            <a:r>
              <a:rPr lang="ko-KR" altLang="en-US" dirty="0"/>
              <a:t>네트워크로 성능을 테스트하는 단계입니다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44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테스트에 사용된 학습 데이터 및 테스트 데이터 정보입니다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학습 데이터는 </a:t>
            </a:r>
            <a:r>
              <a:rPr lang="en-US" altLang="ko-KR" dirty="0"/>
              <a:t>91-image </a:t>
            </a:r>
            <a:r>
              <a:rPr lang="ko-KR" altLang="en-US" dirty="0"/>
              <a:t>데이터와 </a:t>
            </a:r>
            <a:r>
              <a:rPr lang="en-US" altLang="ko-KR" dirty="0"/>
              <a:t>General 100</a:t>
            </a:r>
            <a:r>
              <a:rPr lang="ko-KR" altLang="en-US" dirty="0"/>
              <a:t>을 합친 데이터 셋을 이용합니다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91-image </a:t>
            </a:r>
            <a:r>
              <a:rPr lang="ko-KR" altLang="en-US" dirty="0"/>
              <a:t>데이터 셋으로는 딥러닝 모델을 최상의 성능으로 끌어내기가 힘듭니다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압축이 되지 않은 </a:t>
            </a:r>
            <a:r>
              <a:rPr lang="en-US" altLang="ko-KR" dirty="0"/>
              <a:t>bmp</a:t>
            </a:r>
            <a:r>
              <a:rPr lang="ko-KR" altLang="en-US" dirty="0"/>
              <a:t>형식의 </a:t>
            </a:r>
            <a:r>
              <a:rPr lang="en-US" altLang="ko-KR" dirty="0"/>
              <a:t>100</a:t>
            </a:r>
            <a:r>
              <a:rPr lang="ko-KR" altLang="en-US" dirty="0"/>
              <a:t>개의 이미지가 포함된 </a:t>
            </a:r>
            <a:r>
              <a:rPr lang="en-US" altLang="ko-KR" dirty="0"/>
              <a:t>General 100 </a:t>
            </a:r>
            <a:r>
              <a:rPr lang="ko-KR" altLang="en-US" dirty="0"/>
              <a:t>데이터 셋을 추가로 이용합니다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학습 전 처리 과정으로 이미지의 크기를 </a:t>
            </a:r>
            <a:r>
              <a:rPr lang="en-US" altLang="ko-KR" dirty="0"/>
              <a:t>1.0~0.6</a:t>
            </a:r>
            <a:r>
              <a:rPr lang="ko-KR" altLang="en-US" dirty="0"/>
              <a:t>으로 조절하고</a:t>
            </a:r>
            <a:r>
              <a:rPr lang="en-US" altLang="ko-KR" dirty="0"/>
              <a:t>(</a:t>
            </a:r>
            <a:r>
              <a:rPr lang="ko-KR" altLang="en-US" dirty="0"/>
              <a:t>간격 </a:t>
            </a:r>
            <a:r>
              <a:rPr lang="en-US" altLang="ko-KR" dirty="0"/>
              <a:t>0.1), 0 – 90 – 180 – 270</a:t>
            </a:r>
            <a:r>
              <a:rPr lang="ko-KR" altLang="en-US" dirty="0"/>
              <a:t>도 회전을 하여 학습시킵니다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평가용 데이터 셋으로는 </a:t>
            </a:r>
            <a:r>
              <a:rPr lang="en-US" altLang="ko-KR" dirty="0"/>
              <a:t>Set5 </a:t>
            </a:r>
            <a:r>
              <a:rPr lang="ko-KR" altLang="en-US" dirty="0"/>
              <a:t>데이터셋에 추가로 </a:t>
            </a:r>
            <a:r>
              <a:rPr lang="en-US" altLang="ko-KR" dirty="0"/>
              <a:t>BSD200 </a:t>
            </a:r>
            <a:r>
              <a:rPr lang="ko-KR" altLang="en-US" dirty="0"/>
              <a:t>데이터 셋과 </a:t>
            </a:r>
            <a:r>
              <a:rPr lang="en-US" altLang="ko-KR" dirty="0"/>
              <a:t>BSD500 </a:t>
            </a:r>
            <a:r>
              <a:rPr lang="ko-KR" altLang="en-US" dirty="0"/>
              <a:t>데이터 셋에서 </a:t>
            </a:r>
            <a:r>
              <a:rPr lang="en-US" altLang="ko-KR" dirty="0"/>
              <a:t>20</a:t>
            </a:r>
            <a:r>
              <a:rPr lang="ko-KR" altLang="en-US" dirty="0"/>
              <a:t>개의 다른 이미지가 합쳐져서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4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테스트는 </a:t>
            </a:r>
            <a:r>
              <a:rPr lang="en-US" altLang="ko-KR" dirty="0"/>
              <a:t>SRCNN</a:t>
            </a:r>
            <a:r>
              <a:rPr lang="ko-KR" altLang="en-US" dirty="0"/>
              <a:t>과 </a:t>
            </a:r>
            <a:r>
              <a:rPr lang="en-US" altLang="ko-KR" dirty="0"/>
              <a:t>FSRCNN</a:t>
            </a:r>
            <a:r>
              <a:rPr lang="ko-KR" altLang="en-US" dirty="0"/>
              <a:t>의 성능을 비교하는 테스트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중에서 먼저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SRCNN</a:t>
            </a:r>
            <a:r>
              <a:rPr lang="ko-KR" altLang="en-US" dirty="0"/>
              <a:t>에서 </a:t>
            </a:r>
            <a:r>
              <a:rPr lang="en-US" altLang="ko-KR" dirty="0"/>
              <a:t>FSRCNN</a:t>
            </a:r>
            <a:r>
              <a:rPr lang="ko-KR" altLang="en-US" dirty="0"/>
              <a:t>으로 변하는 과정을 </a:t>
            </a:r>
            <a:r>
              <a:rPr lang="en-US" altLang="ko-KR" dirty="0"/>
              <a:t>1</a:t>
            </a:r>
            <a:r>
              <a:rPr lang="ko-KR" altLang="en-US" dirty="0"/>
              <a:t>단계씩 </a:t>
            </a:r>
            <a:r>
              <a:rPr lang="en-US" altLang="ko-KR" dirty="0"/>
              <a:t>Layer</a:t>
            </a:r>
            <a:r>
              <a:rPr lang="ko-KR" altLang="en-US" dirty="0"/>
              <a:t>를 수정하면서 비교하려고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결과가 나타난 테이블을 보시면 단계적으로 </a:t>
            </a:r>
            <a:r>
              <a:rPr lang="en-US" altLang="ko-KR" dirty="0"/>
              <a:t>FSRCNN</a:t>
            </a:r>
            <a:r>
              <a:rPr lang="ko-KR" altLang="en-US" dirty="0"/>
              <a:t>에서 제안한 네트워크로 변경하는 과정에서 속도가 향상되는 모습이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</a:t>
            </a:r>
            <a:r>
              <a:rPr lang="en-US" altLang="ko-KR" dirty="0"/>
              <a:t>FSRCNN</a:t>
            </a:r>
            <a:r>
              <a:rPr lang="ko-KR" altLang="en-US" dirty="0"/>
              <a:t>은 기존 </a:t>
            </a:r>
            <a:r>
              <a:rPr lang="en-US" altLang="ko-KR" dirty="0"/>
              <a:t>SRCNN </a:t>
            </a:r>
            <a:r>
              <a:rPr lang="ko-KR" altLang="en-US" dirty="0"/>
              <a:t>네트워크의 성능을 유지하면서 속도가 향상됐다고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8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</a:t>
            </a:r>
            <a:r>
              <a:rPr lang="ko-KR" altLang="en-US" dirty="0"/>
              <a:t>을 설명하기에 앞서 </a:t>
            </a:r>
            <a:r>
              <a:rPr lang="en-US" altLang="ko-KR" dirty="0"/>
              <a:t>SRCNN</a:t>
            </a:r>
            <a:r>
              <a:rPr lang="ko-KR" altLang="en-US" dirty="0"/>
              <a:t>에 간단히 설명하려고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SRCNN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Convolutional Layer</a:t>
            </a:r>
            <a:r>
              <a:rPr lang="ko-KR" altLang="en-US" dirty="0"/>
              <a:t>로 이루어진 간단한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각각은 특징 추출</a:t>
            </a:r>
            <a:r>
              <a:rPr lang="en-US" altLang="ko-KR" dirty="0"/>
              <a:t>, </a:t>
            </a:r>
            <a:r>
              <a:rPr lang="ko-KR" altLang="en-US" dirty="0"/>
              <a:t>비 선형 매핑</a:t>
            </a:r>
            <a:r>
              <a:rPr lang="en-US" altLang="ko-KR" dirty="0"/>
              <a:t>, </a:t>
            </a:r>
            <a:r>
              <a:rPr lang="ko-KR" altLang="en-US" dirty="0"/>
              <a:t>재 구축 </a:t>
            </a:r>
            <a:r>
              <a:rPr lang="en-US" altLang="ko-KR" dirty="0"/>
              <a:t>3</a:t>
            </a:r>
            <a:r>
              <a:rPr lang="ko-KR" altLang="en-US" dirty="0"/>
              <a:t>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간단한 구조임에도 </a:t>
            </a:r>
            <a:r>
              <a:rPr lang="en-US" altLang="ko-KR" dirty="0"/>
              <a:t>Bicubic, SC</a:t>
            </a:r>
            <a:r>
              <a:rPr lang="ko-KR" altLang="en-US" dirty="0"/>
              <a:t>에 비해 준수한 복원 수준을 보여줘서 주목을 받는 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SRCNN</a:t>
            </a:r>
            <a:r>
              <a:rPr lang="ko-KR" altLang="en-US" dirty="0"/>
              <a:t>은 이미지의 크기가 클수록 계산 복잡성이 매우 커져서 실시간 처리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24fps)</a:t>
            </a:r>
            <a:r>
              <a:rPr lang="ko-KR" altLang="en-US" dirty="0"/>
              <a:t>에는 어려움이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SRCNN</a:t>
            </a:r>
            <a:r>
              <a:rPr lang="ko-KR" altLang="en-US" dirty="0"/>
              <a:t> 네트워크의 속도를 제한하는 요소는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220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추가로 </a:t>
            </a:r>
            <a:r>
              <a:rPr lang="en-US" altLang="ko-KR" dirty="0"/>
              <a:t>SRCNN</a:t>
            </a:r>
            <a:r>
              <a:rPr lang="ko-KR" altLang="en-US" dirty="0"/>
              <a:t>에 비해 </a:t>
            </a:r>
            <a:r>
              <a:rPr lang="en-US" altLang="ko-KR" dirty="0"/>
              <a:t>FSRCNN</a:t>
            </a:r>
            <a:r>
              <a:rPr lang="ko-KR" altLang="en-US" dirty="0"/>
              <a:t>이 실시간 처리가 가능한지 테스트를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표는 사용한 </a:t>
            </a:r>
            <a:r>
              <a:rPr lang="en-US" altLang="ko-KR" dirty="0"/>
              <a:t>SRCNN,</a:t>
            </a:r>
            <a:r>
              <a:rPr lang="ko-KR" altLang="en-US" dirty="0"/>
              <a:t> </a:t>
            </a:r>
            <a:r>
              <a:rPr lang="en-US" altLang="ko-KR" dirty="0"/>
              <a:t>FSRCNN</a:t>
            </a:r>
            <a:r>
              <a:rPr lang="ko-KR" altLang="en-US" dirty="0"/>
              <a:t>의 네트워크 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테스트를 위해 총 재생시간이 </a:t>
            </a:r>
            <a:r>
              <a:rPr lang="en-US" altLang="ko-KR" dirty="0"/>
              <a:t>10</a:t>
            </a:r>
            <a:r>
              <a:rPr lang="ko-KR" altLang="en-US" dirty="0"/>
              <a:t>초인 영상을 </a:t>
            </a:r>
            <a:r>
              <a:rPr lang="en-US" altLang="ko-KR" dirty="0"/>
              <a:t>30</a:t>
            </a:r>
            <a:r>
              <a:rPr lang="ko-KR" altLang="en-US" dirty="0"/>
              <a:t>프레임으로 분할 캡처한 이미지를 이용해서 테스트를 진행했습니다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사용한 이미지는 총 </a:t>
            </a:r>
            <a:r>
              <a:rPr lang="en-US" altLang="ko-KR" dirty="0"/>
              <a:t>300</a:t>
            </a:r>
            <a:r>
              <a:rPr lang="ko-KR" altLang="en-US" dirty="0"/>
              <a:t>장이며 해상도는 </a:t>
            </a:r>
            <a:r>
              <a:rPr lang="en-US" altLang="ko-KR" dirty="0"/>
              <a:t>1920*1080</a:t>
            </a:r>
            <a:r>
              <a:rPr lang="ko-KR" altLang="en-US" dirty="0"/>
              <a:t>으로 설정했습니다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단일 이미지를 대상으로 한 </a:t>
            </a:r>
            <a:r>
              <a:rPr lang="en-US" altLang="ko-KR" dirty="0"/>
              <a:t>PSNR, SPEED </a:t>
            </a:r>
            <a:r>
              <a:rPr lang="ko-KR" altLang="en-US" dirty="0"/>
              <a:t>측정은 성능은 비슷하게 나왔지만 예상 수치인 </a:t>
            </a:r>
            <a:r>
              <a:rPr lang="en-US" altLang="ko-KR" dirty="0"/>
              <a:t>40</a:t>
            </a:r>
            <a:r>
              <a:rPr lang="ko-KR" altLang="en-US" dirty="0"/>
              <a:t>배에 미치지 못하는 </a:t>
            </a:r>
            <a:r>
              <a:rPr lang="en-US" altLang="ko-KR" dirty="0"/>
              <a:t>8</a:t>
            </a:r>
            <a:r>
              <a:rPr lang="ko-KR" altLang="en-US" dirty="0"/>
              <a:t>배라는 수치에 머물렀습니다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5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구체적인 테스트를 위해 테스트 데이터 셋에 변화를 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원본 이미지의 해상도를 </a:t>
            </a:r>
            <a:r>
              <a:rPr lang="en-US" altLang="ko-KR" dirty="0"/>
              <a:t>1920*1080</a:t>
            </a:r>
            <a:r>
              <a:rPr lang="ko-KR" altLang="en-US" dirty="0"/>
              <a:t>에서 </a:t>
            </a:r>
            <a:r>
              <a:rPr lang="en-US" altLang="ko-KR" dirty="0"/>
              <a:t>256*144</a:t>
            </a:r>
            <a:r>
              <a:rPr lang="ko-KR" altLang="en-US" dirty="0"/>
              <a:t>로 변화를 주었고 각각 비교를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결과는 </a:t>
            </a:r>
            <a:r>
              <a:rPr lang="en-US" altLang="ko-KR" dirty="0"/>
              <a:t>256*144 </a:t>
            </a:r>
            <a:r>
              <a:rPr lang="ko-KR" altLang="en-US" dirty="0"/>
              <a:t>해상도로 하면 </a:t>
            </a:r>
            <a:r>
              <a:rPr lang="en-US" altLang="ko-KR" dirty="0"/>
              <a:t>PSNR </a:t>
            </a:r>
            <a:r>
              <a:rPr lang="ko-KR" altLang="en-US" dirty="0"/>
              <a:t>수치는 </a:t>
            </a:r>
            <a:r>
              <a:rPr lang="en-US" altLang="ko-KR" dirty="0"/>
              <a:t>20</a:t>
            </a:r>
            <a:r>
              <a:rPr lang="ko-KR" altLang="en-US" dirty="0"/>
              <a:t>대 초반으로 떨어지지만 속도는 실시간 속도를 유지합니다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저 해상도 이미지에 관해서는 실시간 처리가 가능한 속도가 나오지만</a:t>
            </a:r>
            <a:r>
              <a:rPr lang="en-US" altLang="ko-KR" dirty="0"/>
              <a:t>, </a:t>
            </a:r>
            <a:r>
              <a:rPr lang="ko-KR" altLang="en-US" dirty="0"/>
              <a:t>고 해상도 이미지에 관해서는 실시간 처리를 하기에는 부족한 점을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31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테스트는 네트워크의 파라미터 개수에 따른 성능 비교 테스트입니다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파라미터의 개수가 </a:t>
            </a:r>
            <a:r>
              <a:rPr lang="en-US" altLang="ko-KR" dirty="0"/>
              <a:t>PSNR</a:t>
            </a:r>
            <a:r>
              <a:rPr lang="ko-KR" altLang="en-US" dirty="0"/>
              <a:t>수치에 영향을 주는지 확인하기 위해 테스트를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특징 추출을 위한 채널의 개수</a:t>
            </a:r>
            <a:r>
              <a:rPr lang="en-US" altLang="ko-KR" dirty="0"/>
              <a:t>(d), </a:t>
            </a:r>
            <a:r>
              <a:rPr lang="ko-KR" altLang="en-US" dirty="0"/>
              <a:t>매핑을 위한 채널의 개수</a:t>
            </a:r>
            <a:r>
              <a:rPr lang="en-US" altLang="ko-KR" dirty="0"/>
              <a:t>(s), </a:t>
            </a:r>
            <a:r>
              <a:rPr lang="ko-KR" altLang="en-US" dirty="0"/>
              <a:t>매핑 레이어의 깊이</a:t>
            </a:r>
            <a:r>
              <a:rPr lang="en-US" altLang="ko-KR" dirty="0"/>
              <a:t>(m)</a:t>
            </a:r>
            <a:r>
              <a:rPr lang="ko-KR" altLang="en-US" dirty="0"/>
              <a:t>를 조건으로 총 </a:t>
            </a:r>
            <a:r>
              <a:rPr lang="en-US" altLang="ko-KR" dirty="0"/>
              <a:t>12</a:t>
            </a:r>
            <a:r>
              <a:rPr lang="ko-KR" altLang="en-US" dirty="0"/>
              <a:t>가지의 경우를 비교했습니다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비교 결과는 파라미터의 개수가 많은 네트워크임에도 </a:t>
            </a:r>
            <a:r>
              <a:rPr lang="en-US" altLang="ko-KR" dirty="0"/>
              <a:t>PSNR</a:t>
            </a:r>
            <a:r>
              <a:rPr lang="ko-KR" altLang="en-US" dirty="0"/>
              <a:t>수치가 적은 결과가 나타났습니다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추가로 논문에서 진행된 해당 테스트의 검증을 위해 </a:t>
            </a:r>
            <a:r>
              <a:rPr lang="en-US" altLang="ko-KR" dirty="0"/>
              <a:t>FSRCNN(56,12,2), FSRCNN(56,16,2)</a:t>
            </a:r>
            <a:r>
              <a:rPr lang="ko-KR" altLang="en-US" dirty="0"/>
              <a:t>로 테스트를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결과는 논문의 결과와 비슷하게 나와서 검증을 완료했습니다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88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테스트의 결과를 그래프로 시각화한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왼쪽은 매핑 층의 개수에 따른 </a:t>
            </a:r>
            <a:r>
              <a:rPr lang="en-US" altLang="ko-KR" dirty="0"/>
              <a:t>PSNR</a:t>
            </a:r>
            <a:r>
              <a:rPr lang="ko-KR" altLang="en-US" dirty="0"/>
              <a:t>추이 그래프인데</a:t>
            </a:r>
            <a:r>
              <a:rPr lang="en-US" altLang="ko-KR" dirty="0"/>
              <a:t>, </a:t>
            </a:r>
            <a:r>
              <a:rPr lang="ko-KR" altLang="en-US" dirty="0"/>
              <a:t>매핑 층의 개수가 클수록 </a:t>
            </a:r>
            <a:r>
              <a:rPr lang="en-US" altLang="ko-KR" dirty="0"/>
              <a:t>PSNR</a:t>
            </a:r>
            <a:r>
              <a:rPr lang="ko-KR" altLang="en-US" dirty="0"/>
              <a:t>의 값이 비교적 크게 나오는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그래프에 따르면 일반적으로 좋은 </a:t>
            </a:r>
            <a:r>
              <a:rPr lang="en-US" altLang="ko-KR" dirty="0"/>
              <a:t>PSNR</a:t>
            </a:r>
            <a:r>
              <a:rPr lang="ko-KR" altLang="en-US" dirty="0"/>
              <a:t>값을 얻으려면 더 많은 파라미터가 필요한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더 많은 파라미터가 항상 좋은 결과를 보장하지는 않는다는 것을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51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 테스트는 업 스케일링의 요소를 다양하게 설정하여 기존 </a:t>
            </a:r>
            <a:r>
              <a:rPr lang="en-US" altLang="ko-KR" dirty="0"/>
              <a:t>SRCNN</a:t>
            </a:r>
            <a:r>
              <a:rPr lang="ko-KR" altLang="en-US" dirty="0"/>
              <a:t>의 학습 방식과의 속도를 비교하는 테스트입니다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SRCNN</a:t>
            </a:r>
            <a:r>
              <a:rPr lang="ko-KR" altLang="en-US" dirty="0"/>
              <a:t>과는 다르게 업 스케일링과정을 네트워크의 맨 마지막 </a:t>
            </a:r>
            <a:r>
              <a:rPr lang="en-US" altLang="ko-KR" dirty="0"/>
              <a:t>Deconvolution Layer</a:t>
            </a:r>
            <a:r>
              <a:rPr lang="ko-KR" altLang="en-US" dirty="0"/>
              <a:t>에서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때문에</a:t>
            </a:r>
            <a:r>
              <a:rPr lang="en-US" altLang="ko-KR" dirty="0"/>
              <a:t>, FSRCNN</a:t>
            </a:r>
            <a:r>
              <a:rPr lang="ko-KR" altLang="en-US" dirty="0"/>
              <a:t>은 업 스케일링 요소가 다른 학습 데이터가 입력 데이터로 들어왔을 때</a:t>
            </a:r>
            <a:r>
              <a:rPr lang="en-US" altLang="ko-KR" dirty="0"/>
              <a:t>, </a:t>
            </a:r>
            <a:r>
              <a:rPr lang="ko-KR" altLang="en-US" dirty="0"/>
              <a:t>앞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특징 추출</a:t>
            </a:r>
            <a:r>
              <a:rPr lang="en-US" altLang="ko-KR" dirty="0"/>
              <a:t>, </a:t>
            </a:r>
            <a:r>
              <a:rPr lang="ko-KR" altLang="en-US" dirty="0"/>
              <a:t>축소</a:t>
            </a:r>
            <a:r>
              <a:rPr lang="en-US" altLang="ko-KR" dirty="0"/>
              <a:t>, </a:t>
            </a:r>
            <a:r>
              <a:rPr lang="ko-KR" altLang="en-US" dirty="0"/>
              <a:t>매핑</a:t>
            </a:r>
            <a:r>
              <a:rPr lang="en-US" altLang="ko-KR" dirty="0"/>
              <a:t>, </a:t>
            </a:r>
            <a:r>
              <a:rPr lang="ko-KR" altLang="en-US" dirty="0"/>
              <a:t>확장</a:t>
            </a:r>
            <a:r>
              <a:rPr lang="en-US" altLang="ko-KR" dirty="0"/>
              <a:t>) </a:t>
            </a:r>
            <a:r>
              <a:rPr lang="ko-KR" altLang="en-US" dirty="0"/>
              <a:t>과정은 공통적인 가중치와 편향 값을 공유하게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Deconvolution Layer</a:t>
            </a:r>
            <a:r>
              <a:rPr lang="ko-KR" altLang="en-US" dirty="0"/>
              <a:t>만 미세조정을 해주면 돼서 속도가 매우 빨라진 모습을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그래프는 기존 방식</a:t>
            </a:r>
            <a:r>
              <a:rPr lang="en-US" altLang="ko-KR" dirty="0"/>
              <a:t>(</a:t>
            </a:r>
            <a:r>
              <a:rPr lang="ko-KR" altLang="en-US" dirty="0"/>
              <a:t>업 스케일링 요소가 다른 경우 각각 학습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FSRCNN</a:t>
            </a:r>
            <a:r>
              <a:rPr lang="ko-KR" altLang="en-US" dirty="0"/>
              <a:t>에서 제안한 방식을 비교하는 그래프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95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진행한 테스트는 다른 </a:t>
            </a:r>
            <a:r>
              <a:rPr lang="en-US" altLang="ko-KR" dirty="0"/>
              <a:t>SR</a:t>
            </a:r>
            <a:r>
              <a:rPr lang="ko-KR" altLang="en-US" dirty="0"/>
              <a:t>기술과 </a:t>
            </a:r>
            <a:r>
              <a:rPr lang="en-US" altLang="ko-KR" dirty="0"/>
              <a:t>FSRCNN</a:t>
            </a:r>
            <a:r>
              <a:rPr lang="ko-KR" altLang="en-US" dirty="0"/>
              <a:t>을 비교하는 테스트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대표적으로 </a:t>
            </a:r>
            <a:r>
              <a:rPr lang="en-US" altLang="ko-KR" dirty="0"/>
              <a:t>SRF, SCN</a:t>
            </a:r>
            <a:r>
              <a:rPr lang="ko-KR" altLang="en-US" dirty="0"/>
              <a:t>을 비교 대상으로 선정을 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SRF</a:t>
            </a:r>
            <a:r>
              <a:rPr lang="ko-KR" altLang="en-US" dirty="0"/>
              <a:t>는 앙상블 학습 방법 중 하나인 랜덤포레스트를 이용한 방법이다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SCN</a:t>
            </a:r>
            <a:r>
              <a:rPr lang="ko-KR" altLang="en-US" dirty="0"/>
              <a:t>은 </a:t>
            </a:r>
            <a:r>
              <a:rPr lang="en-US" altLang="ko-KR" dirty="0"/>
              <a:t>Sparse Coding</a:t>
            </a:r>
            <a:r>
              <a:rPr lang="ko-KR" altLang="en-US" dirty="0"/>
              <a:t>을 기반으로 </a:t>
            </a:r>
            <a:r>
              <a:rPr lang="en-US" altLang="ko-KR" dirty="0"/>
              <a:t>SR</a:t>
            </a:r>
            <a:r>
              <a:rPr lang="ko-KR" altLang="en-US" dirty="0"/>
              <a:t>을 진행하는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2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논문에서 진행한 </a:t>
            </a:r>
            <a:r>
              <a:rPr lang="en-US" altLang="ko-KR" dirty="0"/>
              <a:t>SRF, SCN, SRCNN</a:t>
            </a:r>
            <a:r>
              <a:rPr lang="ko-KR" altLang="en-US" dirty="0"/>
              <a:t>과의 성능 비교 테스트는 </a:t>
            </a:r>
            <a:r>
              <a:rPr lang="en-US" altLang="ko-KR" dirty="0"/>
              <a:t>FSRCNN</a:t>
            </a:r>
            <a:r>
              <a:rPr lang="ko-KR" altLang="en-US" dirty="0"/>
              <a:t>이 </a:t>
            </a:r>
            <a:r>
              <a:rPr lang="en-US" altLang="ko-KR" dirty="0"/>
              <a:t>PSNR </a:t>
            </a:r>
            <a:r>
              <a:rPr lang="ko-KR" altLang="en-US" dirty="0"/>
              <a:t>수치는 준수하게 나오면서 시간을 대폭 줄인 모습을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10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FSRCNN </a:t>
            </a:r>
            <a:r>
              <a:rPr lang="ko-KR" altLang="en-US" dirty="0"/>
              <a:t>기술이 발표된 </a:t>
            </a:r>
            <a:r>
              <a:rPr lang="en-US" altLang="ko-KR" dirty="0"/>
              <a:t>2016</a:t>
            </a:r>
            <a:r>
              <a:rPr lang="ko-KR" altLang="en-US" dirty="0"/>
              <a:t>을 기준으로 </a:t>
            </a:r>
            <a:r>
              <a:rPr lang="en-US" altLang="ko-KR" dirty="0"/>
              <a:t>SRF</a:t>
            </a:r>
            <a:r>
              <a:rPr lang="ko-KR" altLang="en-US" dirty="0"/>
              <a:t>와 </a:t>
            </a:r>
            <a:r>
              <a:rPr lang="en-US" altLang="ko-KR" dirty="0"/>
              <a:t>SCN</a:t>
            </a:r>
            <a:r>
              <a:rPr lang="ko-KR" altLang="en-US" dirty="0"/>
              <a:t>은 오래된 기술이라는 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EDSR, SRGAN</a:t>
            </a:r>
            <a:r>
              <a:rPr lang="ko-KR" altLang="en-US" dirty="0"/>
              <a:t> 기술과 추가로 비교하는 테스트를 진행하려고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EDSR</a:t>
            </a:r>
            <a:r>
              <a:rPr lang="ko-KR" altLang="en-US" dirty="0"/>
              <a:t>은 </a:t>
            </a:r>
            <a:r>
              <a:rPr lang="en-US" altLang="ko-KR" dirty="0"/>
              <a:t>ResNet </a:t>
            </a:r>
            <a:r>
              <a:rPr lang="ko-KR" altLang="en-US" dirty="0"/>
              <a:t>기반의 </a:t>
            </a:r>
            <a:r>
              <a:rPr lang="en-US" altLang="ko-KR" dirty="0"/>
              <a:t>SR </a:t>
            </a:r>
            <a:r>
              <a:rPr lang="ko-KR" altLang="en-US" dirty="0"/>
              <a:t>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</a:t>
            </a:r>
            <a:r>
              <a:rPr lang="en-US" altLang="ko-KR" dirty="0"/>
              <a:t>VDSR</a:t>
            </a:r>
            <a:r>
              <a:rPr lang="ko-KR" altLang="en-US" dirty="0"/>
              <a:t>보다 더 깊고 넓은 네트워크로 구성됩니다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특이점으로는 업 스케일링 요소에 따라 </a:t>
            </a:r>
            <a:r>
              <a:rPr lang="en-US" altLang="ko-KR" dirty="0"/>
              <a:t>ResBlock</a:t>
            </a:r>
            <a:r>
              <a:rPr lang="ko-KR" altLang="en-US" dirty="0"/>
              <a:t>의 개수가 다르다는 점과 </a:t>
            </a:r>
            <a:r>
              <a:rPr lang="en-US" altLang="ko-KR" dirty="0"/>
              <a:t>Upsampling </a:t>
            </a:r>
            <a:r>
              <a:rPr lang="ko-KR" altLang="en-US" dirty="0"/>
              <a:t>레이어를 달리한다는 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업 스케일 요소가 다른 학습 결과 또한 다른 업 스케일 요소에 영향을 주는 것을 확인했고 이를 응용한 네트워크가 </a:t>
            </a:r>
            <a:r>
              <a:rPr lang="en-US" altLang="ko-KR" dirty="0"/>
              <a:t>MDSR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SRGAN</a:t>
            </a:r>
            <a:r>
              <a:rPr lang="ko-KR" altLang="en-US" dirty="0"/>
              <a:t>은 적대적 생산 신경망인 </a:t>
            </a:r>
            <a:r>
              <a:rPr lang="en-US" altLang="ko-KR" dirty="0"/>
              <a:t>GAN</a:t>
            </a:r>
            <a:r>
              <a:rPr lang="ko-KR" altLang="en-US" dirty="0"/>
              <a:t>을 기반으로 </a:t>
            </a:r>
            <a:r>
              <a:rPr lang="en-US" altLang="ko-KR" dirty="0"/>
              <a:t>SR </a:t>
            </a:r>
            <a:r>
              <a:rPr lang="ko-KR" altLang="en-US" dirty="0"/>
              <a:t>기술을 적용한 네트워크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59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테스트에 사용된 </a:t>
            </a:r>
            <a:r>
              <a:rPr lang="en-US" altLang="ko-KR" dirty="0"/>
              <a:t>EDSR</a:t>
            </a:r>
            <a:r>
              <a:rPr lang="ko-KR" altLang="en-US" dirty="0"/>
              <a:t>과 </a:t>
            </a:r>
            <a:r>
              <a:rPr lang="en-US" altLang="ko-KR" dirty="0"/>
              <a:t>SRGAN</a:t>
            </a:r>
            <a:r>
              <a:rPr lang="ko-KR" altLang="en-US" dirty="0"/>
              <a:t>의 네트워크 구조는 표로 정리하였습니다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결과는 </a:t>
            </a:r>
            <a:r>
              <a:rPr lang="en-US" altLang="ko-KR" dirty="0"/>
              <a:t>EDSR, SRGAN </a:t>
            </a:r>
            <a:r>
              <a:rPr lang="ko-KR" altLang="en-US" dirty="0"/>
              <a:t>둘 다</a:t>
            </a:r>
            <a:r>
              <a:rPr lang="en-US" altLang="ko-KR" dirty="0"/>
              <a:t>, FSRCNN</a:t>
            </a:r>
            <a:r>
              <a:rPr lang="ko-KR" altLang="en-US" dirty="0"/>
              <a:t>보다 높은 </a:t>
            </a:r>
            <a:r>
              <a:rPr lang="en-US" altLang="ko-KR" dirty="0"/>
              <a:t>PSNR</a:t>
            </a:r>
            <a:r>
              <a:rPr lang="ko-KR" altLang="en-US" dirty="0"/>
              <a:t>수치를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4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</a:t>
            </a:r>
            <a:r>
              <a:rPr lang="ko-KR" altLang="en-US" dirty="0"/>
              <a:t>에 대해 요약하려고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SRCNN</a:t>
            </a:r>
            <a:r>
              <a:rPr lang="ko-KR" altLang="en-US" dirty="0"/>
              <a:t>의 성능을 유지하고 속도를 가속한 네트워크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SRCNN</a:t>
            </a:r>
            <a:r>
              <a:rPr lang="ko-KR" altLang="en-US" dirty="0"/>
              <a:t>과 의 차이점은 총 </a:t>
            </a:r>
            <a:r>
              <a:rPr lang="en-US" altLang="ko-KR" dirty="0"/>
              <a:t>3</a:t>
            </a:r>
            <a:r>
              <a:rPr lang="ko-KR" altLang="en-US" dirty="0"/>
              <a:t>개가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원본 이미지를 그대로 학습 데이터로 사용합니다</a:t>
            </a:r>
            <a:r>
              <a:rPr lang="en-US" altLang="ko-KR" dirty="0"/>
              <a:t>. -&gt; SRCNN</a:t>
            </a:r>
            <a:r>
              <a:rPr lang="ko-KR" altLang="en-US" dirty="0"/>
              <a:t>은 </a:t>
            </a:r>
            <a:r>
              <a:rPr lang="en-US" altLang="ko-KR" dirty="0"/>
              <a:t>Bicubic Interpolation</a:t>
            </a:r>
            <a:r>
              <a:rPr lang="ko-KR" altLang="en-US" dirty="0"/>
              <a:t>을 이용한 업 스케일링 된 데이터를 사용합니다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dirty="0"/>
              <a:t>Deconvolutional Layer</a:t>
            </a:r>
            <a:r>
              <a:rPr lang="ko-KR" altLang="en-US" dirty="0"/>
              <a:t>를 이용한 업 스케일링을 합니다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비 선형 매핑 단계를 </a:t>
            </a:r>
            <a:r>
              <a:rPr lang="en-US" altLang="ko-KR" dirty="0"/>
              <a:t>3</a:t>
            </a:r>
            <a:r>
              <a:rPr lang="ko-KR" altLang="en-US" dirty="0"/>
              <a:t>단계로 분리하여 기존에 높았던 계산 복잡도를 축소시킵니다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마지막으로 </a:t>
            </a:r>
            <a:r>
              <a:rPr lang="en-US" altLang="ko-KR" dirty="0"/>
              <a:t>FSRCNN</a:t>
            </a:r>
            <a:r>
              <a:rPr lang="ko-KR" altLang="en-US" dirty="0"/>
              <a:t>은 활성화 함수로 </a:t>
            </a:r>
            <a:r>
              <a:rPr lang="en-US" altLang="ko-KR" dirty="0"/>
              <a:t>PReLU</a:t>
            </a:r>
            <a:r>
              <a:rPr lang="ko-KR" altLang="en-US" dirty="0"/>
              <a:t>를 사용하고 </a:t>
            </a:r>
            <a:r>
              <a:rPr lang="en-US" altLang="ko-KR" dirty="0"/>
              <a:t>He</a:t>
            </a:r>
            <a:r>
              <a:rPr lang="ko-KR" altLang="en-US" dirty="0"/>
              <a:t>초기화 방법을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2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SRCNN</a:t>
            </a:r>
            <a:r>
              <a:rPr lang="ko-KR" altLang="en-US" dirty="0"/>
              <a:t> 네트워크 속도를 제한하는 요소 중</a:t>
            </a:r>
            <a:r>
              <a:rPr lang="en-US" altLang="ko-KR" dirty="0"/>
              <a:t>, </a:t>
            </a:r>
            <a:r>
              <a:rPr lang="ko-KR" altLang="en-US" dirty="0"/>
              <a:t>첫 번째는 전 처리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SRCNN</a:t>
            </a:r>
            <a:r>
              <a:rPr lang="ko-KR" altLang="en-US" dirty="0"/>
              <a:t>은 </a:t>
            </a:r>
            <a:r>
              <a:rPr lang="en-US" altLang="ko-KR" dirty="0"/>
              <a:t>LR(Low Resolution – </a:t>
            </a:r>
            <a:r>
              <a:rPr lang="ko-KR" altLang="en-US" dirty="0"/>
              <a:t>저 해상도</a:t>
            </a:r>
            <a:r>
              <a:rPr lang="en-US" altLang="ko-KR" dirty="0"/>
              <a:t>)</a:t>
            </a:r>
            <a:r>
              <a:rPr lang="ko-KR" altLang="en-US" dirty="0"/>
              <a:t>이미지를 업 스케일링을 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계산 복잡도는 </a:t>
            </a:r>
            <a:r>
              <a:rPr lang="en-US" altLang="ko-KR" dirty="0"/>
              <a:t>HR(High Resolution – </a:t>
            </a:r>
            <a:r>
              <a:rPr lang="ko-KR" altLang="en-US" dirty="0"/>
              <a:t>고 해상도</a:t>
            </a:r>
            <a:r>
              <a:rPr lang="en-US" altLang="ko-KR" dirty="0"/>
              <a:t>)</a:t>
            </a:r>
            <a:r>
              <a:rPr lang="ko-KR" altLang="en-US" dirty="0"/>
              <a:t>이미지에 따라 </a:t>
            </a:r>
            <a:r>
              <a:rPr lang="en-US" altLang="ko-KR" dirty="0"/>
              <a:t>2</a:t>
            </a:r>
            <a:r>
              <a:rPr lang="ko-KR" altLang="en-US" dirty="0"/>
              <a:t>차적으로 증가합니다</a:t>
            </a:r>
            <a:r>
              <a:rPr lang="en-US" altLang="ko-KR" dirty="0"/>
              <a:t>. ( W = 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테스트를 할 때</a:t>
            </a:r>
            <a:r>
              <a:rPr lang="en-US" altLang="ko-KR" dirty="0"/>
              <a:t>, Bicubic Interpolation</a:t>
            </a:r>
            <a:r>
              <a:rPr lang="ko-KR" altLang="en-US" dirty="0"/>
              <a:t>을 사용하지 않은 이미지에 대해서는 정확도가 떨어지거나 </a:t>
            </a:r>
            <a:r>
              <a:rPr lang="en-US" altLang="ko-KR" dirty="0"/>
              <a:t>Bicubic Interpolation </a:t>
            </a:r>
            <a:r>
              <a:rPr lang="ko-KR" altLang="en-US" dirty="0"/>
              <a:t>과정을 거친 이미지에 대해 특징점을 잘못 잡아서 잘못된 학습이 될 수 있다는 문제점이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문제점을 </a:t>
            </a:r>
            <a:r>
              <a:rPr lang="en-US" altLang="ko-KR" dirty="0"/>
              <a:t>FSRCNN</a:t>
            </a:r>
            <a:r>
              <a:rPr lang="ko-KR" altLang="en-US" dirty="0"/>
              <a:t>에서는 해결을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에서는 </a:t>
            </a:r>
            <a:r>
              <a:rPr lang="en-US" altLang="ko-KR" dirty="0"/>
              <a:t>Bicubic Interpolation</a:t>
            </a:r>
            <a:r>
              <a:rPr lang="ko-KR" altLang="en-US" dirty="0"/>
              <a:t>을 이용한 업 스케일링을 실시하지 않고 입력 데이터를 원본 데이터 그대로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업 스케일링을 위해 모델 마지막에 </a:t>
            </a:r>
            <a:r>
              <a:rPr lang="en-US" altLang="ko-KR" dirty="0"/>
              <a:t>Deconvolutional Layer</a:t>
            </a:r>
            <a:r>
              <a:rPr lang="ko-KR" altLang="en-US" dirty="0"/>
              <a:t>를 추가합니다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8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SRCNN </a:t>
            </a:r>
            <a:r>
              <a:rPr lang="ko-KR" altLang="en-US" dirty="0"/>
              <a:t>네트워크의 속도를 제한하는 요소 중</a:t>
            </a:r>
            <a:r>
              <a:rPr lang="en-US" altLang="ko-KR" dirty="0"/>
              <a:t>, </a:t>
            </a:r>
            <a:r>
              <a:rPr lang="ko-KR" altLang="en-US" dirty="0"/>
              <a:t>두 번째는 비 선형 매핑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SRCNN</a:t>
            </a:r>
            <a:r>
              <a:rPr lang="ko-KR" altLang="en-US" dirty="0"/>
              <a:t>은 </a:t>
            </a:r>
            <a:r>
              <a:rPr lang="en-US" altLang="ko-KR" dirty="0"/>
              <a:t>LR</a:t>
            </a:r>
            <a:r>
              <a:rPr lang="ko-KR" altLang="en-US" dirty="0"/>
              <a:t>의 특징에 대해 </a:t>
            </a:r>
            <a:r>
              <a:rPr lang="en-US" altLang="ko-KR" dirty="0"/>
              <a:t>HR </a:t>
            </a:r>
            <a:r>
              <a:rPr lang="ko-KR" altLang="en-US" dirty="0"/>
              <a:t>특징과 복잡한 매핑이 이루어집니다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2015</a:t>
            </a:r>
            <a:r>
              <a:rPr lang="ko-KR" altLang="en-US" dirty="0"/>
              <a:t>년에 발표된 </a:t>
            </a:r>
            <a:r>
              <a:rPr lang="en-US" altLang="ko-KR" dirty="0"/>
              <a:t>SRCNN</a:t>
            </a:r>
            <a:r>
              <a:rPr lang="ko-KR" altLang="en-US" dirty="0"/>
              <a:t>에 관한 논문</a:t>
            </a:r>
            <a:r>
              <a:rPr lang="en-US" altLang="ko-KR" dirty="0"/>
              <a:t>[1]</a:t>
            </a:r>
            <a:r>
              <a:rPr lang="ko-KR" altLang="en-US" dirty="0"/>
              <a:t>에 따르면 </a:t>
            </a:r>
            <a:r>
              <a:rPr lang="en-US" altLang="ko-KR" dirty="0"/>
              <a:t>SRCNN</a:t>
            </a:r>
            <a:r>
              <a:rPr lang="ko-KR" altLang="en-US" dirty="0"/>
              <a:t>의 이러한 단점을 극복하기 위해 비 선형 매핑 층을 더 넓게 확장하는 실험을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 결과는 정확도는 증가하지만 속도는 현저히 떨어진다는 결과가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문제를 해결하기위해 </a:t>
            </a:r>
            <a:r>
              <a:rPr lang="en-US" altLang="ko-KR" dirty="0"/>
              <a:t>FSRCNN</a:t>
            </a:r>
            <a:r>
              <a:rPr lang="ko-KR" altLang="en-US" dirty="0"/>
              <a:t> 네트워크는 해당 비 선형 매핑 단계를 </a:t>
            </a:r>
            <a:r>
              <a:rPr lang="en-US" altLang="ko-KR" dirty="0"/>
              <a:t>3</a:t>
            </a:r>
            <a:r>
              <a:rPr lang="ko-KR" altLang="en-US" dirty="0"/>
              <a:t>단계로 분리합니다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단계로 분리 함으로서 개선된 작업량이 기존 비 선형 매핑 단계에서의 작업량보다 훨씬 줄게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[1] Dong, C., Loy, C.C., He, K., Tang, X.: Image super-resolution using deep convolutional networks. TPAMI 38(2) (2015) 295–307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2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SRCNN</a:t>
            </a:r>
            <a:r>
              <a:rPr lang="ko-KR" altLang="en-US" dirty="0"/>
              <a:t>을 재구성한 </a:t>
            </a:r>
            <a:r>
              <a:rPr lang="en-US" altLang="ko-KR" dirty="0"/>
              <a:t>FSRCNN </a:t>
            </a:r>
            <a:r>
              <a:rPr lang="ko-KR" altLang="en-US" dirty="0"/>
              <a:t>네트워크를 구축하기위한 주요 관점을 </a:t>
            </a:r>
            <a:r>
              <a:rPr lang="en-US" altLang="ko-KR" dirty="0"/>
              <a:t>3</a:t>
            </a:r>
            <a:r>
              <a:rPr lang="ko-KR" altLang="en-US" dirty="0"/>
              <a:t>가지로 정리할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dirty="0"/>
              <a:t>FSRCNN </a:t>
            </a:r>
            <a:r>
              <a:rPr lang="ko-KR" altLang="en-US" dirty="0"/>
              <a:t>네트워크 마지막에 </a:t>
            </a:r>
            <a:r>
              <a:rPr lang="en-US" altLang="ko-KR" dirty="0"/>
              <a:t>Deconvolutional Layer</a:t>
            </a:r>
            <a:r>
              <a:rPr lang="ko-KR" altLang="en-US" dirty="0"/>
              <a:t>를 추가합니다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비 선형 매핑 단계를 축소</a:t>
            </a:r>
            <a:r>
              <a:rPr lang="en-US" altLang="ko-KR" dirty="0"/>
              <a:t>, </a:t>
            </a:r>
            <a:r>
              <a:rPr lang="ko-KR" altLang="en-US" dirty="0"/>
              <a:t>매핑</a:t>
            </a:r>
            <a:r>
              <a:rPr lang="en-US" altLang="ko-KR" dirty="0"/>
              <a:t>, </a:t>
            </a:r>
            <a:r>
              <a:rPr lang="ko-KR" altLang="en-US" dirty="0"/>
              <a:t>확대 단계로 분리합니다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작은 필터크기를 이용하여 많은 층을 쌓습니다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/>
              <a:t>FSRCNN </a:t>
            </a:r>
            <a:r>
              <a:rPr lang="ko-KR" altLang="en-US" dirty="0"/>
              <a:t>네트워크의 개발 목표는 </a:t>
            </a:r>
            <a:r>
              <a:rPr lang="en-US" altLang="ko-KR" dirty="0"/>
              <a:t>3</a:t>
            </a:r>
            <a:r>
              <a:rPr lang="ko-KR" altLang="en-US" dirty="0"/>
              <a:t>가지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빠른 </a:t>
            </a:r>
            <a:r>
              <a:rPr lang="en-US" altLang="ko-KR" dirty="0"/>
              <a:t>SR</a:t>
            </a:r>
            <a:r>
              <a:rPr lang="ko-KR" altLang="en-US" dirty="0"/>
              <a:t>을 위해 모래 시계 모양의 </a:t>
            </a:r>
            <a:r>
              <a:rPr lang="en-US" altLang="ko-KR" dirty="0"/>
              <a:t>CNN</a:t>
            </a:r>
            <a:r>
              <a:rPr lang="ko-KR" altLang="en-US" dirty="0"/>
              <a:t>구조를 공식화합니다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기존 </a:t>
            </a:r>
            <a:r>
              <a:rPr lang="en-US" altLang="ko-KR" dirty="0"/>
              <a:t>SRCNN</a:t>
            </a:r>
            <a:r>
              <a:rPr lang="ko-KR" altLang="en-US" dirty="0"/>
              <a:t>의 복원 수준을 유지하고 실시간 처리를 위한 속도 향상시킵니다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복원 수준의 손상 없이 다양한 업 샘플링 요소에 걸쳐 빠른 학습 및 테스트를 수행합니다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9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</a:t>
            </a:r>
            <a:r>
              <a:rPr lang="ko-KR" altLang="en-US" dirty="0"/>
              <a:t>의 네트워크 구조에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1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그림은 </a:t>
            </a:r>
            <a:r>
              <a:rPr lang="en-US" altLang="ko-KR" dirty="0"/>
              <a:t>FSRCNN</a:t>
            </a:r>
            <a:r>
              <a:rPr lang="ko-KR" altLang="en-US" dirty="0"/>
              <a:t> 네트워크의 전체 구조입니다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FSRCNN</a:t>
            </a:r>
            <a:r>
              <a:rPr lang="ko-KR" altLang="en-US" dirty="0"/>
              <a:t>은 기존 </a:t>
            </a:r>
            <a:r>
              <a:rPr lang="en-US" altLang="ko-KR" dirty="0"/>
              <a:t>SRCNN</a:t>
            </a:r>
            <a:r>
              <a:rPr lang="ko-KR" altLang="en-US" dirty="0"/>
              <a:t>과 다르게 총 </a:t>
            </a:r>
            <a:r>
              <a:rPr lang="en-US" altLang="ko-KR" dirty="0"/>
              <a:t>5</a:t>
            </a:r>
            <a:r>
              <a:rPr lang="ko-KR" altLang="en-US" dirty="0"/>
              <a:t>단계로 구성됩니다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특징 추출 </a:t>
            </a:r>
            <a:r>
              <a:rPr lang="en-US" altLang="ko-KR" dirty="0"/>
              <a:t>-&gt; </a:t>
            </a:r>
            <a:r>
              <a:rPr lang="ko-KR" altLang="en-US" dirty="0"/>
              <a:t>축소 </a:t>
            </a:r>
            <a:r>
              <a:rPr lang="en-US" altLang="ko-KR" dirty="0"/>
              <a:t>-&gt; </a:t>
            </a:r>
            <a:r>
              <a:rPr lang="ko-KR" altLang="en-US" dirty="0"/>
              <a:t>매핑 </a:t>
            </a:r>
            <a:r>
              <a:rPr lang="en-US" altLang="ko-KR" dirty="0"/>
              <a:t>-&gt; </a:t>
            </a:r>
            <a:r>
              <a:rPr lang="ko-KR" altLang="en-US" dirty="0"/>
              <a:t>확장 </a:t>
            </a:r>
            <a:r>
              <a:rPr lang="en-US" altLang="ko-KR" dirty="0"/>
              <a:t>-&gt; </a:t>
            </a:r>
            <a:r>
              <a:rPr lang="ko-KR" altLang="en-US" dirty="0"/>
              <a:t>역 합성곱</a:t>
            </a:r>
            <a:r>
              <a:rPr lang="en-US" altLang="ko-KR" dirty="0"/>
              <a:t>(</a:t>
            </a:r>
            <a:r>
              <a:rPr lang="ko-KR" altLang="en-US" dirty="0"/>
              <a:t>업 스케일링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3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FSRCNN </a:t>
            </a:r>
            <a:r>
              <a:rPr lang="ko-KR" altLang="en-US" dirty="0"/>
              <a:t>네트워크의 </a:t>
            </a:r>
            <a:r>
              <a:rPr lang="en-US" altLang="ko-KR" dirty="0"/>
              <a:t>5</a:t>
            </a:r>
            <a:r>
              <a:rPr lang="ko-KR" altLang="en-US" dirty="0"/>
              <a:t>단계 중 첫 번째 단계인 특징 추출입니다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SRCNN</a:t>
            </a:r>
            <a:r>
              <a:rPr lang="ko-KR" altLang="en-US" dirty="0"/>
              <a:t>은 입력 데이터를 </a:t>
            </a:r>
            <a:r>
              <a:rPr lang="en-US" altLang="ko-KR" dirty="0"/>
              <a:t>Bicubic Interpolation</a:t>
            </a:r>
            <a:r>
              <a:rPr lang="ko-KR" altLang="en-US" dirty="0"/>
              <a:t>을 이용하여 업 스케일링을 한 이미지를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그에 반해</a:t>
            </a:r>
            <a:r>
              <a:rPr lang="en-US" altLang="ko-KR" dirty="0"/>
              <a:t>, FSRCNN</a:t>
            </a:r>
            <a:r>
              <a:rPr lang="ko-KR" altLang="en-US" dirty="0"/>
              <a:t>은 원본 이미지를 그대로 입력 데이터로 이용합니다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SRCNN</a:t>
            </a:r>
            <a:r>
              <a:rPr lang="ko-KR" altLang="en-US" dirty="0"/>
              <a:t>이 </a:t>
            </a:r>
            <a:r>
              <a:rPr lang="en-US" altLang="ko-KR" dirty="0"/>
              <a:t>9*9</a:t>
            </a:r>
            <a:r>
              <a:rPr lang="ko-KR" altLang="en-US" dirty="0"/>
              <a:t>필터를 사용했지만 </a:t>
            </a:r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5*5</a:t>
            </a:r>
            <a:r>
              <a:rPr lang="ko-KR" altLang="en-US" dirty="0"/>
              <a:t>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</a:t>
            </a:r>
            <a:r>
              <a:rPr lang="en-US" altLang="ko-KR" dirty="0"/>
              <a:t>5*5</a:t>
            </a:r>
            <a:r>
              <a:rPr lang="ko-KR" altLang="en-US" dirty="0"/>
              <a:t>필터는 </a:t>
            </a:r>
            <a:r>
              <a:rPr lang="en-US" altLang="ko-KR" dirty="0"/>
              <a:t>9*9</a:t>
            </a:r>
            <a:r>
              <a:rPr lang="ko-KR" altLang="en-US" dirty="0"/>
              <a:t>필터를 통해 얻는 정보의 대부분을 담을 수 있기 때문에 더 작은 필터를 채택한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받은 </a:t>
            </a:r>
            <a:r>
              <a:rPr lang="en-US" altLang="ko-KR" dirty="0"/>
              <a:t>d</a:t>
            </a:r>
            <a:r>
              <a:rPr lang="ko-KR" altLang="en-US" dirty="0"/>
              <a:t>인자를 통해 출력한 채널의 크기</a:t>
            </a:r>
            <a:r>
              <a:rPr lang="en-US" altLang="ko-KR" dirty="0"/>
              <a:t>(</a:t>
            </a:r>
            <a:r>
              <a:rPr lang="ko-KR" altLang="en-US" dirty="0"/>
              <a:t>필터의 개수</a:t>
            </a:r>
            <a:r>
              <a:rPr lang="en-US" altLang="ko-KR" dirty="0"/>
              <a:t>)</a:t>
            </a:r>
            <a:r>
              <a:rPr lang="ko-KR" altLang="en-US" dirty="0"/>
              <a:t>를 결정합니다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FSRCNN </a:t>
            </a:r>
            <a:r>
              <a:rPr lang="ko-KR" altLang="en-US" dirty="0"/>
              <a:t>네트워크의 </a:t>
            </a:r>
            <a:r>
              <a:rPr lang="en-US" altLang="ko-KR" dirty="0"/>
              <a:t>5</a:t>
            </a:r>
            <a:r>
              <a:rPr lang="ko-KR" altLang="en-US" dirty="0"/>
              <a:t>단계 중 두 번째 단계인 축소 단계입니다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</a:t>
            </a:r>
            <a:r>
              <a:rPr lang="en-US" altLang="ko-KR" dirty="0"/>
              <a:t>SRCNN</a:t>
            </a:r>
            <a:r>
              <a:rPr lang="ko-KR" altLang="en-US" dirty="0"/>
              <a:t>에서는 고차원 </a:t>
            </a:r>
            <a:r>
              <a:rPr lang="en-US" altLang="ko-KR" dirty="0"/>
              <a:t>LR </a:t>
            </a:r>
            <a:r>
              <a:rPr lang="ko-KR" altLang="en-US" dirty="0"/>
              <a:t>이미지와 고차원 </a:t>
            </a:r>
            <a:r>
              <a:rPr lang="en-US" altLang="ko-KR" dirty="0"/>
              <a:t>HR</a:t>
            </a:r>
            <a:r>
              <a:rPr lang="ko-KR" altLang="en-US" dirty="0"/>
              <a:t> 이미지가 직접적으로 매핑 되면서 계산 복잡도가 높아지는 현상이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문제를 해결하기 위해 </a:t>
            </a:r>
            <a:r>
              <a:rPr lang="en-US" altLang="ko-KR" dirty="0"/>
              <a:t>FSRCNN</a:t>
            </a:r>
            <a:r>
              <a:rPr lang="ko-KR" altLang="en-US" dirty="0"/>
              <a:t>은 비 선형 매핑 단계를 축소</a:t>
            </a:r>
            <a:r>
              <a:rPr lang="en-US" altLang="ko-KR" dirty="0"/>
              <a:t>, </a:t>
            </a:r>
            <a:r>
              <a:rPr lang="ko-KR" altLang="en-US" dirty="0"/>
              <a:t>매핑</a:t>
            </a:r>
            <a:r>
              <a:rPr lang="en-US" altLang="ko-KR" dirty="0"/>
              <a:t>, </a:t>
            </a:r>
            <a:r>
              <a:rPr lang="ko-KR" altLang="en-US" dirty="0"/>
              <a:t>확장 </a:t>
            </a:r>
            <a:r>
              <a:rPr lang="en-US" altLang="ko-KR" dirty="0"/>
              <a:t>3</a:t>
            </a:r>
            <a:r>
              <a:rPr lang="ko-KR" altLang="en-US" dirty="0"/>
              <a:t>단계로 분리하였습니다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FSRCNN</a:t>
            </a:r>
            <a:r>
              <a:rPr lang="ko-KR" altLang="en-US" dirty="0"/>
              <a:t>은 원본 이미지를 그대로 입력 데이터로 이용을 하지만</a:t>
            </a:r>
            <a:r>
              <a:rPr lang="en-US" altLang="ko-KR" dirty="0"/>
              <a:t>, </a:t>
            </a:r>
            <a:r>
              <a:rPr lang="ko-KR" altLang="en-US" dirty="0"/>
              <a:t>그대로 매핑을 진행하면 특징점을 찾는데 어려움이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위해 필터의 크기를 </a:t>
            </a:r>
            <a:r>
              <a:rPr lang="en-US" altLang="ko-KR" dirty="0"/>
              <a:t>1*1</a:t>
            </a:r>
            <a:r>
              <a:rPr lang="ko-KR" altLang="en-US" dirty="0"/>
              <a:t>로 설정하여 축소 단계를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필터의 크기를 </a:t>
            </a:r>
            <a:r>
              <a:rPr lang="en-US" altLang="ko-KR" dirty="0"/>
              <a:t>1*1</a:t>
            </a:r>
            <a:r>
              <a:rPr lang="ko-KR" altLang="en-US" dirty="0"/>
              <a:t>로 설정하는 것으로 </a:t>
            </a:r>
            <a:r>
              <a:rPr lang="en-US" altLang="ko-KR" dirty="0"/>
              <a:t>LR </a:t>
            </a:r>
            <a:r>
              <a:rPr lang="ko-KR" altLang="en-US" dirty="0"/>
              <a:t>이미지에 대해 선형조합적으로 작동을 하게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입력 받은 인자 </a:t>
            </a:r>
            <a:r>
              <a:rPr lang="en-US" altLang="ko-KR" dirty="0"/>
              <a:t>s</a:t>
            </a:r>
            <a:r>
              <a:rPr lang="ko-KR" altLang="en-US" dirty="0"/>
              <a:t>를 이용하여 축소할 채널의 크기를 결정합니다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5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9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6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5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4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C359E1-460E-4D4E-845A-0B90170A6B2F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FSRCNN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74C6A-0FFE-400F-A23D-5DC2EECB780A}"/>
              </a:ext>
            </a:extLst>
          </p:cNvPr>
          <p:cNvSpPr txBox="1"/>
          <p:nvPr/>
        </p:nvSpPr>
        <p:spPr>
          <a:xfrm>
            <a:off x="9160618" y="6290252"/>
            <a:ext cx="302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솔루션사업부 김한솔</a:t>
            </a:r>
          </a:p>
        </p:txBody>
      </p:sp>
    </p:spTree>
    <p:extLst>
      <p:ext uri="{BB962C8B-B14F-4D97-AF65-F5344CB8AC3E}">
        <p14:creationId xmlns:p14="http://schemas.microsoft.com/office/powerpoint/2010/main" val="420192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246402"/>
            <a:ext cx="536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SRCNN</a:t>
            </a:r>
          </a:p>
          <a:p>
            <a:r>
              <a:rPr lang="ko-KR" altLang="en-US" dirty="0"/>
              <a:t>원본 이미지를 </a:t>
            </a:r>
            <a:r>
              <a:rPr lang="en-US" altLang="ko-KR" dirty="0"/>
              <a:t>Bicubic Interpolation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en-US" altLang="ko-KR" dirty="0"/>
              <a:t>9*9 </a:t>
            </a:r>
            <a:r>
              <a:rPr lang="ko-KR" altLang="en-US" dirty="0"/>
              <a:t>필터 사용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6" y="744950"/>
            <a:ext cx="178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 추출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0C2D2-C063-4305-A91F-EF5E04602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97" y="411419"/>
            <a:ext cx="5708217" cy="12871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D1BA84-D3C5-470A-9685-6794F75B02C7}"/>
              </a:ext>
            </a:extLst>
          </p:cNvPr>
          <p:cNvSpPr/>
          <p:nvPr/>
        </p:nvSpPr>
        <p:spPr>
          <a:xfrm>
            <a:off x="6320498" y="411419"/>
            <a:ext cx="1375766" cy="1152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B74904-FDA3-4AC3-A0AB-8F66EBEE0BB6}"/>
              </a:ext>
            </a:extLst>
          </p:cNvPr>
          <p:cNvSpPr/>
          <p:nvPr/>
        </p:nvSpPr>
        <p:spPr>
          <a:xfrm>
            <a:off x="2792608" y="2663808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F71D5C-A923-47A1-A71B-23646FE48A8F}"/>
              </a:ext>
            </a:extLst>
          </p:cNvPr>
          <p:cNvSpPr/>
          <p:nvPr/>
        </p:nvSpPr>
        <p:spPr>
          <a:xfrm>
            <a:off x="2792605" y="3109778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PRelu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5990258-7900-43B0-A3A8-91EDC96BDFA8}"/>
              </a:ext>
            </a:extLst>
          </p:cNvPr>
          <p:cNvSpPr/>
          <p:nvPr/>
        </p:nvSpPr>
        <p:spPr>
          <a:xfrm>
            <a:off x="6047433" y="2828451"/>
            <a:ext cx="1284515" cy="45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FA48E-DEEB-4F31-9D67-1FF488B2A1CF}"/>
              </a:ext>
            </a:extLst>
          </p:cNvPr>
          <p:cNvSpPr txBox="1"/>
          <p:nvPr/>
        </p:nvSpPr>
        <p:spPr>
          <a:xfrm>
            <a:off x="7800097" y="2755834"/>
            <a:ext cx="2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Conv2d(5, d, 1)</a:t>
            </a:r>
          </a:p>
          <a:p>
            <a:r>
              <a:rPr lang="en-US" altLang="ko-KR" sz="2000" dirty="0"/>
              <a:t>PRelu(d)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965FD-F32B-4D61-BBE0-F41418B60E52}"/>
              </a:ext>
            </a:extLst>
          </p:cNvPr>
          <p:cNvSpPr txBox="1"/>
          <p:nvPr/>
        </p:nvSpPr>
        <p:spPr>
          <a:xfrm>
            <a:off x="7509928" y="1634907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9. FSRCNN</a:t>
            </a:r>
            <a:r>
              <a:rPr lang="ko-KR" altLang="en-US" sz="1100" dirty="0"/>
              <a:t>의 전체 네트워크 구조</a:t>
            </a:r>
            <a:r>
              <a:rPr lang="en-US" altLang="ko-KR" sz="1100" dirty="0"/>
              <a:t>(2)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95B97-0578-45F4-AB79-9E0539C68BD1}"/>
              </a:ext>
            </a:extLst>
          </p:cNvPr>
          <p:cNvSpPr txBox="1"/>
          <p:nvPr/>
        </p:nvSpPr>
        <p:spPr>
          <a:xfrm>
            <a:off x="6248400" y="4246402"/>
            <a:ext cx="536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FSRCNN</a:t>
            </a:r>
          </a:p>
          <a:p>
            <a:r>
              <a:rPr lang="ko-KR" altLang="en-US" dirty="0"/>
              <a:t>원본 이미지를 그대로 사용</a:t>
            </a:r>
            <a:endParaRPr lang="en-US" altLang="ko-KR" dirty="0"/>
          </a:p>
          <a:p>
            <a:r>
              <a:rPr lang="en-US" altLang="ko-KR" dirty="0"/>
              <a:t>5*5 </a:t>
            </a:r>
            <a:r>
              <a:rPr lang="ko-KR" altLang="en-US" dirty="0"/>
              <a:t>필터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7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원본 이미지를 그대로 입력 데이터로 이용하면 매핑을 진행할 때 특징점을 찾기가 어려움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필터의 크기를 </a:t>
            </a:r>
            <a:r>
              <a:rPr lang="en-US" altLang="ko-KR" dirty="0"/>
              <a:t>1*1</a:t>
            </a:r>
            <a:r>
              <a:rPr lang="ko-KR" altLang="en-US" dirty="0"/>
              <a:t>로 설정하는 것으로 </a:t>
            </a:r>
            <a:r>
              <a:rPr lang="en-US" altLang="ko-KR" dirty="0"/>
              <a:t>LR </a:t>
            </a:r>
            <a:r>
              <a:rPr lang="ko-KR" altLang="en-US" dirty="0"/>
              <a:t>이미지에 대해 선형조합으로 작동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6" y="744950"/>
            <a:ext cx="178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7E8ABE-6652-46E5-BF1F-F44ED288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97" y="411419"/>
            <a:ext cx="5708217" cy="12871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E28D48-475C-431B-AB0C-5BABD09BA033}"/>
              </a:ext>
            </a:extLst>
          </p:cNvPr>
          <p:cNvSpPr/>
          <p:nvPr/>
        </p:nvSpPr>
        <p:spPr>
          <a:xfrm>
            <a:off x="7652657" y="411419"/>
            <a:ext cx="849086" cy="1152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57188C-C5C7-48DC-8A89-A3273154EDBA}"/>
              </a:ext>
            </a:extLst>
          </p:cNvPr>
          <p:cNvSpPr/>
          <p:nvPr/>
        </p:nvSpPr>
        <p:spPr>
          <a:xfrm>
            <a:off x="2406970" y="2853389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3DECF1-E5FB-4E40-81BE-85245713E295}"/>
              </a:ext>
            </a:extLst>
          </p:cNvPr>
          <p:cNvSpPr/>
          <p:nvPr/>
        </p:nvSpPr>
        <p:spPr>
          <a:xfrm>
            <a:off x="2406967" y="3299359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PRelu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6490B5F-7E26-439E-AA21-A02E2B8A603D}"/>
              </a:ext>
            </a:extLst>
          </p:cNvPr>
          <p:cNvSpPr/>
          <p:nvPr/>
        </p:nvSpPr>
        <p:spPr>
          <a:xfrm>
            <a:off x="5661795" y="3018032"/>
            <a:ext cx="1284515" cy="45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B2941-6308-4A70-9213-A31C6E7FEDE7}"/>
              </a:ext>
            </a:extLst>
          </p:cNvPr>
          <p:cNvSpPr txBox="1"/>
          <p:nvPr/>
        </p:nvSpPr>
        <p:spPr>
          <a:xfrm>
            <a:off x="7414459" y="2945415"/>
            <a:ext cx="2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Conv2d(1, s, d)</a:t>
            </a:r>
          </a:p>
          <a:p>
            <a:r>
              <a:rPr lang="en-US" altLang="ko-KR" sz="2000" dirty="0"/>
              <a:t>PRelu(s)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740-F98D-4ED8-8A2B-CC8D4A9183B4}"/>
              </a:ext>
            </a:extLst>
          </p:cNvPr>
          <p:cNvSpPr txBox="1"/>
          <p:nvPr/>
        </p:nvSpPr>
        <p:spPr>
          <a:xfrm>
            <a:off x="7509928" y="1634907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10. FSRCNN</a:t>
            </a:r>
            <a:r>
              <a:rPr lang="ko-KR" altLang="en-US" sz="1100" dirty="0"/>
              <a:t>의 전체 네트워크 구조</a:t>
            </a:r>
            <a:r>
              <a:rPr lang="en-US" altLang="ko-KR" sz="1100" dirty="0"/>
              <a:t>(3)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507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16F29C63-3E35-4372-B3AE-59A68EC781DC}"/>
              </a:ext>
            </a:extLst>
          </p:cNvPr>
          <p:cNvSpPr/>
          <p:nvPr/>
        </p:nvSpPr>
        <p:spPr>
          <a:xfrm>
            <a:off x="593008" y="1328925"/>
            <a:ext cx="664025" cy="2285593"/>
          </a:xfrm>
          <a:prstGeom prst="leftBrace">
            <a:avLst>
              <a:gd name="adj1" fmla="val 8333"/>
              <a:gd name="adj2" fmla="val 510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025582"/>
            <a:ext cx="11038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비 선형 매핑 단계는 </a:t>
            </a:r>
            <a:r>
              <a:rPr lang="en-US" altLang="ko-KR" dirty="0"/>
              <a:t>SR</a:t>
            </a:r>
            <a:r>
              <a:rPr lang="ko-KR" altLang="en-US" dirty="0"/>
              <a:t>성능에 영향을 미치는 가장 중요한 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가장 큰 영향을 미치는 요소는 매핑 층의 필터의 크기와 층의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SRCNN</a:t>
            </a:r>
            <a:r>
              <a:rPr lang="ko-KR" altLang="en-US" dirty="0"/>
              <a:t>에서 사용한 </a:t>
            </a:r>
            <a:r>
              <a:rPr lang="en-US" altLang="ko-KR" dirty="0"/>
              <a:t>5*5</a:t>
            </a:r>
            <a:r>
              <a:rPr lang="ko-KR" altLang="en-US" dirty="0"/>
              <a:t>필터는 </a:t>
            </a:r>
            <a:r>
              <a:rPr lang="en-US" altLang="ko-KR" dirty="0"/>
              <a:t>1*1</a:t>
            </a:r>
            <a:r>
              <a:rPr lang="ko-KR" altLang="en-US" dirty="0"/>
              <a:t>필터보다 좋은 성능</a:t>
            </a:r>
            <a:r>
              <a:rPr lang="en-US" altLang="ko-KR" dirty="0"/>
              <a:t>, </a:t>
            </a:r>
            <a:r>
              <a:rPr lang="ko-KR" altLang="en-US" dirty="0"/>
              <a:t>큰 규모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 FSRCNN</a:t>
            </a:r>
            <a:r>
              <a:rPr lang="ko-KR" altLang="en-US" dirty="0"/>
              <a:t>에서는 그 중간점인 </a:t>
            </a:r>
            <a:r>
              <a:rPr lang="en-US" altLang="ko-KR" dirty="0"/>
              <a:t>3*3</a:t>
            </a:r>
            <a:r>
              <a:rPr lang="ko-KR" altLang="en-US" dirty="0"/>
              <a:t>필터를 사용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6" y="744950"/>
            <a:ext cx="178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BCEC27-6AC3-42C1-B401-39298E631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97" y="411419"/>
            <a:ext cx="5708217" cy="12871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AB974E-A49C-4BE3-92F1-1C1A4BAE5334}"/>
              </a:ext>
            </a:extLst>
          </p:cNvPr>
          <p:cNvSpPr/>
          <p:nvPr/>
        </p:nvSpPr>
        <p:spPr>
          <a:xfrm>
            <a:off x="8469082" y="411419"/>
            <a:ext cx="1045031" cy="1152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5AD849-5C11-44EB-9CCE-4FAA5361833B}"/>
              </a:ext>
            </a:extLst>
          </p:cNvPr>
          <p:cNvSpPr/>
          <p:nvPr/>
        </p:nvSpPr>
        <p:spPr>
          <a:xfrm>
            <a:off x="1045032" y="1326570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319BC6-63C6-427E-BBEB-3AB9CD4192AB}"/>
              </a:ext>
            </a:extLst>
          </p:cNvPr>
          <p:cNvSpPr/>
          <p:nvPr/>
        </p:nvSpPr>
        <p:spPr>
          <a:xfrm>
            <a:off x="1045029" y="1772540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PRelu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23607CD-46B8-4FE8-A87F-454A3DC40326}"/>
              </a:ext>
            </a:extLst>
          </p:cNvPr>
          <p:cNvSpPr/>
          <p:nvPr/>
        </p:nvSpPr>
        <p:spPr>
          <a:xfrm>
            <a:off x="4871325" y="2470756"/>
            <a:ext cx="1284515" cy="45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E2FCD-8853-47DF-9F6F-139BA43F2718}"/>
              </a:ext>
            </a:extLst>
          </p:cNvPr>
          <p:cNvSpPr txBox="1"/>
          <p:nvPr/>
        </p:nvSpPr>
        <p:spPr>
          <a:xfrm>
            <a:off x="6623989" y="2398139"/>
            <a:ext cx="2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Conv2d(3, s, s)</a:t>
            </a:r>
          </a:p>
          <a:p>
            <a:r>
              <a:rPr lang="en-US" altLang="ko-KR" sz="2000" dirty="0"/>
              <a:t>PRelu(s)</a:t>
            </a:r>
            <a:endParaRPr lang="ko-KR" altLang="en-US" sz="2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2637CF-1433-4F7C-A911-9F351396BAFF}"/>
              </a:ext>
            </a:extLst>
          </p:cNvPr>
          <p:cNvSpPr/>
          <p:nvPr/>
        </p:nvSpPr>
        <p:spPr>
          <a:xfrm>
            <a:off x="1045029" y="2796861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1281F6-A5D5-47DB-8070-1CAF75467918}"/>
              </a:ext>
            </a:extLst>
          </p:cNvPr>
          <p:cNvSpPr/>
          <p:nvPr/>
        </p:nvSpPr>
        <p:spPr>
          <a:xfrm>
            <a:off x="1045026" y="3242831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PRelu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5F2E9-5CF5-4FA4-B6D1-7C74A59F5AE9}"/>
              </a:ext>
            </a:extLst>
          </p:cNvPr>
          <p:cNvSpPr/>
          <p:nvPr/>
        </p:nvSpPr>
        <p:spPr>
          <a:xfrm>
            <a:off x="2471054" y="2264229"/>
            <a:ext cx="65314" cy="866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B185B8-9855-4844-82AF-4334304A9804}"/>
              </a:ext>
            </a:extLst>
          </p:cNvPr>
          <p:cNvSpPr/>
          <p:nvPr/>
        </p:nvSpPr>
        <p:spPr>
          <a:xfrm>
            <a:off x="2471055" y="2416629"/>
            <a:ext cx="65314" cy="866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11FA73-2DA1-4B25-B010-4586EAFC0AA1}"/>
              </a:ext>
            </a:extLst>
          </p:cNvPr>
          <p:cNvSpPr/>
          <p:nvPr/>
        </p:nvSpPr>
        <p:spPr>
          <a:xfrm>
            <a:off x="2471056" y="2590803"/>
            <a:ext cx="65314" cy="866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C39541-7368-4EE1-8A23-2D6D9487DF4A}"/>
              </a:ext>
            </a:extLst>
          </p:cNvPr>
          <p:cNvSpPr txBox="1"/>
          <p:nvPr/>
        </p:nvSpPr>
        <p:spPr>
          <a:xfrm>
            <a:off x="82136" y="2323471"/>
            <a:ext cx="6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/>
              <a:t>번</a:t>
            </a:r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13F347C6-89AA-44CA-9C42-E53038BEDB39}"/>
              </a:ext>
            </a:extLst>
          </p:cNvPr>
          <p:cNvSpPr/>
          <p:nvPr/>
        </p:nvSpPr>
        <p:spPr>
          <a:xfrm>
            <a:off x="8594238" y="2590803"/>
            <a:ext cx="348343" cy="3342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0DD04-5179-4AD3-8F1F-06CEB7CE4151}"/>
              </a:ext>
            </a:extLst>
          </p:cNvPr>
          <p:cNvSpPr txBox="1"/>
          <p:nvPr/>
        </p:nvSpPr>
        <p:spPr>
          <a:xfrm>
            <a:off x="9339941" y="2524924"/>
            <a:ext cx="34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246D7-3C79-4644-A3EE-F5250F24C6B7}"/>
              </a:ext>
            </a:extLst>
          </p:cNvPr>
          <p:cNvSpPr txBox="1"/>
          <p:nvPr/>
        </p:nvSpPr>
        <p:spPr>
          <a:xfrm>
            <a:off x="7509928" y="1634907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11. FSRCNN</a:t>
            </a:r>
            <a:r>
              <a:rPr lang="ko-KR" altLang="en-US" sz="1100" dirty="0"/>
              <a:t>의 전체 네트워크 구조</a:t>
            </a:r>
            <a:r>
              <a:rPr lang="en-US" altLang="ko-KR" sz="1100" dirty="0"/>
              <a:t>(4)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618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185156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축소된 상태에서 이미지를 복원 </a:t>
            </a:r>
            <a:r>
              <a:rPr lang="en-US" altLang="ko-KR" dirty="0"/>
              <a:t>-&gt;</a:t>
            </a:r>
            <a:r>
              <a:rPr lang="ko-KR" altLang="en-US" dirty="0"/>
              <a:t> 최종 복원 품질 저하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 레이어를 통해 매핑이 끝난 이미지를 축소 이전의 채널의 크기와 동일하게 확장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축소와의 일관성을 위해 필터의 크기는 </a:t>
            </a:r>
            <a:r>
              <a:rPr lang="en-US" altLang="ko-KR" dirty="0"/>
              <a:t>1*1, </a:t>
            </a:r>
            <a:r>
              <a:rPr lang="ko-KR" altLang="en-US" dirty="0"/>
              <a:t>확장 채널의 크기는 매핑 이전 채널의 크기와 동일하게 설정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6" y="744950"/>
            <a:ext cx="178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DA5BE4-F6B5-40C9-857C-B68254A9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97" y="411419"/>
            <a:ext cx="5708217" cy="12871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63E544B-E1AA-4149-B79C-436DF917AABB}"/>
              </a:ext>
            </a:extLst>
          </p:cNvPr>
          <p:cNvSpPr/>
          <p:nvPr/>
        </p:nvSpPr>
        <p:spPr>
          <a:xfrm>
            <a:off x="9220194" y="411419"/>
            <a:ext cx="1045031" cy="1152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9E1B98-5AD8-4759-916B-594B7826E99A}"/>
              </a:ext>
            </a:extLst>
          </p:cNvPr>
          <p:cNvSpPr/>
          <p:nvPr/>
        </p:nvSpPr>
        <p:spPr>
          <a:xfrm>
            <a:off x="2502439" y="2845088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992BD8-C8BC-446C-942A-34E3A27FDF66}"/>
              </a:ext>
            </a:extLst>
          </p:cNvPr>
          <p:cNvSpPr/>
          <p:nvPr/>
        </p:nvSpPr>
        <p:spPr>
          <a:xfrm>
            <a:off x="2502436" y="3291058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PRelu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48286C5-BCA6-494D-9D2F-1385449F9D81}"/>
              </a:ext>
            </a:extLst>
          </p:cNvPr>
          <p:cNvSpPr/>
          <p:nvPr/>
        </p:nvSpPr>
        <p:spPr>
          <a:xfrm>
            <a:off x="5757264" y="3009731"/>
            <a:ext cx="1284515" cy="45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08DDE-00DC-48EE-85E3-BF7FDCC6C60C}"/>
              </a:ext>
            </a:extLst>
          </p:cNvPr>
          <p:cNvSpPr txBox="1"/>
          <p:nvPr/>
        </p:nvSpPr>
        <p:spPr>
          <a:xfrm>
            <a:off x="7509928" y="2937114"/>
            <a:ext cx="2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Conv2d(1, d, s)</a:t>
            </a:r>
          </a:p>
          <a:p>
            <a:r>
              <a:rPr lang="en-US" altLang="ko-KR" sz="2000" dirty="0"/>
              <a:t>PRelu(d)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C8244-3F4F-4FE3-A2E5-EE15AE43BD4D}"/>
              </a:ext>
            </a:extLst>
          </p:cNvPr>
          <p:cNvSpPr txBox="1"/>
          <p:nvPr/>
        </p:nvSpPr>
        <p:spPr>
          <a:xfrm>
            <a:off x="7509928" y="1634907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12. FSRCNN</a:t>
            </a:r>
            <a:r>
              <a:rPr lang="ko-KR" altLang="en-US" sz="1100" dirty="0"/>
              <a:t>의 전체 네트워크 구조</a:t>
            </a:r>
            <a:r>
              <a:rPr lang="en-US" altLang="ko-KR" sz="1100" dirty="0"/>
              <a:t>(5)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9576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-37681" y="582142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업 스케일링 과정은 해당 층에서만 연산 되며</a:t>
            </a:r>
            <a:r>
              <a:rPr lang="en-US" altLang="ko-KR" sz="1600" dirty="0"/>
              <a:t> </a:t>
            </a:r>
            <a:r>
              <a:rPr lang="ko-KR" altLang="en-US" sz="1600" dirty="0"/>
              <a:t>업 스케일링 요소에 관계 없이 모든 이미지가 기존 레이어의 가중치와 편향 값을 공유</a:t>
            </a:r>
            <a:endParaRPr lang="en-US" altLang="ko-KR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6" y="744950"/>
            <a:ext cx="413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 스케일링</a:t>
            </a:r>
            <a:r>
              <a:rPr lang="en-US" altLang="ko-KR" dirty="0"/>
              <a:t>(Deconvolutional Layer)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1F0F7B-DE51-41E2-B2D1-D5D63A45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97" y="411419"/>
            <a:ext cx="5708217" cy="12871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4DB420-45F8-4C5F-AF58-D89E73FF4042}"/>
              </a:ext>
            </a:extLst>
          </p:cNvPr>
          <p:cNvSpPr/>
          <p:nvPr/>
        </p:nvSpPr>
        <p:spPr>
          <a:xfrm>
            <a:off x="10158345" y="446736"/>
            <a:ext cx="1045031" cy="1152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E734F2-FF27-4EE4-A691-5FAF408D45D7}"/>
              </a:ext>
            </a:extLst>
          </p:cNvPr>
          <p:cNvSpPr/>
          <p:nvPr/>
        </p:nvSpPr>
        <p:spPr>
          <a:xfrm>
            <a:off x="1899963" y="1634907"/>
            <a:ext cx="2993568" cy="54580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 </a:t>
            </a:r>
          </a:p>
          <a:p>
            <a:pPr algn="ctr"/>
            <a:r>
              <a:rPr lang="en-US" altLang="ko-KR" dirty="0"/>
              <a:t>Transpose 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8D8FD69-59EC-4F1A-AAFF-6C72383C76DD}"/>
              </a:ext>
            </a:extLst>
          </p:cNvPr>
          <p:cNvSpPr/>
          <p:nvPr/>
        </p:nvSpPr>
        <p:spPr>
          <a:xfrm>
            <a:off x="1899960" y="2257351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PRelu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4E92B6B-B3BA-4816-857C-B46279D83BCA}"/>
              </a:ext>
            </a:extLst>
          </p:cNvPr>
          <p:cNvSpPr/>
          <p:nvPr/>
        </p:nvSpPr>
        <p:spPr>
          <a:xfrm>
            <a:off x="5154788" y="1976024"/>
            <a:ext cx="1284515" cy="45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90969-D6D1-4F0A-BD1E-2D6F6C66A207}"/>
              </a:ext>
            </a:extLst>
          </p:cNvPr>
          <p:cNvSpPr txBox="1"/>
          <p:nvPr/>
        </p:nvSpPr>
        <p:spPr>
          <a:xfrm>
            <a:off x="6907452" y="1903407"/>
            <a:ext cx="299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Convtranspose2d(1, d, s)</a:t>
            </a:r>
          </a:p>
          <a:p>
            <a:r>
              <a:rPr lang="en-US" altLang="ko-KR" sz="2000" dirty="0"/>
              <a:t>PRelu(d)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396648-855A-43FF-B2B8-68E1C590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077" y="2687931"/>
            <a:ext cx="4557935" cy="2489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0E7B7-EF0A-4D2F-AA1C-19573712318A}"/>
              </a:ext>
            </a:extLst>
          </p:cNvPr>
          <p:cNvSpPr txBox="1"/>
          <p:nvPr/>
        </p:nvSpPr>
        <p:spPr>
          <a:xfrm>
            <a:off x="7509928" y="1634907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13. FSRCNN</a:t>
            </a:r>
            <a:r>
              <a:rPr lang="ko-KR" altLang="en-US" sz="1100" dirty="0"/>
              <a:t>의 전체 네트워크 구조</a:t>
            </a:r>
            <a:r>
              <a:rPr lang="en-US" altLang="ko-KR" sz="1100" dirty="0"/>
              <a:t>(6)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05842-677B-49C1-B802-5490B9284386}"/>
              </a:ext>
            </a:extLst>
          </p:cNvPr>
          <p:cNvSpPr txBox="1"/>
          <p:nvPr/>
        </p:nvSpPr>
        <p:spPr>
          <a:xfrm>
            <a:off x="4132367" y="5339279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14. Deconvolutional Layer</a:t>
            </a:r>
            <a:r>
              <a:rPr lang="ko-KR" altLang="en-US" sz="1100" dirty="0"/>
              <a:t>의 장점</a:t>
            </a:r>
          </a:p>
        </p:txBody>
      </p:sp>
    </p:spTree>
    <p:extLst>
      <p:ext uri="{BB962C8B-B14F-4D97-AF65-F5344CB8AC3E}">
        <p14:creationId xmlns:p14="http://schemas.microsoft.com/office/powerpoint/2010/main" val="14384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9540B-57E9-45DD-9A57-84732CFF21B4}"/>
              </a:ext>
            </a:extLst>
          </p:cNvPr>
          <p:cNvSpPr txBox="1"/>
          <p:nvPr/>
        </p:nvSpPr>
        <p:spPr>
          <a:xfrm>
            <a:off x="457201" y="1503908"/>
            <a:ext cx="11157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최적화 함수</a:t>
            </a:r>
            <a:r>
              <a:rPr lang="en-US" altLang="ko-KR" sz="2000" b="1" dirty="0"/>
              <a:t>(Optimizer)</a:t>
            </a:r>
          </a:p>
          <a:p>
            <a:endParaRPr lang="en-US" altLang="ko-KR" dirty="0"/>
          </a:p>
          <a:p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Adam</a:t>
            </a:r>
            <a:r>
              <a:rPr lang="ko-KR" altLang="en-US" dirty="0"/>
              <a:t>을 최적화 함수로 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 기울기와 기울기의 변화량을 반영하여 업데이트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366E4-539F-42BE-9C9F-700A25C05272}"/>
              </a:ext>
            </a:extLst>
          </p:cNvPr>
          <p:cNvSpPr txBox="1"/>
          <p:nvPr/>
        </p:nvSpPr>
        <p:spPr>
          <a:xfrm>
            <a:off x="457201" y="4430762"/>
            <a:ext cx="11157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손실 함수</a:t>
            </a:r>
            <a:r>
              <a:rPr lang="en-US" altLang="ko-KR" sz="2000" b="1" dirty="0"/>
              <a:t>(Cost Function)</a:t>
            </a:r>
          </a:p>
          <a:p>
            <a:endParaRPr lang="en-US" altLang="ko-KR" dirty="0"/>
          </a:p>
          <a:p>
            <a:r>
              <a:rPr lang="en-US" altLang="ko-KR" dirty="0"/>
              <a:t>MSE(</a:t>
            </a:r>
            <a:r>
              <a:rPr lang="ko-KR" altLang="en-US" dirty="0"/>
              <a:t>평균 제곱 오차</a:t>
            </a:r>
            <a:r>
              <a:rPr lang="en-US" altLang="ko-KR" dirty="0"/>
              <a:t>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DB146-5F37-45FB-99A5-5F89CED07B9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467D-2343-4454-B246-7CD6260DA032}"/>
              </a:ext>
            </a:extLst>
          </p:cNvPr>
          <p:cNvSpPr txBox="1"/>
          <p:nvPr/>
        </p:nvSpPr>
        <p:spPr>
          <a:xfrm>
            <a:off x="163287" y="744950"/>
            <a:ext cx="50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최적화 함수</a:t>
            </a:r>
            <a:r>
              <a:rPr lang="en-US" altLang="ko-KR" dirty="0"/>
              <a:t>(Optimizer)</a:t>
            </a:r>
            <a:r>
              <a:rPr lang="ko-KR" altLang="en-US" dirty="0"/>
              <a:t>와 손실함수</a:t>
            </a:r>
            <a:r>
              <a:rPr lang="en-US" altLang="ko-KR" dirty="0"/>
              <a:t>(Cost 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0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576943" y="4757333"/>
            <a:ext cx="1103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활성화 함수</a:t>
            </a:r>
            <a:r>
              <a:rPr lang="en-US" altLang="ko-KR" dirty="0"/>
              <a:t>(Activation Function)</a:t>
            </a:r>
          </a:p>
          <a:p>
            <a:endParaRPr lang="en-US" altLang="ko-KR" dirty="0"/>
          </a:p>
          <a:p>
            <a:r>
              <a:rPr lang="ko-KR" altLang="en-US" dirty="0"/>
              <a:t>활성화 함수는 </a:t>
            </a:r>
            <a:r>
              <a:rPr lang="en-US" altLang="ko-KR" dirty="0"/>
              <a:t>PRelu(Parametric Rectified Linear Unit) </a:t>
            </a:r>
            <a:r>
              <a:rPr lang="ko-KR" altLang="en-US" dirty="0"/>
              <a:t>함수를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Relu </a:t>
            </a:r>
            <a:r>
              <a:rPr lang="ko-KR" altLang="en-US" dirty="0"/>
              <a:t>함수의 </a:t>
            </a:r>
            <a:r>
              <a:rPr lang="en-US" altLang="ko-KR" dirty="0"/>
              <a:t>0</a:t>
            </a:r>
            <a:r>
              <a:rPr lang="ko-KR" altLang="en-US" dirty="0"/>
              <a:t>이하의 값에 대한 </a:t>
            </a:r>
            <a:r>
              <a:rPr lang="en-US" altLang="ko-KR" dirty="0"/>
              <a:t>zero-gradient </a:t>
            </a:r>
            <a:r>
              <a:rPr lang="ko-KR" altLang="en-US" dirty="0"/>
              <a:t>현상으로 인해 이미지의 특징이 사라지는 현상을 방지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7E7FE5-D38A-4F01-9762-7BA2BE53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3" y="1015874"/>
            <a:ext cx="11038114" cy="3024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B9918-BD21-4702-B58F-765A9B69ED6A}"/>
              </a:ext>
            </a:extLst>
          </p:cNvPr>
          <p:cNvSpPr txBox="1"/>
          <p:nvPr/>
        </p:nvSpPr>
        <p:spPr>
          <a:xfrm>
            <a:off x="1523999" y="3856076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ReLU </a:t>
            </a:r>
            <a:r>
              <a:rPr lang="ko-KR" altLang="en-US" dirty="0"/>
              <a:t>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EDD4-E180-4A28-90B4-A26063120892}"/>
              </a:ext>
            </a:extLst>
          </p:cNvPr>
          <p:cNvSpPr txBox="1"/>
          <p:nvPr/>
        </p:nvSpPr>
        <p:spPr>
          <a:xfrm>
            <a:off x="5113563" y="3856076"/>
            <a:ext cx="1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Leaky ReLU </a:t>
            </a:r>
            <a:r>
              <a:rPr lang="ko-KR" altLang="en-US" dirty="0"/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0173C-7EF8-4BF0-8599-AF185003CC97}"/>
              </a:ext>
            </a:extLst>
          </p:cNvPr>
          <p:cNvSpPr txBox="1"/>
          <p:nvPr/>
        </p:nvSpPr>
        <p:spPr>
          <a:xfrm>
            <a:off x="9263743" y="3856076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PReLU </a:t>
            </a:r>
            <a:r>
              <a:rPr lang="ko-KR" altLang="en-US" dirty="0"/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3D962-2012-4B6B-8314-9BD25F8D1C3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DF767-BF90-488D-AC6F-33B3F9D7F6A2}"/>
              </a:ext>
            </a:extLst>
          </p:cNvPr>
          <p:cNvSpPr txBox="1"/>
          <p:nvPr/>
        </p:nvSpPr>
        <p:spPr>
          <a:xfrm>
            <a:off x="163286" y="744950"/>
            <a:ext cx="36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활성화 함수</a:t>
            </a:r>
            <a:r>
              <a:rPr lang="en-US" altLang="ko-KR" dirty="0"/>
              <a:t>(Activation Function)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BCBD9-D214-4DAD-9B16-188F4B9FAA2B}"/>
              </a:ext>
            </a:extLst>
          </p:cNvPr>
          <p:cNvSpPr txBox="1"/>
          <p:nvPr/>
        </p:nvSpPr>
        <p:spPr>
          <a:xfrm>
            <a:off x="4249598" y="4225408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17. ReLU</a:t>
            </a:r>
            <a:r>
              <a:rPr lang="ko-KR" altLang="en-US" sz="1100" dirty="0"/>
              <a:t>계열 활성화 함수</a:t>
            </a:r>
          </a:p>
        </p:txBody>
      </p:sp>
    </p:spTree>
    <p:extLst>
      <p:ext uri="{BB962C8B-B14F-4D97-AF65-F5344CB8AC3E}">
        <p14:creationId xmlns:p14="http://schemas.microsoft.com/office/powerpoint/2010/main" val="293039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9540B-57E9-45DD-9A57-84732CFF21B4}"/>
              </a:ext>
            </a:extLst>
          </p:cNvPr>
          <p:cNvSpPr txBox="1"/>
          <p:nvPr/>
        </p:nvSpPr>
        <p:spPr>
          <a:xfrm>
            <a:off x="576943" y="4056067"/>
            <a:ext cx="11038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FSRCNN</a:t>
            </a:r>
            <a:r>
              <a:rPr lang="ko-KR" altLang="en-US" dirty="0"/>
              <a:t> 에서는 논문 </a:t>
            </a:r>
            <a:r>
              <a:rPr lang="en-US" altLang="ko-KR" dirty="0"/>
              <a:t>[2]</a:t>
            </a:r>
            <a:r>
              <a:rPr lang="ko-KR" altLang="en-US" dirty="0"/>
              <a:t>에 근거하여 </a:t>
            </a:r>
            <a:r>
              <a:rPr lang="en-US" altLang="ko-KR" dirty="0"/>
              <a:t>PReLU</a:t>
            </a:r>
            <a:r>
              <a:rPr lang="ko-KR" altLang="en-US" dirty="0"/>
              <a:t>에 적합한 방식으로 초기화  </a:t>
            </a:r>
            <a:r>
              <a:rPr lang="en-US" altLang="ko-KR" dirty="0"/>
              <a:t>- &gt;  He </a:t>
            </a:r>
            <a:r>
              <a:rPr lang="ko-KR" altLang="en-US" dirty="0"/>
              <a:t>초기화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 </a:t>
            </a:r>
            <a:r>
              <a:rPr lang="ko-KR" altLang="en-US" dirty="0"/>
              <a:t>초기화 방법은 균등분포 방식과 정규분포 방식이 있는데</a:t>
            </a:r>
            <a:r>
              <a:rPr lang="en-US" altLang="ko-KR" dirty="0"/>
              <a:t>, FSRCNN</a:t>
            </a:r>
            <a:r>
              <a:rPr lang="ko-KR" altLang="en-US" dirty="0"/>
              <a:t>은 정규분포 방식으로 초기화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평균은 </a:t>
            </a:r>
            <a:r>
              <a:rPr lang="en-US" altLang="ko-KR" dirty="0"/>
              <a:t>0, </a:t>
            </a:r>
            <a:r>
              <a:rPr lang="ko-KR" altLang="en-US" dirty="0"/>
              <a:t>표준 편차를 출력 층의 채널의 개수로 지정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Deconvolutional Layer </a:t>
            </a:r>
            <a:r>
              <a:rPr lang="ko-KR" altLang="en-US" dirty="0"/>
              <a:t>에서는 활성화 함수가 없기 때문에</a:t>
            </a:r>
            <a:r>
              <a:rPr lang="en-US" altLang="ko-KR" dirty="0"/>
              <a:t> SRCNN</a:t>
            </a:r>
            <a:r>
              <a:rPr lang="ko-KR" altLang="en-US" dirty="0"/>
              <a:t>과 같은 방식으로 초기화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평균이 </a:t>
            </a:r>
            <a:r>
              <a:rPr lang="en-US" altLang="ko-KR" dirty="0"/>
              <a:t>0, </a:t>
            </a:r>
            <a:r>
              <a:rPr lang="ko-KR" altLang="en-US" dirty="0"/>
              <a:t>표준편차가 </a:t>
            </a:r>
            <a:r>
              <a:rPr lang="en-US" altLang="ko-KR" dirty="0"/>
              <a:t>0.001</a:t>
            </a:r>
            <a:r>
              <a:rPr lang="ko-KR" altLang="en-US" dirty="0"/>
              <a:t>인 정규분포에서 무작위로 추출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6EE133-F114-4F23-A9DC-9FC70B8E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36" y="1947118"/>
            <a:ext cx="2837404" cy="141870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C95707-C2F8-444A-9E98-010102998B10}"/>
              </a:ext>
            </a:extLst>
          </p:cNvPr>
          <p:cNvGrpSpPr/>
          <p:nvPr/>
        </p:nvGrpSpPr>
        <p:grpSpPr>
          <a:xfrm>
            <a:off x="7104496" y="1947118"/>
            <a:ext cx="2174841" cy="1332351"/>
            <a:chOff x="5070022" y="792646"/>
            <a:chExt cx="857250" cy="5810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4E7FDDD-AAF4-4412-9A6B-4F4B19801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0022" y="792646"/>
              <a:ext cx="857250" cy="5810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5BFF249-6F04-4211-B665-6673E30FA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7093" y="1108946"/>
              <a:ext cx="285750" cy="1619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D1E94A-124C-4911-BF81-15A753C19174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33661-F7F7-44D8-9B07-8236311880FD}"/>
              </a:ext>
            </a:extLst>
          </p:cNvPr>
          <p:cNvSpPr txBox="1"/>
          <p:nvPr/>
        </p:nvSpPr>
        <p:spPr>
          <a:xfrm>
            <a:off x="163286" y="744950"/>
            <a:ext cx="36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 초기화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A0AE5-A4FF-4BB0-9C69-9F11A2FB9740}"/>
              </a:ext>
            </a:extLst>
          </p:cNvPr>
          <p:cNvSpPr txBox="1"/>
          <p:nvPr/>
        </p:nvSpPr>
        <p:spPr>
          <a:xfrm>
            <a:off x="1576736" y="3365820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18. Xavier </a:t>
            </a:r>
            <a:r>
              <a:rPr lang="ko-KR" altLang="en-US" sz="1100" dirty="0"/>
              <a:t>초기화 방법의 표준편차 공식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DFC79-20E5-4A76-ACB6-E0B92751185A}"/>
              </a:ext>
            </a:extLst>
          </p:cNvPr>
          <p:cNvSpPr txBox="1"/>
          <p:nvPr/>
        </p:nvSpPr>
        <p:spPr>
          <a:xfrm>
            <a:off x="6527240" y="3365820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19. He </a:t>
            </a:r>
            <a:r>
              <a:rPr lang="ko-KR" altLang="en-US" sz="1100" dirty="0"/>
              <a:t>초기화 방법의 표준편차 공식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05A77-7B49-4A60-B8A7-E19615F1DF38}"/>
              </a:ext>
            </a:extLst>
          </p:cNvPr>
          <p:cNvSpPr txBox="1"/>
          <p:nvPr/>
        </p:nvSpPr>
        <p:spPr>
          <a:xfrm>
            <a:off x="576943" y="6035706"/>
            <a:ext cx="1153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[2] He, K., Zhang, X., Ren, S., Sun, J.: Delving deep into rectifiers: Surpassing human-level performance on imagenet classification. In: ICCV. (2015) 1026–1034 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937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34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성능 테스트</a:t>
            </a:r>
          </a:p>
        </p:txBody>
      </p:sp>
    </p:spTree>
    <p:extLst>
      <p:ext uri="{BB962C8B-B14F-4D97-AF65-F5344CB8AC3E}">
        <p14:creationId xmlns:p14="http://schemas.microsoft.com/office/powerpoint/2010/main" val="21749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61131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테스트에 사용된 데이터 셋 정보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0910969-1A2B-44D5-9CAC-56AE86C3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4199"/>
              </p:ext>
            </p:extLst>
          </p:nvPr>
        </p:nvGraphicFramePr>
        <p:xfrm>
          <a:off x="760186" y="1458815"/>
          <a:ext cx="10671628" cy="81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907">
                  <a:extLst>
                    <a:ext uri="{9D8B030D-6E8A-4147-A177-3AD203B41FA5}">
                      <a16:colId xmlns:a16="http://schemas.microsoft.com/office/drawing/2014/main" val="4283474040"/>
                    </a:ext>
                  </a:extLst>
                </a:gridCol>
                <a:gridCol w="2667907">
                  <a:extLst>
                    <a:ext uri="{9D8B030D-6E8A-4147-A177-3AD203B41FA5}">
                      <a16:colId xmlns:a16="http://schemas.microsoft.com/office/drawing/2014/main" val="3886670225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923356059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4104835548"/>
                    </a:ext>
                  </a:extLst>
                </a:gridCol>
              </a:tblGrid>
              <a:tr h="30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 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52092"/>
                  </a:ext>
                </a:extLst>
              </a:tr>
              <a:tr h="45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91-image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2, 3, 4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HDF5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91-image + General 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43564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4EE8A99F-96D8-40C4-838E-B89EEAB4F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95035"/>
              </p:ext>
            </p:extLst>
          </p:nvPr>
        </p:nvGraphicFramePr>
        <p:xfrm>
          <a:off x="760186" y="4358906"/>
          <a:ext cx="10671628" cy="81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907">
                  <a:extLst>
                    <a:ext uri="{9D8B030D-6E8A-4147-A177-3AD203B41FA5}">
                      <a16:colId xmlns:a16="http://schemas.microsoft.com/office/drawing/2014/main" val="4283474040"/>
                    </a:ext>
                  </a:extLst>
                </a:gridCol>
                <a:gridCol w="2667907">
                  <a:extLst>
                    <a:ext uri="{9D8B030D-6E8A-4147-A177-3AD203B41FA5}">
                      <a16:colId xmlns:a16="http://schemas.microsoft.com/office/drawing/2014/main" val="3886670225"/>
                    </a:ext>
                  </a:extLst>
                </a:gridCol>
                <a:gridCol w="2516414">
                  <a:extLst>
                    <a:ext uri="{9D8B030D-6E8A-4147-A177-3AD203B41FA5}">
                      <a16:colId xmlns:a16="http://schemas.microsoft.com/office/drawing/2014/main" val="92335605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04835548"/>
                    </a:ext>
                  </a:extLst>
                </a:gridCol>
              </a:tblGrid>
              <a:tr h="309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 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52092"/>
                  </a:ext>
                </a:extLst>
              </a:tr>
              <a:tr h="45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2, 3, 4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HDF5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BSD200 + BSD500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435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760186" y="5696666"/>
            <a:ext cx="1103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평가용 데이터 셋 </a:t>
            </a:r>
            <a:r>
              <a:rPr lang="en-US" altLang="ko-KR" dirty="0"/>
              <a:t>Set5</a:t>
            </a:r>
            <a:r>
              <a:rPr lang="ko-KR" altLang="en-US" dirty="0"/>
              <a:t>에 추가로 </a:t>
            </a:r>
            <a:r>
              <a:rPr lang="en-US" altLang="ko-KR" dirty="0"/>
              <a:t>BSD500 </a:t>
            </a:r>
            <a:r>
              <a:rPr lang="ko-KR" altLang="en-US" dirty="0"/>
              <a:t>데이터 셋에서 </a:t>
            </a:r>
            <a:r>
              <a:rPr lang="en-US" altLang="ko-KR" dirty="0"/>
              <a:t>20</a:t>
            </a:r>
            <a:r>
              <a:rPr lang="ko-KR" altLang="en-US" dirty="0"/>
              <a:t>개의 다른 이미지가 합쳐져서 사용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41F82-5CC2-47DD-8380-B6704E185A64}"/>
              </a:ext>
            </a:extLst>
          </p:cNvPr>
          <p:cNvSpPr txBox="1"/>
          <p:nvPr/>
        </p:nvSpPr>
        <p:spPr>
          <a:xfrm>
            <a:off x="760187" y="976668"/>
            <a:ext cx="274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데이터</a:t>
            </a:r>
            <a:r>
              <a:rPr lang="en-US" altLang="ko-KR" dirty="0"/>
              <a:t>(Train Dataset)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5C7F2-F7D7-41B2-A0BC-8F9D15023CD6}"/>
              </a:ext>
            </a:extLst>
          </p:cNvPr>
          <p:cNvSpPr txBox="1"/>
          <p:nvPr/>
        </p:nvSpPr>
        <p:spPr>
          <a:xfrm>
            <a:off x="760187" y="3777475"/>
            <a:ext cx="274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 데이터</a:t>
            </a:r>
            <a:r>
              <a:rPr lang="en-US" altLang="ko-KR" dirty="0"/>
              <a:t>(Eval Dataset)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BA197-4F75-4EDA-8791-A22841999B96}"/>
              </a:ext>
            </a:extLst>
          </p:cNvPr>
          <p:cNvSpPr txBox="1"/>
          <p:nvPr/>
        </p:nvSpPr>
        <p:spPr>
          <a:xfrm>
            <a:off x="760186" y="2711193"/>
            <a:ext cx="1103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91-image </a:t>
            </a:r>
            <a:r>
              <a:rPr lang="ko-KR" altLang="en-US" dirty="0"/>
              <a:t>데이터 셋에 추가로 </a:t>
            </a:r>
            <a:r>
              <a:rPr lang="en-US" altLang="ko-KR" dirty="0"/>
              <a:t>bmp</a:t>
            </a:r>
            <a:r>
              <a:rPr lang="ko-KR" altLang="en-US" dirty="0"/>
              <a:t>형식의 </a:t>
            </a:r>
            <a:r>
              <a:rPr lang="en-US" altLang="ko-KR" dirty="0"/>
              <a:t>100</a:t>
            </a:r>
            <a:r>
              <a:rPr lang="ko-KR" altLang="en-US" dirty="0"/>
              <a:t>여개의 이미지 데이터 셋 추가</a:t>
            </a:r>
            <a:endParaRPr lang="en-US" altLang="ko-KR" dirty="0"/>
          </a:p>
          <a:p>
            <a:r>
              <a:rPr lang="ko-KR" altLang="en-US" dirty="0"/>
              <a:t>학습 전 처리 과정으로 이미지의 크기를 </a:t>
            </a:r>
            <a:r>
              <a:rPr lang="en-US" altLang="ko-KR" dirty="0"/>
              <a:t>1.0~0.6</a:t>
            </a:r>
            <a:r>
              <a:rPr lang="ko-KR" altLang="en-US" dirty="0"/>
              <a:t>으로 조절</a:t>
            </a:r>
            <a:r>
              <a:rPr lang="en-US" altLang="ko-KR" dirty="0"/>
              <a:t>, 0 – 90 – 180 – 270</a:t>
            </a:r>
            <a:r>
              <a:rPr lang="ko-KR" altLang="en-US" dirty="0"/>
              <a:t>도 회전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94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1. SRCNN</a:t>
            </a:r>
            <a:r>
              <a:rPr lang="ko-KR" altLang="en-US" sz="2800" dirty="0"/>
              <a:t>과 </a:t>
            </a:r>
            <a:r>
              <a:rPr lang="en-US" altLang="ko-KR" sz="2800" dirty="0"/>
              <a:t>FSRCNN</a:t>
            </a:r>
            <a:r>
              <a:rPr lang="ko-KR" altLang="en-US" sz="2800" dirty="0"/>
              <a:t>의 비교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3E3EEB-5C26-4F79-A9F9-E48730BC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18" y="1612746"/>
            <a:ext cx="9900363" cy="3632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1EA0C-589C-47D7-9C6A-5BBA32A37D50}"/>
              </a:ext>
            </a:extLst>
          </p:cNvPr>
          <p:cNvSpPr txBox="1"/>
          <p:nvPr/>
        </p:nvSpPr>
        <p:spPr>
          <a:xfrm>
            <a:off x="4059105" y="5250293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19. SRCNN</a:t>
            </a:r>
            <a:r>
              <a:rPr lang="ko-KR" altLang="en-US" sz="1100" dirty="0"/>
              <a:t>에서 </a:t>
            </a:r>
            <a:r>
              <a:rPr lang="en-US" altLang="ko-KR" sz="1100" dirty="0"/>
              <a:t>1</a:t>
            </a:r>
            <a:r>
              <a:rPr lang="ko-KR" altLang="en-US" sz="1100" dirty="0"/>
              <a:t>개씩 </a:t>
            </a:r>
            <a:r>
              <a:rPr lang="en-US" altLang="ko-KR" sz="1100" dirty="0"/>
              <a:t>Layer</a:t>
            </a:r>
            <a:r>
              <a:rPr lang="ko-KR" altLang="en-US" sz="1100" dirty="0"/>
              <a:t>를 바꾸면서 측정한 시간과 </a:t>
            </a:r>
            <a:r>
              <a:rPr lang="en-US" altLang="ko-KR" sz="1100" dirty="0"/>
              <a:t>PSNR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965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테스트 </a:t>
            </a:r>
            <a:r>
              <a:rPr lang="en-US" altLang="ko-KR" sz="3200" dirty="0"/>
              <a:t>1. SRCNN</a:t>
            </a:r>
            <a:r>
              <a:rPr lang="ko-KR" altLang="en-US" sz="3200" dirty="0"/>
              <a:t>과 </a:t>
            </a:r>
            <a:r>
              <a:rPr lang="en-US" altLang="ko-KR" sz="3200" dirty="0"/>
              <a:t>FSRCNN</a:t>
            </a:r>
            <a:r>
              <a:rPr lang="ko-KR" altLang="en-US" sz="3200" dirty="0"/>
              <a:t>의 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048BF-7711-49C8-AE7F-6CCDF55B9E7F}"/>
              </a:ext>
            </a:extLst>
          </p:cNvPr>
          <p:cNvSpPr txBox="1"/>
          <p:nvPr/>
        </p:nvSpPr>
        <p:spPr>
          <a:xfrm>
            <a:off x="566057" y="5242425"/>
            <a:ext cx="1105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SRCNN</a:t>
            </a:r>
            <a:r>
              <a:rPr lang="ko-KR" altLang="en-US" dirty="0"/>
              <a:t>의 품질 보증 성능을 유지하면서 속도가 향상된 모습을 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3349D5-0E07-4585-B9AE-2365EDA9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89919"/>
              </p:ext>
            </p:extLst>
          </p:nvPr>
        </p:nvGraphicFramePr>
        <p:xfrm>
          <a:off x="390211" y="1445535"/>
          <a:ext cx="645081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977">
                  <a:extLst>
                    <a:ext uri="{9D8B030D-6E8A-4147-A177-3AD203B41FA5}">
                      <a16:colId xmlns:a16="http://schemas.microsoft.com/office/drawing/2014/main" val="3678244813"/>
                    </a:ext>
                  </a:extLst>
                </a:gridCol>
                <a:gridCol w="1831036">
                  <a:extLst>
                    <a:ext uri="{9D8B030D-6E8A-4147-A177-3AD203B41FA5}">
                      <a16:colId xmlns:a16="http://schemas.microsoft.com/office/drawing/2014/main" val="2394410630"/>
                    </a:ext>
                  </a:extLst>
                </a:gridCol>
                <a:gridCol w="2407801">
                  <a:extLst>
                    <a:ext uri="{9D8B030D-6E8A-4147-A177-3AD203B41FA5}">
                      <a16:colId xmlns:a16="http://schemas.microsoft.com/office/drawing/2014/main" val="370144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SRCNN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FSRCNN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2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First Part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Conv(9, 64,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Conv(9, 64,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5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 Part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Conv(5, 32, 64)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Conv(1, 16, 64)</a:t>
                      </a:r>
                    </a:p>
                    <a:p>
                      <a:pPr algn="ctr" latinLnBrk="1"/>
                      <a:r>
                        <a:rPr lang="en-US" altLang="ko-KR" dirty="0"/>
                        <a:t>4Conv(3, 16, 16)</a:t>
                      </a:r>
                    </a:p>
                    <a:p>
                      <a:pPr algn="ctr" latinLnBrk="1"/>
                      <a:r>
                        <a:rPr lang="en-US" altLang="ko-KR" dirty="0"/>
                        <a:t>Conv(1, 64, 16)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5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Lase Part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Conv(5, 1, 32)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ConvTranspose(9,1,64)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0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PSNR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38.35 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38.43db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520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266500-7311-4FCC-873E-74B943646A3E}"/>
              </a:ext>
            </a:extLst>
          </p:cNvPr>
          <p:cNvGrpSpPr/>
          <p:nvPr/>
        </p:nvGrpSpPr>
        <p:grpSpPr>
          <a:xfrm>
            <a:off x="7274894" y="1472753"/>
            <a:ext cx="4351049" cy="2714165"/>
            <a:chOff x="7276568" y="1830778"/>
            <a:chExt cx="4351049" cy="2714165"/>
          </a:xfrm>
        </p:grpSpPr>
        <p:pic>
          <p:nvPicPr>
            <p:cNvPr id="3" name="그림 2" descr="실외, 포유류, 앉아있는, 가지이(가) 표시된 사진&#10;&#10;자동 생성된 설명">
              <a:extLst>
                <a:ext uri="{FF2B5EF4-FFF2-40B4-BE49-F238E27FC236}">
                  <a16:creationId xmlns:a16="http://schemas.microsoft.com/office/drawing/2014/main" id="{62722581-F492-4761-AD47-0EC23D98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568" y="1830778"/>
              <a:ext cx="3741449" cy="2104565"/>
            </a:xfrm>
            <a:prstGeom prst="rect">
              <a:avLst/>
            </a:prstGeom>
          </p:spPr>
        </p:pic>
        <p:pic>
          <p:nvPicPr>
            <p:cNvPr id="4" name="그림 3" descr="실외, 포유류, 앉아있는, 가지이(가) 표시된 사진&#10;&#10;자동 생성된 설명">
              <a:extLst>
                <a:ext uri="{FF2B5EF4-FFF2-40B4-BE49-F238E27FC236}">
                  <a16:creationId xmlns:a16="http://schemas.microsoft.com/office/drawing/2014/main" id="{7603C0B2-457E-48E0-AE78-D45100C2C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968" y="1983178"/>
              <a:ext cx="3741449" cy="2104565"/>
            </a:xfrm>
            <a:prstGeom prst="rect">
              <a:avLst/>
            </a:prstGeom>
          </p:spPr>
        </p:pic>
        <p:pic>
          <p:nvPicPr>
            <p:cNvPr id="6" name="그림 5" descr="실외, 포유류, 앉아있는, 가지이(가) 표시된 사진&#10;&#10;자동 생성된 설명">
              <a:extLst>
                <a:ext uri="{FF2B5EF4-FFF2-40B4-BE49-F238E27FC236}">
                  <a16:creationId xmlns:a16="http://schemas.microsoft.com/office/drawing/2014/main" id="{8DC310D7-2AE6-4638-BA9E-41464344F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368" y="2135578"/>
              <a:ext cx="3741449" cy="2104565"/>
            </a:xfrm>
            <a:prstGeom prst="rect">
              <a:avLst/>
            </a:prstGeom>
          </p:spPr>
        </p:pic>
        <p:pic>
          <p:nvPicPr>
            <p:cNvPr id="10" name="그림 9" descr="실외, 포유류, 앉아있는, 가지이(가) 표시된 사진&#10;&#10;자동 생성된 설명">
              <a:extLst>
                <a:ext uri="{FF2B5EF4-FFF2-40B4-BE49-F238E27FC236}">
                  <a16:creationId xmlns:a16="http://schemas.microsoft.com/office/drawing/2014/main" id="{89924909-F6E9-43D1-ABC8-9B32DEF9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768" y="2287978"/>
              <a:ext cx="3741449" cy="2104565"/>
            </a:xfrm>
            <a:prstGeom prst="rect">
              <a:avLst/>
            </a:prstGeom>
          </p:spPr>
        </p:pic>
        <p:pic>
          <p:nvPicPr>
            <p:cNvPr id="14" name="그림 13" descr="실외, 포유류, 앉아있는, 가지이(가) 표시된 사진&#10;&#10;자동 생성된 설명">
              <a:extLst>
                <a:ext uri="{FF2B5EF4-FFF2-40B4-BE49-F238E27FC236}">
                  <a16:creationId xmlns:a16="http://schemas.microsoft.com/office/drawing/2014/main" id="{5AD5501B-3471-41DA-B060-E794686E8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6168" y="2440378"/>
              <a:ext cx="3741449" cy="210456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8DE026-F0AB-428A-B6CD-CDB16C94B9B4}"/>
              </a:ext>
            </a:extLst>
          </p:cNvPr>
          <p:cNvSpPr txBox="1"/>
          <p:nvPr/>
        </p:nvSpPr>
        <p:spPr>
          <a:xfrm>
            <a:off x="7427294" y="4408163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20. </a:t>
            </a:r>
            <a:r>
              <a:rPr lang="ko-KR" altLang="en-US" sz="1100" dirty="0"/>
              <a:t>성능테스트에 사용된 이미지 묶음</a:t>
            </a:r>
          </a:p>
        </p:txBody>
      </p:sp>
    </p:spTree>
    <p:extLst>
      <p:ext uri="{BB962C8B-B14F-4D97-AF65-F5344CB8AC3E}">
        <p14:creationId xmlns:p14="http://schemas.microsoft.com/office/powerpoint/2010/main" val="364580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포유류, 앉아있는, 가지이(가) 표시된 사진&#10;&#10;자동 생성된 설명">
            <a:extLst>
              <a:ext uri="{FF2B5EF4-FFF2-40B4-BE49-F238E27FC236}">
                <a16:creationId xmlns:a16="http://schemas.microsoft.com/office/drawing/2014/main" id="{A8FF926A-E1BC-41FB-AC88-09B17EE5A9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2" y="2030140"/>
            <a:ext cx="3741449" cy="2104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8403AE-06D9-49D3-B36E-DC95D1EFD5B1}"/>
              </a:ext>
            </a:extLst>
          </p:cNvPr>
          <p:cNvSpPr txBox="1"/>
          <p:nvPr/>
        </p:nvSpPr>
        <p:spPr>
          <a:xfrm>
            <a:off x="840699" y="4505065"/>
            <a:ext cx="254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 이미지</a:t>
            </a:r>
            <a:r>
              <a:rPr lang="en-US" altLang="ko-KR" dirty="0"/>
              <a:t>(1920*1080)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DB20B-1A71-47A1-B656-B7BABFE83F60}"/>
              </a:ext>
            </a:extLst>
          </p:cNvPr>
          <p:cNvSpPr txBox="1"/>
          <p:nvPr/>
        </p:nvSpPr>
        <p:spPr>
          <a:xfrm>
            <a:off x="8550803" y="4505065"/>
            <a:ext cx="3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FSRCNN – </a:t>
            </a:r>
            <a:r>
              <a:rPr lang="ko-KR" altLang="en-US" dirty="0"/>
              <a:t>이미지 축소</a:t>
            </a:r>
            <a:r>
              <a:rPr lang="en-US" altLang="ko-KR" dirty="0"/>
              <a:t>(256*144)</a:t>
            </a:r>
          </a:p>
          <a:p>
            <a:pPr algn="ctr"/>
            <a:r>
              <a:rPr lang="en-US" altLang="ko-KR" dirty="0"/>
              <a:t>PSNR : 21</a:t>
            </a:r>
          </a:p>
          <a:p>
            <a:pPr algn="ctr"/>
            <a:r>
              <a:rPr lang="en-US" altLang="ko-KR" dirty="0"/>
              <a:t>TIME : 0.032s</a:t>
            </a:r>
            <a:endParaRPr lang="ko-KR" altLang="en-US" dirty="0"/>
          </a:p>
        </p:txBody>
      </p:sp>
      <p:pic>
        <p:nvPicPr>
          <p:cNvPr id="6" name="그림 5" descr="실외, 앉아있는, 조류, 먹는이(가) 표시된 사진&#10;&#10;자동 생성된 설명">
            <a:extLst>
              <a:ext uri="{FF2B5EF4-FFF2-40B4-BE49-F238E27FC236}">
                <a16:creationId xmlns:a16="http://schemas.microsoft.com/office/drawing/2014/main" id="{BFB88848-9ABB-41A6-A42F-53B7BDE40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42" y="2030139"/>
            <a:ext cx="3741448" cy="2104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F2058-234C-4824-B14F-F0D1E811E7CD}"/>
              </a:ext>
            </a:extLst>
          </p:cNvPr>
          <p:cNvSpPr txBox="1"/>
          <p:nvPr/>
        </p:nvSpPr>
        <p:spPr>
          <a:xfrm>
            <a:off x="4329055" y="4505065"/>
            <a:ext cx="347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FSRCNN –X2</a:t>
            </a:r>
          </a:p>
          <a:p>
            <a:pPr algn="ctr"/>
            <a:r>
              <a:rPr lang="en-US" altLang="ko-KR" dirty="0"/>
              <a:t>PSNR : 38.43</a:t>
            </a:r>
          </a:p>
          <a:p>
            <a:pPr algn="ctr"/>
            <a:r>
              <a:rPr lang="en-US" altLang="ko-KR" dirty="0"/>
              <a:t>TIME : 1.32s</a:t>
            </a:r>
            <a:endParaRPr lang="ko-KR" altLang="en-US" dirty="0"/>
          </a:p>
        </p:txBody>
      </p:sp>
      <p:pic>
        <p:nvPicPr>
          <p:cNvPr id="14" name="그림 13" descr="실외, 포유류, 가지, 앉아있는이(가) 표시된 사진&#10;&#10;자동 생성된 설명">
            <a:extLst>
              <a:ext uri="{FF2B5EF4-FFF2-40B4-BE49-F238E27FC236}">
                <a16:creationId xmlns:a16="http://schemas.microsoft.com/office/drawing/2014/main" id="{24E3B4CA-1066-4272-8EE2-F44FCA4B535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82" y="2030139"/>
            <a:ext cx="3741448" cy="2104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B3EE9-8260-4A1F-8836-AE24C79E0184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테스트 </a:t>
            </a:r>
            <a:r>
              <a:rPr lang="en-US" altLang="ko-KR" sz="3200" dirty="0"/>
              <a:t>1. SRCNN</a:t>
            </a:r>
            <a:r>
              <a:rPr lang="ko-KR" altLang="en-US" sz="3200" dirty="0"/>
              <a:t>과 </a:t>
            </a:r>
            <a:r>
              <a:rPr lang="en-US" altLang="ko-KR" sz="3200" dirty="0"/>
              <a:t>FSRCNN</a:t>
            </a:r>
            <a:r>
              <a:rPr lang="ko-KR" altLang="en-US" sz="3200" dirty="0"/>
              <a:t>의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9DB31-BE2C-4848-A9CB-AFCD6CC76D0B}"/>
              </a:ext>
            </a:extLst>
          </p:cNvPr>
          <p:cNvSpPr txBox="1"/>
          <p:nvPr/>
        </p:nvSpPr>
        <p:spPr>
          <a:xfrm>
            <a:off x="76552" y="4189080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21. </a:t>
            </a:r>
            <a:r>
              <a:rPr lang="ko-KR" altLang="en-US" sz="1100" dirty="0"/>
              <a:t>성능테스트에 고 해상도 이미지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BD91F-2EE7-442C-BA29-B4C4E6F91365}"/>
              </a:ext>
            </a:extLst>
          </p:cNvPr>
          <p:cNvSpPr txBox="1"/>
          <p:nvPr/>
        </p:nvSpPr>
        <p:spPr>
          <a:xfrm>
            <a:off x="3948543" y="4189080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22. </a:t>
            </a:r>
            <a:r>
              <a:rPr lang="ko-KR" altLang="en-US" sz="1100" dirty="0"/>
              <a:t>성능테스트에 사용된 고 해상도 이미지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46B49-A1B5-47FC-B4C4-6901448AE95B}"/>
              </a:ext>
            </a:extLst>
          </p:cNvPr>
          <p:cNvSpPr txBox="1"/>
          <p:nvPr/>
        </p:nvSpPr>
        <p:spPr>
          <a:xfrm>
            <a:off x="8041663" y="4223949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23. </a:t>
            </a:r>
            <a:r>
              <a:rPr lang="ko-KR" altLang="en-US" sz="1100" dirty="0"/>
              <a:t>성능테스트에 사용된 저 해상도 이미지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17945-A816-4C52-B479-BA89CB30A660}"/>
              </a:ext>
            </a:extLst>
          </p:cNvPr>
          <p:cNvSpPr txBox="1"/>
          <p:nvPr/>
        </p:nvSpPr>
        <p:spPr>
          <a:xfrm>
            <a:off x="377561" y="5605153"/>
            <a:ext cx="108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해상도라는 제한된 상황에서는 실시간 처리가 가능한 속도가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8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8406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2. </a:t>
            </a:r>
            <a:r>
              <a:rPr lang="ko-KR" altLang="en-US" sz="2800" dirty="0"/>
              <a:t>파라미터 개수에 따른 </a:t>
            </a:r>
            <a:r>
              <a:rPr lang="en-US" altLang="ko-KR" sz="2800" dirty="0"/>
              <a:t>PSNR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EB49EE-1DDE-41F8-8140-A17D113B9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2" t="28368" r="10498" b="3630"/>
          <a:stretch/>
        </p:blipFill>
        <p:spPr>
          <a:xfrm>
            <a:off x="0" y="2084588"/>
            <a:ext cx="7761042" cy="2174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11CB27-9B95-49F8-9713-907BC36EBADC}"/>
              </a:ext>
            </a:extLst>
          </p:cNvPr>
          <p:cNvSpPr txBox="1"/>
          <p:nvPr/>
        </p:nvSpPr>
        <p:spPr>
          <a:xfrm>
            <a:off x="2022213" y="4259180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24. </a:t>
            </a:r>
            <a:r>
              <a:rPr lang="ko-KR" altLang="en-US" sz="1100" dirty="0"/>
              <a:t>매개변수</a:t>
            </a:r>
            <a:r>
              <a:rPr lang="en-US" altLang="ko-KR" sz="1100" dirty="0"/>
              <a:t>(</a:t>
            </a:r>
            <a:r>
              <a:rPr lang="ko-KR" altLang="en-US" sz="1100" dirty="0"/>
              <a:t>파라미터</a:t>
            </a:r>
            <a:r>
              <a:rPr lang="en-US" altLang="ko-KR" sz="1100" dirty="0"/>
              <a:t>)</a:t>
            </a:r>
            <a:r>
              <a:rPr lang="ko-KR" altLang="en-US" sz="1100" dirty="0"/>
              <a:t>에 따른 </a:t>
            </a:r>
            <a:r>
              <a:rPr lang="en-US" altLang="ko-KR" sz="1100" dirty="0"/>
              <a:t>PSNR </a:t>
            </a:r>
            <a:r>
              <a:rPr lang="ko-KR" altLang="en-US" sz="1100" dirty="0"/>
              <a:t>수치 측정 결과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8426A23-182F-46FA-AF20-57E69A2E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43830"/>
              </p:ext>
            </p:extLst>
          </p:nvPr>
        </p:nvGraphicFramePr>
        <p:xfrm>
          <a:off x="7899291" y="2618164"/>
          <a:ext cx="384540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03">
                  <a:extLst>
                    <a:ext uri="{9D8B030D-6E8A-4147-A177-3AD203B41FA5}">
                      <a16:colId xmlns:a16="http://schemas.microsoft.com/office/drawing/2014/main" val="1384006502"/>
                    </a:ext>
                  </a:extLst>
                </a:gridCol>
                <a:gridCol w="1922703">
                  <a:extLst>
                    <a:ext uri="{9D8B030D-6E8A-4147-A177-3AD203B41FA5}">
                      <a16:colId xmlns:a16="http://schemas.microsoft.com/office/drawing/2014/main" val="3609979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 =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 = 56, s =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37.16 (9872)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 = 56, s =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37.12 (12336)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6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758884-C82F-4BA5-8439-9DECF1C9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1917776"/>
            <a:ext cx="5577978" cy="28183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B09C54-A68D-447F-8A2C-F73C0B6E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7776"/>
            <a:ext cx="5539509" cy="2818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B10D4C-1DC8-4375-916C-5AFEA9FF1F0A}"/>
              </a:ext>
            </a:extLst>
          </p:cNvPr>
          <p:cNvSpPr txBox="1"/>
          <p:nvPr/>
        </p:nvSpPr>
        <p:spPr>
          <a:xfrm>
            <a:off x="163286" y="217714"/>
            <a:ext cx="8406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2. </a:t>
            </a:r>
            <a:r>
              <a:rPr lang="ko-KR" altLang="en-US" sz="2800" dirty="0"/>
              <a:t>파라미터 개수에 따른 </a:t>
            </a:r>
            <a:r>
              <a:rPr lang="en-US" altLang="ko-KR" sz="2800" dirty="0"/>
              <a:t>PSNR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E3A2-773A-4FE5-830D-ADAA16B38E5F}"/>
              </a:ext>
            </a:extLst>
          </p:cNvPr>
          <p:cNvSpPr txBox="1"/>
          <p:nvPr/>
        </p:nvSpPr>
        <p:spPr>
          <a:xfrm>
            <a:off x="1165752" y="4754802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25. </a:t>
            </a:r>
            <a:r>
              <a:rPr lang="ko-KR" altLang="en-US" sz="1100" dirty="0"/>
              <a:t>매핑 층의 개수에 따른 </a:t>
            </a:r>
            <a:r>
              <a:rPr lang="en-US" altLang="ko-KR" sz="1100" dirty="0"/>
              <a:t>PSNR </a:t>
            </a:r>
            <a:r>
              <a:rPr lang="ko-KR" altLang="en-US" sz="1100" dirty="0"/>
              <a:t>추이 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1B282-7FB7-4DFB-B6B4-03A97DACC196}"/>
              </a:ext>
            </a:extLst>
          </p:cNvPr>
          <p:cNvSpPr txBox="1"/>
          <p:nvPr/>
        </p:nvSpPr>
        <p:spPr>
          <a:xfrm>
            <a:off x="6952463" y="4736123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26. </a:t>
            </a:r>
            <a:r>
              <a:rPr lang="ko-KR" altLang="en-US" sz="1100" dirty="0"/>
              <a:t>채널</a:t>
            </a:r>
            <a:r>
              <a:rPr lang="en-US" altLang="ko-KR" sz="1100" dirty="0"/>
              <a:t>(d, s) </a:t>
            </a:r>
            <a:r>
              <a:rPr lang="ko-KR" altLang="en-US" sz="1100" dirty="0"/>
              <a:t>수에 따른 </a:t>
            </a:r>
            <a:r>
              <a:rPr lang="en-US" altLang="ko-KR" sz="1100" dirty="0"/>
              <a:t>PSNR </a:t>
            </a:r>
            <a:r>
              <a:rPr lang="ko-KR" altLang="en-US" sz="1100" dirty="0"/>
              <a:t>추이 그래프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FE288-A214-4F48-87F9-3B53D513840B}"/>
              </a:ext>
            </a:extLst>
          </p:cNvPr>
          <p:cNvSpPr txBox="1"/>
          <p:nvPr/>
        </p:nvSpPr>
        <p:spPr>
          <a:xfrm>
            <a:off x="377561" y="5605153"/>
            <a:ext cx="108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개수와 성능은 항상 비례하지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15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3. </a:t>
            </a:r>
            <a:r>
              <a:rPr lang="ko-KR" altLang="en-US" sz="2800" dirty="0"/>
              <a:t>다양한 업 스케일링 요소에 대한 시간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5B6B7-7DDB-4246-812F-DFE45EB24C53}"/>
              </a:ext>
            </a:extLst>
          </p:cNvPr>
          <p:cNvSpPr txBox="1"/>
          <p:nvPr/>
        </p:nvSpPr>
        <p:spPr>
          <a:xfrm>
            <a:off x="558531" y="5433006"/>
            <a:ext cx="1140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파란 그래프</a:t>
            </a:r>
            <a:r>
              <a:rPr lang="en-US" altLang="ko-KR" dirty="0"/>
              <a:t>)</a:t>
            </a:r>
            <a:r>
              <a:rPr lang="ko-KR" altLang="en-US" dirty="0"/>
              <a:t>업 스케일링 요소를 </a:t>
            </a:r>
            <a:r>
              <a:rPr lang="en-US" altLang="ko-KR" dirty="0"/>
              <a:t>3</a:t>
            </a:r>
            <a:r>
              <a:rPr lang="ko-KR" altLang="en-US" dirty="0"/>
              <a:t>으로 학습을 하고 다 끝난 뒤</a:t>
            </a:r>
            <a:r>
              <a:rPr lang="en-US" altLang="ko-KR" dirty="0"/>
              <a:t>, 2</a:t>
            </a:r>
            <a:r>
              <a:rPr lang="ko-KR" altLang="en-US" dirty="0"/>
              <a:t>로 바꿔서 학습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붉은 그래프</a:t>
            </a:r>
            <a:r>
              <a:rPr lang="en-US" altLang="ko-KR" dirty="0"/>
              <a:t>)</a:t>
            </a:r>
            <a:r>
              <a:rPr lang="ko-KR" altLang="en-US" dirty="0"/>
              <a:t>업 스케일링 요소를 </a:t>
            </a:r>
            <a:r>
              <a:rPr lang="en-US" altLang="ko-KR" dirty="0"/>
              <a:t>3</a:t>
            </a:r>
            <a:r>
              <a:rPr lang="ko-KR" altLang="en-US" dirty="0"/>
              <a:t>으로 학습을 하고 </a:t>
            </a:r>
            <a:r>
              <a:rPr lang="en-US" altLang="ko-KR" dirty="0"/>
              <a:t>Deconvolutional </a:t>
            </a:r>
            <a:r>
              <a:rPr lang="ko-KR" altLang="en-US" dirty="0"/>
              <a:t>진행 중에</a:t>
            </a:r>
            <a:r>
              <a:rPr lang="en-US" altLang="ko-KR" dirty="0"/>
              <a:t> </a:t>
            </a:r>
            <a:r>
              <a:rPr lang="ko-KR" altLang="en-US" dirty="0"/>
              <a:t>요소 </a:t>
            </a:r>
            <a:r>
              <a:rPr lang="en-US" altLang="ko-KR" dirty="0"/>
              <a:t>2</a:t>
            </a:r>
            <a:r>
              <a:rPr lang="ko-KR" altLang="en-US" dirty="0"/>
              <a:t>에 대한 훈련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6A2F8-62D1-403F-81E1-138AFDDD8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02"/>
          <a:stretch/>
        </p:blipFill>
        <p:spPr>
          <a:xfrm>
            <a:off x="2263025" y="1882825"/>
            <a:ext cx="7665949" cy="3176440"/>
          </a:xfrm>
          <a:prstGeom prst="rect">
            <a:avLst/>
          </a:prstGeom>
        </p:spPr>
      </p:pic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2DF1E7EB-5F22-4DD2-A4EE-962EFBE45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27009"/>
              </p:ext>
            </p:extLst>
          </p:nvPr>
        </p:nvGraphicFramePr>
        <p:xfrm>
          <a:off x="163286" y="772485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22862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20935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8854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 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4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FSRCNN(56,12,4)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75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3634B0-DDA2-428A-9501-B58B34D30A4D}"/>
              </a:ext>
            </a:extLst>
          </p:cNvPr>
          <p:cNvSpPr txBox="1"/>
          <p:nvPr/>
        </p:nvSpPr>
        <p:spPr>
          <a:xfrm>
            <a:off x="3800859" y="4797655"/>
            <a:ext cx="4590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27. Deconvolution Layer </a:t>
            </a:r>
            <a:r>
              <a:rPr lang="ko-KR" altLang="en-US" sz="1100" dirty="0"/>
              <a:t>미세조정 여부에 따른 학습시간 비교 그래프</a:t>
            </a:r>
          </a:p>
        </p:txBody>
      </p:sp>
    </p:spTree>
    <p:extLst>
      <p:ext uri="{BB962C8B-B14F-4D97-AF65-F5344CB8AC3E}">
        <p14:creationId xmlns:p14="http://schemas.microsoft.com/office/powerpoint/2010/main" val="240727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4. </a:t>
            </a:r>
            <a:r>
              <a:rPr lang="ko-KR" altLang="en-US" sz="2800" dirty="0"/>
              <a:t>다른 </a:t>
            </a:r>
            <a:r>
              <a:rPr lang="en-US" altLang="ko-KR" sz="3200" dirty="0"/>
              <a:t>SR</a:t>
            </a:r>
            <a:r>
              <a:rPr lang="en-US" altLang="ko-KR" sz="2800" dirty="0"/>
              <a:t> </a:t>
            </a:r>
            <a:r>
              <a:rPr lang="ko-KR" altLang="en-US" sz="2800" dirty="0"/>
              <a:t>기술과의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5B6B7-7DDB-4246-812F-DFE45EB24C53}"/>
              </a:ext>
            </a:extLst>
          </p:cNvPr>
          <p:cNvSpPr txBox="1"/>
          <p:nvPr/>
        </p:nvSpPr>
        <p:spPr>
          <a:xfrm>
            <a:off x="283029" y="5756777"/>
            <a:ext cx="59804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앙상블 학습 방법 중 하나인 랜덤포레스트를 이용한 </a:t>
            </a:r>
            <a:r>
              <a:rPr lang="en-US" altLang="ko-KR" dirty="0"/>
              <a:t>SRF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37D29-EF51-4F22-BCC8-4873B13E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42" y="4436266"/>
            <a:ext cx="3712029" cy="900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315819-1F4C-427E-A6C6-8A6D76D56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408" y="883823"/>
            <a:ext cx="5980422" cy="2223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907019-FA03-456A-9685-18016E42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78" y="4177003"/>
            <a:ext cx="5218041" cy="15797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1A689D-D517-498D-AC25-2B37BACDCF48}"/>
              </a:ext>
            </a:extLst>
          </p:cNvPr>
          <p:cNvSpPr txBox="1"/>
          <p:nvPr/>
        </p:nvSpPr>
        <p:spPr>
          <a:xfrm>
            <a:off x="2890596" y="3084262"/>
            <a:ext cx="6225352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SRCNN(Super</a:t>
            </a:r>
            <a:r>
              <a:rPr lang="ko-KR" altLang="en-US" dirty="0"/>
              <a:t> </a:t>
            </a:r>
            <a:r>
              <a:rPr lang="en-US" altLang="ko-KR" dirty="0"/>
              <a:t>Resolution</a:t>
            </a:r>
            <a:r>
              <a:rPr lang="ko-KR" altLang="en-US" dirty="0"/>
              <a:t> </a:t>
            </a:r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1E020-6137-4D17-9AE0-1FEF6B4D467E}"/>
              </a:ext>
            </a:extLst>
          </p:cNvPr>
          <p:cNvSpPr txBox="1"/>
          <p:nvPr/>
        </p:nvSpPr>
        <p:spPr>
          <a:xfrm>
            <a:off x="6766763" y="5479778"/>
            <a:ext cx="507482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Sparse Coding</a:t>
            </a:r>
            <a:r>
              <a:rPr lang="ko-KR" altLang="en-US" dirty="0"/>
              <a:t>을 기반으로 한 </a:t>
            </a:r>
            <a:r>
              <a:rPr lang="en-US" altLang="ko-KR" dirty="0"/>
              <a:t>SCN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80EF3-A2A3-4975-9028-EC775FE970D7}"/>
              </a:ext>
            </a:extLst>
          </p:cNvPr>
          <p:cNvSpPr txBox="1"/>
          <p:nvPr/>
        </p:nvSpPr>
        <p:spPr>
          <a:xfrm>
            <a:off x="3677725" y="3035580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28. SRCNN </a:t>
            </a:r>
            <a:r>
              <a:rPr lang="ko-KR" altLang="en-US" sz="1100" dirty="0"/>
              <a:t>전체 네트워크 구조</a:t>
            </a:r>
            <a:r>
              <a:rPr lang="en-US" altLang="ko-KR" sz="1100" dirty="0"/>
              <a:t>(3)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5448F-AD24-4C99-A927-BBA76411BDD9}"/>
              </a:ext>
            </a:extLst>
          </p:cNvPr>
          <p:cNvSpPr txBox="1"/>
          <p:nvPr/>
        </p:nvSpPr>
        <p:spPr>
          <a:xfrm>
            <a:off x="1068704" y="5712567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29. SRF </a:t>
            </a:r>
            <a:r>
              <a:rPr lang="ko-KR" altLang="en-US" sz="1100" dirty="0"/>
              <a:t>네트워크 간략화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7E01F-BEDC-4B04-A154-D9F16AD8AA23}"/>
              </a:ext>
            </a:extLst>
          </p:cNvPr>
          <p:cNvSpPr txBox="1"/>
          <p:nvPr/>
        </p:nvSpPr>
        <p:spPr>
          <a:xfrm>
            <a:off x="7267282" y="5484790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30. SCN </a:t>
            </a:r>
            <a:r>
              <a:rPr lang="ko-KR" altLang="en-US" sz="11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93872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4. </a:t>
            </a:r>
            <a:r>
              <a:rPr lang="ko-KR" altLang="en-US" sz="2800" dirty="0"/>
              <a:t>다른 </a:t>
            </a:r>
            <a:r>
              <a:rPr lang="en-US" altLang="ko-KR" sz="3200" dirty="0"/>
              <a:t>SR</a:t>
            </a:r>
            <a:r>
              <a:rPr lang="en-US" altLang="ko-KR" sz="2800" dirty="0"/>
              <a:t> </a:t>
            </a:r>
            <a:r>
              <a:rPr lang="ko-KR" altLang="en-US" sz="2800" dirty="0"/>
              <a:t>기술과의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8AFEB-47B0-4E8C-A1A2-C3A657BD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2" y="1346972"/>
            <a:ext cx="11618715" cy="3600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79A12-2156-4A46-A734-8F0349FE5AF2}"/>
              </a:ext>
            </a:extLst>
          </p:cNvPr>
          <p:cNvSpPr txBox="1"/>
          <p:nvPr/>
        </p:nvSpPr>
        <p:spPr>
          <a:xfrm>
            <a:off x="3823806" y="4947138"/>
            <a:ext cx="4544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31. SRF, SRCNN, SCN, FSRCNN</a:t>
            </a:r>
            <a:r>
              <a:rPr lang="ko-KR" altLang="en-US" sz="1100" dirty="0"/>
              <a:t>을 대상으로 한 </a:t>
            </a:r>
            <a:r>
              <a:rPr lang="en-US" altLang="ko-KR" sz="1100" dirty="0"/>
              <a:t>PSNR, Time </a:t>
            </a:r>
            <a:r>
              <a:rPr lang="ko-KR" altLang="en-US" sz="1100" dirty="0"/>
              <a:t>측정 결과</a:t>
            </a:r>
          </a:p>
        </p:txBody>
      </p:sp>
    </p:spTree>
    <p:extLst>
      <p:ext uri="{BB962C8B-B14F-4D97-AF65-F5344CB8AC3E}">
        <p14:creationId xmlns:p14="http://schemas.microsoft.com/office/powerpoint/2010/main" val="318964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4. </a:t>
            </a:r>
            <a:r>
              <a:rPr lang="ko-KR" altLang="en-US" sz="2800" dirty="0"/>
              <a:t>다른 </a:t>
            </a:r>
            <a:r>
              <a:rPr lang="en-US" altLang="ko-KR" sz="3200" dirty="0"/>
              <a:t>SR</a:t>
            </a:r>
            <a:r>
              <a:rPr lang="en-US" altLang="ko-KR" sz="2800" dirty="0"/>
              <a:t> </a:t>
            </a:r>
            <a:r>
              <a:rPr lang="ko-KR" altLang="en-US" sz="2800" dirty="0"/>
              <a:t>기술과의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9FBB7-E68A-462A-8EA7-FABB51D1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1661829"/>
            <a:ext cx="4229100" cy="2905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7341B7-238B-4D1D-9836-53C4EC744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036" y="1517724"/>
            <a:ext cx="5940669" cy="319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0AADA5-4CC1-45B0-A813-0207901D4B4B}"/>
              </a:ext>
            </a:extLst>
          </p:cNvPr>
          <p:cNvSpPr txBox="1"/>
          <p:nvPr/>
        </p:nvSpPr>
        <p:spPr>
          <a:xfrm>
            <a:off x="662335" y="5116770"/>
            <a:ext cx="37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ResNet </a:t>
            </a:r>
            <a:r>
              <a:rPr lang="ko-KR" altLang="en-US" dirty="0"/>
              <a:t>기반 </a:t>
            </a:r>
            <a:r>
              <a:rPr lang="en-US" altLang="ko-KR" dirty="0"/>
              <a:t>EDSR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8C301-8051-4103-9E83-9CA1D1A7C0A7}"/>
              </a:ext>
            </a:extLst>
          </p:cNvPr>
          <p:cNvSpPr txBox="1"/>
          <p:nvPr/>
        </p:nvSpPr>
        <p:spPr>
          <a:xfrm>
            <a:off x="6781499" y="5116770"/>
            <a:ext cx="37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GAN </a:t>
            </a:r>
            <a:r>
              <a:rPr lang="ko-KR" altLang="en-US" dirty="0"/>
              <a:t>기반 </a:t>
            </a:r>
            <a:r>
              <a:rPr lang="en-US" altLang="ko-KR" dirty="0"/>
              <a:t>SRGAN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00367-1688-4E76-8528-B5B25FF054F6}"/>
              </a:ext>
            </a:extLst>
          </p:cNvPr>
          <p:cNvSpPr txBox="1"/>
          <p:nvPr/>
        </p:nvSpPr>
        <p:spPr>
          <a:xfrm>
            <a:off x="491313" y="4711057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31. EDSR </a:t>
            </a:r>
            <a:r>
              <a:rPr lang="ko-KR" altLang="en-US" sz="1100" dirty="0"/>
              <a:t>네트워크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60CC2-1130-4B85-B44E-CCB6CC16B112}"/>
              </a:ext>
            </a:extLst>
          </p:cNvPr>
          <p:cNvSpPr txBox="1"/>
          <p:nvPr/>
        </p:nvSpPr>
        <p:spPr>
          <a:xfrm>
            <a:off x="6610475" y="4734205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32. SRGAN </a:t>
            </a:r>
            <a:r>
              <a:rPr lang="ko-KR" altLang="en-US" sz="1100" dirty="0"/>
              <a:t>네트워크</a:t>
            </a:r>
            <a:r>
              <a:rPr lang="en-US" altLang="ko-KR" sz="1100" dirty="0"/>
              <a:t> </a:t>
            </a:r>
            <a:r>
              <a:rPr lang="ko-KR" altLang="en-US" sz="11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15989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Super-Resolution</a:t>
            </a:r>
            <a:r>
              <a:rPr lang="ko-KR" altLang="en-US" sz="3200" dirty="0"/>
              <a:t>의 다양한 기술들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6543F-72E6-462A-9DF8-04A371921A54}"/>
              </a:ext>
            </a:extLst>
          </p:cNvPr>
          <p:cNvSpPr txBox="1"/>
          <p:nvPr/>
        </p:nvSpPr>
        <p:spPr>
          <a:xfrm>
            <a:off x="566527" y="4919199"/>
            <a:ext cx="11038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1. SR</a:t>
            </a:r>
            <a:r>
              <a:rPr lang="ko-KR" altLang="en-US" sz="1100" dirty="0"/>
              <a:t>기술에 관한 기술들을 정리한 다이어그램</a:t>
            </a:r>
            <a:endParaRPr lang="en-US" altLang="ko-KR" sz="1100" dirty="0"/>
          </a:p>
        </p:txBody>
      </p:sp>
      <p:pic>
        <p:nvPicPr>
          <p:cNvPr id="3" name="그림 2" descr="스크린샷, 컴퓨터, 노트북, 화면이(가) 표시된 사진&#10;&#10;자동 생성된 설명">
            <a:extLst>
              <a:ext uri="{FF2B5EF4-FFF2-40B4-BE49-F238E27FC236}">
                <a16:creationId xmlns:a16="http://schemas.microsoft.com/office/drawing/2014/main" id="{F1B50559-840B-46F5-9C8A-8A4B1382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796"/>
            <a:ext cx="12171168" cy="370840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AB8961F-7E55-419E-B6BB-309F329A1B80}"/>
              </a:ext>
            </a:extLst>
          </p:cNvPr>
          <p:cNvSpPr/>
          <p:nvPr/>
        </p:nvSpPr>
        <p:spPr>
          <a:xfrm>
            <a:off x="1430215" y="3212120"/>
            <a:ext cx="914400" cy="5509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39BDD-79FF-4F01-8DCC-CB64ED1E9727}"/>
              </a:ext>
            </a:extLst>
          </p:cNvPr>
          <p:cNvSpPr txBox="1"/>
          <p:nvPr/>
        </p:nvSpPr>
        <p:spPr>
          <a:xfrm>
            <a:off x="299332" y="5327506"/>
            <a:ext cx="1130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Linear Network </a:t>
            </a:r>
            <a:r>
              <a:rPr lang="ko-KR" altLang="en-US" dirty="0"/>
              <a:t>기반 </a:t>
            </a:r>
            <a:r>
              <a:rPr lang="en-US" altLang="ko-KR" dirty="0"/>
              <a:t>FSRCNN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SRCNN</a:t>
            </a:r>
            <a:r>
              <a:rPr lang="ko-KR" altLang="en-US" dirty="0"/>
              <a:t>을 가속시킨 모델</a:t>
            </a:r>
          </a:p>
        </p:txBody>
      </p:sp>
    </p:spTree>
    <p:extLst>
      <p:ext uri="{BB962C8B-B14F-4D97-AF65-F5344CB8AC3E}">
        <p14:creationId xmlns:p14="http://schemas.microsoft.com/office/powerpoint/2010/main" val="3046131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테스트 </a:t>
            </a:r>
            <a:r>
              <a:rPr lang="en-US" altLang="ko-KR" sz="2800" dirty="0"/>
              <a:t>4. </a:t>
            </a:r>
            <a:r>
              <a:rPr lang="ko-KR" altLang="en-US" sz="2800" dirty="0"/>
              <a:t>다른 </a:t>
            </a:r>
            <a:r>
              <a:rPr lang="en-US" altLang="ko-KR" sz="3200" dirty="0"/>
              <a:t>SR</a:t>
            </a:r>
            <a:r>
              <a:rPr lang="en-US" altLang="ko-KR" sz="2800" dirty="0"/>
              <a:t> </a:t>
            </a:r>
            <a:r>
              <a:rPr lang="ko-KR" altLang="en-US" sz="2800" dirty="0"/>
              <a:t>기술과의 비교</a:t>
            </a:r>
          </a:p>
        </p:txBody>
      </p:sp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BABDECA4-F8B8-4B37-97AF-B7ED71EC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06432"/>
              </p:ext>
            </p:extLst>
          </p:nvPr>
        </p:nvGraphicFramePr>
        <p:xfrm>
          <a:off x="230460" y="1032406"/>
          <a:ext cx="4241756" cy="187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75">
                  <a:extLst>
                    <a:ext uri="{9D8B030D-6E8A-4147-A177-3AD203B41FA5}">
                      <a16:colId xmlns:a16="http://schemas.microsoft.com/office/drawing/2014/main" val="2532286271"/>
                    </a:ext>
                  </a:extLst>
                </a:gridCol>
                <a:gridCol w="1381037">
                  <a:extLst>
                    <a:ext uri="{9D8B030D-6E8A-4147-A177-3AD203B41FA5}">
                      <a16:colId xmlns:a16="http://schemas.microsoft.com/office/drawing/2014/main" val="2432093552"/>
                    </a:ext>
                  </a:extLst>
                </a:gridCol>
                <a:gridCol w="1657244">
                  <a:extLst>
                    <a:ext uri="{9D8B030D-6E8A-4147-A177-3AD203B41FA5}">
                      <a16:colId xmlns:a16="http://schemas.microsoft.com/office/drawing/2014/main" val="3918854544"/>
                    </a:ext>
                  </a:extLst>
                </a:gridCol>
              </a:tblGrid>
              <a:tr h="49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스케일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40895"/>
                  </a:ext>
                </a:extLst>
              </a:tr>
              <a:tr h="492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FSRCNN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(56, 12, 4)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2598"/>
                  </a:ext>
                </a:extLst>
              </a:tr>
              <a:tr h="492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ResBlock 32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7502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SRGAN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24849"/>
                  </a:ext>
                </a:extLst>
              </a:tr>
            </a:tbl>
          </a:graphicData>
        </a:graphic>
      </p:graphicFrame>
      <p:pic>
        <p:nvPicPr>
          <p:cNvPr id="5" name="그림 4" descr="실외, 포유류, 대형, 기린이(가) 표시된 사진&#10;&#10;자동 생성된 설명">
            <a:extLst>
              <a:ext uri="{FF2B5EF4-FFF2-40B4-BE49-F238E27FC236}">
                <a16:creationId xmlns:a16="http://schemas.microsoft.com/office/drawing/2014/main" id="{35F64C8E-805A-4A8F-B504-6AF490B7AB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68" y="3428998"/>
            <a:ext cx="3407558" cy="1916751"/>
          </a:xfrm>
          <a:prstGeom prst="rect">
            <a:avLst/>
          </a:prstGeom>
        </p:spPr>
      </p:pic>
      <p:pic>
        <p:nvPicPr>
          <p:cNvPr id="6" name="그림 5" descr="실외, 포유류, 대형, 기린이(가) 표시된 사진&#10;&#10;자동 생성된 설명">
            <a:extLst>
              <a:ext uri="{FF2B5EF4-FFF2-40B4-BE49-F238E27FC236}">
                <a16:creationId xmlns:a16="http://schemas.microsoft.com/office/drawing/2014/main" id="{6BACAF15-7102-4081-B39B-4147AC278B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85" y="3428998"/>
            <a:ext cx="3407558" cy="1916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00367-1688-4E76-8528-B5B25FF054F6}"/>
              </a:ext>
            </a:extLst>
          </p:cNvPr>
          <p:cNvSpPr txBox="1"/>
          <p:nvPr/>
        </p:nvSpPr>
        <p:spPr>
          <a:xfrm>
            <a:off x="4018392" y="5345749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35. EDSR </a:t>
            </a:r>
            <a:r>
              <a:rPr lang="ko-KR" altLang="en-US" sz="1100" dirty="0"/>
              <a:t>결과 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00367-1688-4E76-8528-B5B25FF054F6}"/>
              </a:ext>
            </a:extLst>
          </p:cNvPr>
          <p:cNvSpPr txBox="1"/>
          <p:nvPr/>
        </p:nvSpPr>
        <p:spPr>
          <a:xfrm>
            <a:off x="8173608" y="5345749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36. SRGAN </a:t>
            </a:r>
            <a:r>
              <a:rPr lang="ko-KR" altLang="en-US" sz="1100" dirty="0"/>
              <a:t>결과 이미지</a:t>
            </a:r>
          </a:p>
        </p:txBody>
      </p:sp>
      <p:pic>
        <p:nvPicPr>
          <p:cNvPr id="4" name="그림 3" descr="실외, 포유류, 가지, 앉아있는이(가) 표시된 사진&#10;&#10;자동 생성된 설명">
            <a:extLst>
              <a:ext uri="{FF2B5EF4-FFF2-40B4-BE49-F238E27FC236}">
                <a16:creationId xmlns:a16="http://schemas.microsoft.com/office/drawing/2014/main" id="{59B31DAE-6AAE-4722-BAA6-E2F846257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80" y="662516"/>
            <a:ext cx="3021278" cy="1699469"/>
          </a:xfrm>
          <a:prstGeom prst="rect">
            <a:avLst/>
          </a:prstGeom>
        </p:spPr>
      </p:pic>
      <p:pic>
        <p:nvPicPr>
          <p:cNvPr id="11" name="그림 10" descr="실외, 포유류, 앉아있는, 가지이(가) 표시된 사진&#10;&#10;자동 생성된 설명">
            <a:extLst>
              <a:ext uri="{FF2B5EF4-FFF2-40B4-BE49-F238E27FC236}">
                <a16:creationId xmlns:a16="http://schemas.microsoft.com/office/drawing/2014/main" id="{8D968755-9956-449E-90C2-21994362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4" y="3428997"/>
            <a:ext cx="3407558" cy="19167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B4640A-F02A-4FC0-92F2-02F7EDD29B7C}"/>
              </a:ext>
            </a:extLst>
          </p:cNvPr>
          <p:cNvSpPr txBox="1"/>
          <p:nvPr/>
        </p:nvSpPr>
        <p:spPr>
          <a:xfrm>
            <a:off x="312444" y="5530161"/>
            <a:ext cx="347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FSRCNN –X4</a:t>
            </a:r>
          </a:p>
          <a:p>
            <a:pPr algn="ctr"/>
            <a:r>
              <a:rPr lang="en-US" altLang="ko-KR" sz="1600" dirty="0"/>
              <a:t>PSNR : 19.01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9B3D2-7225-4D9E-82FC-46BDF2B96CD1}"/>
              </a:ext>
            </a:extLst>
          </p:cNvPr>
          <p:cNvSpPr txBox="1"/>
          <p:nvPr/>
        </p:nvSpPr>
        <p:spPr>
          <a:xfrm>
            <a:off x="4357999" y="5530161"/>
            <a:ext cx="347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EDSR</a:t>
            </a:r>
          </a:p>
          <a:p>
            <a:pPr algn="ctr"/>
            <a:r>
              <a:rPr lang="en-US" altLang="ko-KR" sz="1600" dirty="0"/>
              <a:t>PSNR : 21.63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1755A-0C7A-4142-94D7-877A40B131E9}"/>
              </a:ext>
            </a:extLst>
          </p:cNvPr>
          <p:cNvSpPr txBox="1"/>
          <p:nvPr/>
        </p:nvSpPr>
        <p:spPr>
          <a:xfrm>
            <a:off x="8661732" y="5530161"/>
            <a:ext cx="347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SRGAN</a:t>
            </a:r>
          </a:p>
          <a:p>
            <a:pPr algn="ctr"/>
            <a:r>
              <a:rPr lang="en-US" altLang="ko-KR" sz="1600" dirty="0"/>
              <a:t>PSNR : 23.5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74CA14-BD0C-4F27-970B-470AE5468165}"/>
              </a:ext>
            </a:extLst>
          </p:cNvPr>
          <p:cNvSpPr txBox="1"/>
          <p:nvPr/>
        </p:nvSpPr>
        <p:spPr>
          <a:xfrm>
            <a:off x="6325946" y="2361985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33. </a:t>
            </a:r>
            <a:r>
              <a:rPr lang="ko-KR" altLang="en-US" sz="1100" dirty="0"/>
              <a:t>테스트에 사용된 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963FD-2A86-4AB0-8895-E12B2E0FB703}"/>
              </a:ext>
            </a:extLst>
          </p:cNvPr>
          <p:cNvSpPr txBox="1"/>
          <p:nvPr/>
        </p:nvSpPr>
        <p:spPr>
          <a:xfrm>
            <a:off x="6624838" y="2629033"/>
            <a:ext cx="347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테스트에 사용된 이미지</a:t>
            </a:r>
            <a:endParaRPr lang="en-US" altLang="ko-KR" sz="1600" dirty="0"/>
          </a:p>
          <a:p>
            <a:pPr algn="ctr"/>
            <a:r>
              <a:rPr lang="en-US" altLang="ko-KR" sz="1600" dirty="0"/>
              <a:t>480x270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CB14B4-5510-46DC-AEA7-9E13A95CBD67}"/>
              </a:ext>
            </a:extLst>
          </p:cNvPr>
          <p:cNvSpPr txBox="1"/>
          <p:nvPr/>
        </p:nvSpPr>
        <p:spPr>
          <a:xfrm>
            <a:off x="-20671" y="5345749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34. FSRCNN </a:t>
            </a:r>
            <a:r>
              <a:rPr lang="ko-KR" altLang="en-US" sz="1100" dirty="0"/>
              <a:t>결과 이미지</a:t>
            </a:r>
          </a:p>
        </p:txBody>
      </p:sp>
    </p:spTree>
    <p:extLst>
      <p:ext uri="{BB962C8B-B14F-4D97-AF65-F5344CB8AC3E}">
        <p14:creationId xmlns:p14="http://schemas.microsoft.com/office/powerpoint/2010/main" val="1120577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3218425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요약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51052-F509-445C-9DAE-03D883C96783}"/>
              </a:ext>
            </a:extLst>
          </p:cNvPr>
          <p:cNvSpPr txBox="1"/>
          <p:nvPr/>
        </p:nvSpPr>
        <p:spPr>
          <a:xfrm>
            <a:off x="4059104" y="2861953"/>
            <a:ext cx="407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35. FSRCNN</a:t>
            </a:r>
            <a:r>
              <a:rPr lang="ko-KR" altLang="en-US" sz="1100" dirty="0"/>
              <a:t> 전체 네트워크 구조</a:t>
            </a:r>
            <a:r>
              <a:rPr lang="en-US" altLang="ko-KR" sz="1100" dirty="0"/>
              <a:t>(7)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9DAF9C-0AFB-40B5-B1DB-E7311BE0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27" y="898307"/>
            <a:ext cx="8708343" cy="1963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53A2ED-ED74-41F6-BFCE-FDD4B083470D}"/>
              </a:ext>
            </a:extLst>
          </p:cNvPr>
          <p:cNvSpPr txBox="1"/>
          <p:nvPr/>
        </p:nvSpPr>
        <p:spPr>
          <a:xfrm>
            <a:off x="300841" y="3544180"/>
            <a:ext cx="11590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SRCNN</a:t>
            </a:r>
            <a:r>
              <a:rPr lang="ko-KR" altLang="en-US" dirty="0"/>
              <a:t>의 성능을 유지하고 속도를 가속한 네트워크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원본 이미지를 그대로 학습 데이터로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Deconvolutional Layer</a:t>
            </a:r>
            <a:r>
              <a:rPr lang="ko-KR" altLang="en-US" dirty="0"/>
              <a:t>를 이용한 업 스케일링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 선형 매핑 단계를 </a:t>
            </a:r>
            <a:r>
              <a:rPr lang="en-US" altLang="ko-KR" dirty="0"/>
              <a:t>3</a:t>
            </a:r>
            <a:r>
              <a:rPr lang="ko-KR" altLang="en-US" dirty="0"/>
              <a:t>단계로 분리하여 속도 향상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PReLU </a:t>
            </a:r>
            <a:r>
              <a:rPr lang="ko-KR" altLang="en-US" dirty="0"/>
              <a:t>함수와 </a:t>
            </a:r>
            <a:r>
              <a:rPr lang="en-US" altLang="ko-KR" dirty="0"/>
              <a:t>He </a:t>
            </a:r>
            <a:r>
              <a:rPr lang="ko-KR" altLang="en-US" dirty="0"/>
              <a:t>초기화 방법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36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SRCNN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C7160-8A72-44BD-9D1C-FF294F79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01"/>
            <a:ext cx="7385433" cy="28860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EEA222-E5C9-4C13-8494-FC87F87A8F77}"/>
              </a:ext>
            </a:extLst>
          </p:cNvPr>
          <p:cNvSpPr/>
          <p:nvPr/>
        </p:nvSpPr>
        <p:spPr>
          <a:xfrm>
            <a:off x="189142" y="4334378"/>
            <a:ext cx="29826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Bicubic Interpolation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838755-BB8F-4415-BE4F-DACB34CE4E87}"/>
              </a:ext>
            </a:extLst>
          </p:cNvPr>
          <p:cNvSpPr/>
          <p:nvPr/>
        </p:nvSpPr>
        <p:spPr>
          <a:xfrm>
            <a:off x="189141" y="4812001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 Layer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146516-7872-440F-A50A-6EEC7422769E}"/>
              </a:ext>
            </a:extLst>
          </p:cNvPr>
          <p:cNvSpPr/>
          <p:nvPr/>
        </p:nvSpPr>
        <p:spPr>
          <a:xfrm>
            <a:off x="189139" y="5304594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25A00B-0706-4723-B1F1-1DB0BEA30E84}"/>
              </a:ext>
            </a:extLst>
          </p:cNvPr>
          <p:cNvSpPr/>
          <p:nvPr/>
        </p:nvSpPr>
        <p:spPr>
          <a:xfrm>
            <a:off x="189139" y="5797187"/>
            <a:ext cx="298268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 Resolution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210B1E-698C-4D31-9E84-3553AE21F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31" y="1204414"/>
            <a:ext cx="4755169" cy="2587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01DC30-5AF2-4815-8328-A5B475EF76EF}"/>
              </a:ext>
            </a:extLst>
          </p:cNvPr>
          <p:cNvSpPr txBox="1"/>
          <p:nvPr/>
        </p:nvSpPr>
        <p:spPr>
          <a:xfrm>
            <a:off x="2028039" y="3732265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2. SRCNN</a:t>
            </a:r>
            <a:r>
              <a:rPr lang="ko-KR" altLang="en-US" sz="1100" dirty="0"/>
              <a:t>의 네트워크 구조</a:t>
            </a:r>
            <a:r>
              <a:rPr lang="en-US" altLang="ko-KR" sz="1100" dirty="0"/>
              <a:t>(1)</a:t>
            </a:r>
            <a:endParaRPr lang="ko-KR" altLang="en-US" sz="11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F82B57C-DABF-432E-A27B-0E14F7A37B78}"/>
              </a:ext>
            </a:extLst>
          </p:cNvPr>
          <p:cNvSpPr/>
          <p:nvPr/>
        </p:nvSpPr>
        <p:spPr>
          <a:xfrm>
            <a:off x="3270739" y="4812001"/>
            <a:ext cx="562708" cy="8619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25F0-9934-4D2C-8F99-DC9CE1E56BC3}"/>
              </a:ext>
            </a:extLst>
          </p:cNvPr>
          <p:cNvSpPr txBox="1"/>
          <p:nvPr/>
        </p:nvSpPr>
        <p:spPr>
          <a:xfrm>
            <a:off x="3833447" y="5058297"/>
            <a:ext cx="42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D241F-E1EE-4279-8EBC-3F93B6EAEE3F}"/>
              </a:ext>
            </a:extLst>
          </p:cNvPr>
          <p:cNvSpPr txBox="1"/>
          <p:nvPr/>
        </p:nvSpPr>
        <p:spPr>
          <a:xfrm>
            <a:off x="8149738" y="3732265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3. SRCNN </a:t>
            </a:r>
            <a:r>
              <a:rPr lang="ko-KR" altLang="en-US" sz="1100" dirty="0"/>
              <a:t>성능 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F65AD-FF59-4370-89E3-FCBC3BD0D502}"/>
              </a:ext>
            </a:extLst>
          </p:cNvPr>
          <p:cNvSpPr txBox="1"/>
          <p:nvPr/>
        </p:nvSpPr>
        <p:spPr>
          <a:xfrm>
            <a:off x="4538496" y="4676283"/>
            <a:ext cx="6940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매우 간단한 네트워크 구조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기존 </a:t>
            </a:r>
            <a:r>
              <a:rPr lang="en-US" altLang="ko-KR" dirty="0"/>
              <a:t>SR</a:t>
            </a:r>
            <a:r>
              <a:rPr lang="ko-KR" altLang="en-US" dirty="0"/>
              <a:t>기술에 비해 우수한 성능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딥러닝 분야를 </a:t>
            </a:r>
            <a:r>
              <a:rPr lang="en-US" altLang="ko-KR" dirty="0"/>
              <a:t>SR</a:t>
            </a:r>
            <a:r>
              <a:rPr lang="ko-KR" altLang="en-US" dirty="0"/>
              <a:t>에 적용 가능성을 보여줌</a:t>
            </a:r>
          </a:p>
        </p:txBody>
      </p:sp>
    </p:spTree>
    <p:extLst>
      <p:ext uri="{BB962C8B-B14F-4D97-AF65-F5344CB8AC3E}">
        <p14:creationId xmlns:p14="http://schemas.microsoft.com/office/powerpoint/2010/main" val="20502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SRCNN</a:t>
            </a:r>
            <a:r>
              <a:rPr lang="ko-KR" altLang="en-US" sz="2800" dirty="0"/>
              <a:t>의 문제점 </a:t>
            </a:r>
            <a:r>
              <a:rPr lang="en-US" altLang="ko-KR" sz="2800" dirty="0"/>
              <a:t> Bicubic Interpolation</a:t>
            </a:r>
            <a:endParaRPr lang="ko-KR" altLang="en-US" sz="3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8B0EEA-A72D-4D5F-A7E7-A355B85D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28" y="1258178"/>
            <a:ext cx="2656009" cy="2850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F471B6-A947-44B1-B9FF-D555A393AD79}"/>
              </a:ext>
            </a:extLst>
          </p:cNvPr>
          <p:cNvSpPr txBox="1"/>
          <p:nvPr/>
        </p:nvSpPr>
        <p:spPr>
          <a:xfrm>
            <a:off x="1598952" y="4518621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4. Bicubic Interpolation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F4927C-2F3D-4CBC-87CB-4B2EE8844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13" y="1117501"/>
            <a:ext cx="3772633" cy="3216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F5F95F-97CA-46C6-A4C5-1675D2A60D02}"/>
              </a:ext>
            </a:extLst>
          </p:cNvPr>
          <p:cNvSpPr txBox="1"/>
          <p:nvPr/>
        </p:nvSpPr>
        <p:spPr>
          <a:xfrm>
            <a:off x="7288455" y="4518621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5. Convolutional Transpose</a:t>
            </a:r>
            <a:endParaRPr lang="ko-KR" altLang="en-US" sz="11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3316AEB-7727-40BB-8640-408539CC61CD}"/>
              </a:ext>
            </a:extLst>
          </p:cNvPr>
          <p:cNvSpPr/>
          <p:nvPr/>
        </p:nvSpPr>
        <p:spPr>
          <a:xfrm>
            <a:off x="5633209" y="2725957"/>
            <a:ext cx="1414979" cy="3751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01DF-B083-4E26-9B36-53824AE5192E}"/>
              </a:ext>
            </a:extLst>
          </p:cNvPr>
          <p:cNvSpPr txBox="1"/>
          <p:nvPr/>
        </p:nvSpPr>
        <p:spPr>
          <a:xfrm>
            <a:off x="443345" y="5138157"/>
            <a:ext cx="1130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Bicubic Interpolation </a:t>
            </a:r>
            <a:r>
              <a:rPr lang="ko-KR" altLang="en-US" dirty="0"/>
              <a:t>으로 인한 계산 복잡도 </a:t>
            </a:r>
            <a:r>
              <a:rPr lang="en-US" altLang="ko-KR" dirty="0"/>
              <a:t>W = n</a:t>
            </a:r>
            <a:r>
              <a:rPr lang="en-US" altLang="ko-KR" baseline="30000" dirty="0"/>
              <a:t>2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FSRCNN</a:t>
            </a:r>
            <a:r>
              <a:rPr lang="ko-KR" altLang="en-US" dirty="0"/>
              <a:t>은 </a:t>
            </a:r>
            <a:r>
              <a:rPr lang="en-US" altLang="ko-KR" dirty="0"/>
              <a:t>Bicubic Interpolation</a:t>
            </a:r>
            <a:r>
              <a:rPr lang="ko-KR" altLang="en-US" dirty="0"/>
              <a:t>을 제거하고 </a:t>
            </a:r>
            <a:r>
              <a:rPr lang="en-US" altLang="ko-KR" dirty="0"/>
              <a:t>Deconvolutional Layer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2364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1BB32-8B2D-4A6F-B336-2B7EFA00F595}"/>
              </a:ext>
            </a:extLst>
          </p:cNvPr>
          <p:cNvSpPr txBox="1"/>
          <p:nvPr/>
        </p:nvSpPr>
        <p:spPr>
          <a:xfrm>
            <a:off x="576943" y="6400800"/>
            <a:ext cx="1115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 Dong, C., Loy, C.C., He, K., Tang, X.: Image super-resolution using deep convolutional networks. TPAMI 38(2) (2015) 295–307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CF77C2-BCEE-4441-A459-2C0110A2E92A}"/>
              </a:ext>
            </a:extLst>
          </p:cNvPr>
          <p:cNvGrpSpPr/>
          <p:nvPr/>
        </p:nvGrpSpPr>
        <p:grpSpPr>
          <a:xfrm>
            <a:off x="163286" y="2799402"/>
            <a:ext cx="6968746" cy="3383081"/>
            <a:chOff x="1841465" y="2193268"/>
            <a:chExt cx="6968746" cy="3383081"/>
          </a:xfrm>
        </p:grpSpPr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000AB401-C1FC-43D0-9132-E2B47444224C}"/>
                </a:ext>
              </a:extLst>
            </p:cNvPr>
            <p:cNvSpPr/>
            <p:nvPr/>
          </p:nvSpPr>
          <p:spPr>
            <a:xfrm>
              <a:off x="2087479" y="2735545"/>
              <a:ext cx="1643368" cy="1709456"/>
            </a:xfrm>
            <a:prstGeom prst="cube">
              <a:avLst>
                <a:gd name="adj" fmla="val 32960"/>
              </a:avLst>
            </a:prstGeom>
            <a:solidFill>
              <a:srgbClr val="8FD6E4"/>
            </a:solidFill>
            <a:ln>
              <a:solidFill>
                <a:srgbClr val="74C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D058F32B-1E21-44B8-8AB4-BB6AA96D601F}"/>
                </a:ext>
              </a:extLst>
            </p:cNvPr>
            <p:cNvSpPr/>
            <p:nvPr/>
          </p:nvSpPr>
          <p:spPr>
            <a:xfrm>
              <a:off x="2702478" y="4977029"/>
              <a:ext cx="4609389" cy="30420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83FB16-2AF0-42D0-898C-BEAB9EC9944D}"/>
                </a:ext>
              </a:extLst>
            </p:cNvPr>
            <p:cNvSpPr txBox="1"/>
            <p:nvPr/>
          </p:nvSpPr>
          <p:spPr>
            <a:xfrm>
              <a:off x="4174162" y="4958076"/>
              <a:ext cx="1541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Conv(5, 48, 48)</a:t>
              </a:r>
              <a:endParaRPr lang="ko-KR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3DE637-1D94-4139-AF5F-2353DF922AA9}"/>
                </a:ext>
              </a:extLst>
            </p:cNvPr>
            <p:cNvSpPr txBox="1"/>
            <p:nvPr/>
          </p:nvSpPr>
          <p:spPr>
            <a:xfrm>
              <a:off x="3188350" y="5207017"/>
              <a:ext cx="382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(14*14*48)*(5*5*48*48)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7F03A-BCFA-4B48-AF0C-8EB44403E428}"/>
                </a:ext>
              </a:extLst>
            </p:cNvPr>
            <p:cNvSpPr txBox="1"/>
            <p:nvPr/>
          </p:nvSpPr>
          <p:spPr>
            <a:xfrm>
              <a:off x="1841465" y="368049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E46401-D77B-4C8E-A183-FEB0C71143E7}"/>
                </a:ext>
              </a:extLst>
            </p:cNvPr>
            <p:cNvSpPr txBox="1"/>
            <p:nvPr/>
          </p:nvSpPr>
          <p:spPr>
            <a:xfrm>
              <a:off x="2339517" y="42603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1DAC03-8346-4799-8673-10A6ACE886A4}"/>
                </a:ext>
              </a:extLst>
            </p:cNvPr>
            <p:cNvSpPr txBox="1"/>
            <p:nvPr/>
          </p:nvSpPr>
          <p:spPr>
            <a:xfrm>
              <a:off x="2196501" y="274831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3993E566-5B78-470E-BF06-D055E94D574C}"/>
                </a:ext>
              </a:extLst>
            </p:cNvPr>
            <p:cNvSpPr/>
            <p:nvPr/>
          </p:nvSpPr>
          <p:spPr>
            <a:xfrm>
              <a:off x="7166843" y="2631548"/>
              <a:ext cx="1643368" cy="1709456"/>
            </a:xfrm>
            <a:prstGeom prst="cube">
              <a:avLst>
                <a:gd name="adj" fmla="val 32960"/>
              </a:avLst>
            </a:prstGeom>
            <a:solidFill>
              <a:srgbClr val="8FD6E4"/>
            </a:solidFill>
            <a:ln>
              <a:solidFill>
                <a:srgbClr val="74C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76F85A-2FAF-48F9-8C3C-3E47261F982F}"/>
                </a:ext>
              </a:extLst>
            </p:cNvPr>
            <p:cNvSpPr txBox="1"/>
            <p:nvPr/>
          </p:nvSpPr>
          <p:spPr>
            <a:xfrm>
              <a:off x="6931957" y="35782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99240-D558-40F3-A011-DE865F9C8F80}"/>
                </a:ext>
              </a:extLst>
            </p:cNvPr>
            <p:cNvSpPr txBox="1"/>
            <p:nvPr/>
          </p:nvSpPr>
          <p:spPr>
            <a:xfrm>
              <a:off x="7430009" y="4158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15A099-AFB6-485E-A7F3-75B2576ED906}"/>
                </a:ext>
              </a:extLst>
            </p:cNvPr>
            <p:cNvSpPr txBox="1"/>
            <p:nvPr/>
          </p:nvSpPr>
          <p:spPr>
            <a:xfrm>
              <a:off x="7286993" y="264604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51CDA97D-F9CA-476A-A599-5D4EEB91EC8C}"/>
                </a:ext>
              </a:extLst>
            </p:cNvPr>
            <p:cNvSpPr/>
            <p:nvPr/>
          </p:nvSpPr>
          <p:spPr>
            <a:xfrm>
              <a:off x="4706389" y="3310119"/>
              <a:ext cx="1208723" cy="1197062"/>
            </a:xfrm>
            <a:prstGeom prst="cube">
              <a:avLst>
                <a:gd name="adj" fmla="val 7297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B8F076FF-9743-4E00-870B-4DCE20B974B2}"/>
                </a:ext>
              </a:extLst>
            </p:cNvPr>
            <p:cNvSpPr/>
            <p:nvPr/>
          </p:nvSpPr>
          <p:spPr>
            <a:xfrm>
              <a:off x="4706389" y="2929001"/>
              <a:ext cx="1208723" cy="1197062"/>
            </a:xfrm>
            <a:prstGeom prst="cube">
              <a:avLst>
                <a:gd name="adj" fmla="val 7297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5D39E3A-D4B0-481C-881D-28F8EA20FFD1}"/>
                </a:ext>
              </a:extLst>
            </p:cNvPr>
            <p:cNvSpPr/>
            <p:nvPr/>
          </p:nvSpPr>
          <p:spPr>
            <a:xfrm>
              <a:off x="5308076" y="2912254"/>
              <a:ext cx="65314" cy="866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D9B46E2-C638-4D9B-A205-FF2E3B0EF4AA}"/>
                </a:ext>
              </a:extLst>
            </p:cNvPr>
            <p:cNvSpPr/>
            <p:nvPr/>
          </p:nvSpPr>
          <p:spPr>
            <a:xfrm>
              <a:off x="5308077" y="3064654"/>
              <a:ext cx="65314" cy="866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06B13D6-A616-4589-8E80-3F4685348F0D}"/>
                </a:ext>
              </a:extLst>
            </p:cNvPr>
            <p:cNvSpPr/>
            <p:nvPr/>
          </p:nvSpPr>
          <p:spPr>
            <a:xfrm>
              <a:off x="5308078" y="3238828"/>
              <a:ext cx="65314" cy="866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8453819D-B71A-485F-BDDD-B7BC4B6ACF4A}"/>
                </a:ext>
              </a:extLst>
            </p:cNvPr>
            <p:cNvSpPr/>
            <p:nvPr/>
          </p:nvSpPr>
          <p:spPr>
            <a:xfrm>
              <a:off x="4704021" y="2193268"/>
              <a:ext cx="1208723" cy="1197062"/>
            </a:xfrm>
            <a:prstGeom prst="cube">
              <a:avLst>
                <a:gd name="adj" fmla="val 7297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B51145-E336-4060-BD8E-996C91FF651D}"/>
                </a:ext>
              </a:extLst>
            </p:cNvPr>
            <p:cNvSpPr txBox="1"/>
            <p:nvPr/>
          </p:nvSpPr>
          <p:spPr>
            <a:xfrm>
              <a:off x="4371185" y="4543555"/>
              <a:ext cx="154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48</a:t>
              </a:r>
              <a:r>
                <a:rPr lang="ko-KR" altLang="en-US" dirty="0"/>
                <a:t>개의 필터</a:t>
              </a:r>
            </a:p>
          </p:txBody>
        </p:sp>
        <p:sp>
          <p:nvSpPr>
            <p:cNvPr id="41" name="곱하기 기호 40">
              <a:extLst>
                <a:ext uri="{FF2B5EF4-FFF2-40B4-BE49-F238E27FC236}">
                  <a16:creationId xmlns:a16="http://schemas.microsoft.com/office/drawing/2014/main" id="{3628E481-3671-48DD-9953-742886200C14}"/>
                </a:ext>
              </a:extLst>
            </p:cNvPr>
            <p:cNvSpPr/>
            <p:nvPr/>
          </p:nvSpPr>
          <p:spPr>
            <a:xfrm>
              <a:off x="3800465" y="3258462"/>
              <a:ext cx="718690" cy="563778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같음 기호 41">
              <a:extLst>
                <a:ext uri="{FF2B5EF4-FFF2-40B4-BE49-F238E27FC236}">
                  <a16:creationId xmlns:a16="http://schemas.microsoft.com/office/drawing/2014/main" id="{C96E1809-579D-4093-9C1B-813855CF615F}"/>
                </a:ext>
              </a:extLst>
            </p:cNvPr>
            <p:cNvSpPr/>
            <p:nvPr/>
          </p:nvSpPr>
          <p:spPr>
            <a:xfrm>
              <a:off x="6097610" y="3202611"/>
              <a:ext cx="911626" cy="555379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A8A8CC-02C3-440D-91A0-8D1406CBEFBE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SRCNN</a:t>
            </a:r>
            <a:r>
              <a:rPr lang="ko-KR" altLang="en-US" sz="2800" dirty="0"/>
              <a:t>의 문제점 </a:t>
            </a:r>
            <a:r>
              <a:rPr lang="en-US" altLang="ko-KR" sz="2800" dirty="0"/>
              <a:t> Non-Linear Mapping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E6B19-57D0-4B89-A38A-E23ABD7E6D86}"/>
              </a:ext>
            </a:extLst>
          </p:cNvPr>
          <p:cNvSpPr txBox="1"/>
          <p:nvPr/>
        </p:nvSpPr>
        <p:spPr>
          <a:xfrm>
            <a:off x="1826935" y="2138141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6. SRCNN</a:t>
            </a:r>
            <a:r>
              <a:rPr lang="ko-KR" altLang="en-US" sz="1100" dirty="0"/>
              <a:t> 네트워크 구조</a:t>
            </a:r>
            <a:r>
              <a:rPr lang="en-US" altLang="ko-KR" sz="1100" dirty="0"/>
              <a:t>(2)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F68D5-D3E3-4B91-BECD-04CD4C26629D}"/>
              </a:ext>
            </a:extLst>
          </p:cNvPr>
          <p:cNvSpPr txBox="1"/>
          <p:nvPr/>
        </p:nvSpPr>
        <p:spPr>
          <a:xfrm>
            <a:off x="7510033" y="2360519"/>
            <a:ext cx="427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비 선형 매핑 단계에서의 복잡한 매핑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FSRCNN</a:t>
            </a:r>
            <a:r>
              <a:rPr lang="ko-KR" altLang="en-US" dirty="0"/>
              <a:t>은 비 선형 단계를 </a:t>
            </a:r>
            <a:r>
              <a:rPr lang="en-US" altLang="ko-KR" dirty="0"/>
              <a:t>3</a:t>
            </a:r>
            <a:r>
              <a:rPr lang="ko-KR" altLang="en-US" dirty="0"/>
              <a:t>개로 분리하여 계산 복잡도 감소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필터의 크기를 작게</a:t>
            </a:r>
            <a:r>
              <a:rPr lang="en-US" altLang="ko-KR" dirty="0"/>
              <a:t>, </a:t>
            </a:r>
            <a:r>
              <a:rPr lang="ko-KR" altLang="en-US" dirty="0"/>
              <a:t>매핑 층을 깊게 하여 정확도 유지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28880-2103-41FA-A524-3B36C2DA2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34"/>
          <a:stretch/>
        </p:blipFill>
        <p:spPr>
          <a:xfrm>
            <a:off x="576943" y="845064"/>
            <a:ext cx="6385110" cy="12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38BEE-0821-4EE7-99F1-2072C35EB444}"/>
              </a:ext>
            </a:extLst>
          </p:cNvPr>
          <p:cNvSpPr txBox="1"/>
          <p:nvPr/>
        </p:nvSpPr>
        <p:spPr>
          <a:xfrm>
            <a:off x="473527" y="4353502"/>
            <a:ext cx="1124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모델 마지막에 </a:t>
            </a:r>
            <a:r>
              <a:rPr lang="en-US" altLang="ko-KR" dirty="0"/>
              <a:t>Deconvolutional</a:t>
            </a:r>
            <a:r>
              <a:rPr lang="ko-KR" altLang="en-US" dirty="0"/>
              <a:t>층 추가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비 선형 매핑 </a:t>
            </a:r>
            <a:r>
              <a:rPr lang="en-US" altLang="ko-KR" dirty="0"/>
              <a:t>-&gt; </a:t>
            </a:r>
            <a:r>
              <a:rPr lang="ko-KR" altLang="en-US" dirty="0"/>
              <a:t>축소</a:t>
            </a:r>
            <a:r>
              <a:rPr lang="en-US" altLang="ko-KR" dirty="0"/>
              <a:t>, </a:t>
            </a:r>
            <a:r>
              <a:rPr lang="ko-KR" altLang="en-US" dirty="0"/>
              <a:t>매핑</a:t>
            </a:r>
            <a:r>
              <a:rPr lang="en-US" altLang="ko-KR" dirty="0"/>
              <a:t>, </a:t>
            </a:r>
            <a:r>
              <a:rPr lang="ko-KR" altLang="en-US" dirty="0"/>
              <a:t>확장 </a:t>
            </a:r>
            <a:r>
              <a:rPr lang="en-US" altLang="ko-KR" dirty="0"/>
              <a:t>3</a:t>
            </a:r>
            <a:r>
              <a:rPr lang="ko-KR" altLang="en-US" dirty="0"/>
              <a:t>단계로 분리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작은 필터크기를 이용하여 많은 층 설계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B90E3A-BA4B-4903-86D4-CA8C57B1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98" y="870074"/>
            <a:ext cx="7848600" cy="320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046DE7-DDA3-41A3-B245-268704A26B58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</a:t>
            </a:r>
            <a:r>
              <a:rPr lang="ko-KR" altLang="en-US" sz="2800" dirty="0"/>
              <a:t>의 주요 관점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011B5-5C54-40CC-922D-563934DFDD85}"/>
              </a:ext>
            </a:extLst>
          </p:cNvPr>
          <p:cNvSpPr txBox="1"/>
          <p:nvPr/>
        </p:nvSpPr>
        <p:spPr>
          <a:xfrm>
            <a:off x="4431321" y="3876449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7. SRCNN, FSRCNN</a:t>
            </a:r>
            <a:r>
              <a:rPr lang="ko-KR" altLang="en-US" sz="1100" dirty="0"/>
              <a:t>의 전체 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38855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376426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FSRCNN </a:t>
            </a:r>
            <a:r>
              <a:rPr lang="ko-KR" altLang="en-US" sz="2800" dirty="0"/>
              <a:t>전체 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2674267" y="5587459"/>
            <a:ext cx="684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특징 추출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축소 </a:t>
            </a:r>
            <a:r>
              <a:rPr lang="en-US" altLang="ko-KR" sz="2000" dirty="0"/>
              <a:t>-&gt; </a:t>
            </a:r>
            <a:r>
              <a:rPr lang="ko-KR" altLang="en-US" sz="2000" dirty="0"/>
              <a:t>매핑 </a:t>
            </a:r>
            <a:r>
              <a:rPr lang="en-US" altLang="ko-KR" sz="2000" dirty="0"/>
              <a:t>-&gt; </a:t>
            </a:r>
            <a:r>
              <a:rPr lang="ko-KR" altLang="en-US" sz="2000" dirty="0"/>
              <a:t>확장 </a:t>
            </a:r>
            <a:r>
              <a:rPr lang="en-US" altLang="ko-KR" sz="2000" dirty="0"/>
              <a:t>-&gt; </a:t>
            </a:r>
            <a:r>
              <a:rPr lang="ko-KR" altLang="en-US" sz="2000" dirty="0"/>
              <a:t>역 합성곱</a:t>
            </a:r>
            <a:r>
              <a:rPr lang="en-US" altLang="ko-KR" sz="2000" dirty="0"/>
              <a:t>(</a:t>
            </a:r>
            <a:r>
              <a:rPr lang="ko-KR" altLang="en-US" sz="2000" dirty="0"/>
              <a:t>업 스케일링</a:t>
            </a:r>
            <a:r>
              <a:rPr lang="en-US" altLang="ko-KR" sz="20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F7651-858B-4648-BAFF-5F5A0D62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9" y="1912627"/>
            <a:ext cx="11373860" cy="256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F5D3C-496D-436E-AA80-2421BFD1285B}"/>
              </a:ext>
            </a:extLst>
          </p:cNvPr>
          <p:cNvSpPr txBox="1"/>
          <p:nvPr/>
        </p:nvSpPr>
        <p:spPr>
          <a:xfrm>
            <a:off x="4431322" y="4477321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8. FSRCNN</a:t>
            </a:r>
            <a:r>
              <a:rPr lang="ko-KR" altLang="en-US" sz="1100" dirty="0"/>
              <a:t>의 전체 네트워크 구조</a:t>
            </a:r>
            <a:r>
              <a:rPr lang="en-US" altLang="ko-KR" sz="1100" dirty="0"/>
              <a:t>(1)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983206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3667</Words>
  <Application>Microsoft Office PowerPoint</Application>
  <PresentationFormat>와이드스크린</PresentationFormat>
  <Paragraphs>472</Paragraphs>
  <Slides>32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추억</vt:lpstr>
      <vt:lpstr>FSRCNN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네트워크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Code</vt:lpstr>
      <vt:lpstr>성능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FSRCNN</dc:title>
  <dc:creator>2356</dc:creator>
  <cp:lastModifiedBy>2356</cp:lastModifiedBy>
  <cp:revision>115</cp:revision>
  <dcterms:created xsi:type="dcterms:W3CDTF">2020-09-14T01:59:20Z</dcterms:created>
  <dcterms:modified xsi:type="dcterms:W3CDTF">2020-09-16T02:27:30Z</dcterms:modified>
</cp:coreProperties>
</file>