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5"/>
  </p:notesMasterIdLst>
  <p:sldIdLst>
    <p:sldId id="293" r:id="rId2"/>
    <p:sldId id="315" r:id="rId3"/>
    <p:sldId id="295" r:id="rId4"/>
    <p:sldId id="296" r:id="rId5"/>
    <p:sldId id="297" r:id="rId6"/>
    <p:sldId id="300" r:id="rId7"/>
    <p:sldId id="299" r:id="rId8"/>
    <p:sldId id="301" r:id="rId9"/>
    <p:sldId id="317" r:id="rId10"/>
    <p:sldId id="316" r:id="rId11"/>
    <p:sldId id="302" r:id="rId12"/>
    <p:sldId id="320" r:id="rId13"/>
    <p:sldId id="318" r:id="rId14"/>
    <p:sldId id="319" r:id="rId15"/>
    <p:sldId id="321" r:id="rId16"/>
    <p:sldId id="309" r:id="rId17"/>
    <p:sldId id="323" r:id="rId18"/>
    <p:sldId id="322" r:id="rId19"/>
    <p:sldId id="324" r:id="rId20"/>
    <p:sldId id="307" r:id="rId21"/>
    <p:sldId id="313" r:id="rId22"/>
    <p:sldId id="310" r:id="rId23"/>
    <p:sldId id="31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356" initials="2" lastIdx="1" clrIdx="0">
    <p:extLst>
      <p:ext uri="{19B8F6BF-5375-455C-9EA6-DF929625EA0E}">
        <p15:presenceInfo xmlns:p15="http://schemas.microsoft.com/office/powerpoint/2012/main" userId="S::a2356@asso.me::abf07f2e-54e1-45b2-b81d-b6002f374b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6E4"/>
    <a:srgbClr val="74C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8" autoAdjust="0"/>
    <p:restoredTop sz="78147" autoAdjust="0"/>
  </p:normalViewPr>
  <p:slideViewPr>
    <p:cSldViewPr snapToGrid="0">
      <p:cViewPr varScale="1">
        <p:scale>
          <a:sx n="89" d="100"/>
          <a:sy n="89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415E9-06DD-4DE4-B95F-6A087C1AB27A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1B384-D9A0-44AC-A45D-38C42F3B1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3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50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Resnet Block</a:t>
            </a:r>
            <a:r>
              <a:rPr lang="ko-KR" altLang="en-US" dirty="0"/>
              <a:t>을 통한 매핑이 끝난 뒤 특징 추출을 위해 다운 샘플링을 한 것과 반대로 업 샘플링을 진행합니다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업 샘플링은 </a:t>
            </a:r>
            <a:r>
              <a:rPr lang="en-US" altLang="ko-KR" dirty="0"/>
              <a:t>Deconvolution</a:t>
            </a:r>
            <a:r>
              <a:rPr lang="ko-KR" altLang="en-US" dirty="0"/>
              <a:t>중 하나인 </a:t>
            </a:r>
            <a:r>
              <a:rPr lang="en-US" altLang="ko-KR" dirty="0"/>
              <a:t>Convolutional Transpose </a:t>
            </a:r>
            <a:r>
              <a:rPr lang="ko-KR" altLang="en-US" dirty="0"/>
              <a:t>네트워크를 이용합니다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41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각각의 그림은 </a:t>
            </a:r>
            <a:r>
              <a:rPr lang="en-US" altLang="ko-KR" dirty="0"/>
              <a:t>Convolution </a:t>
            </a:r>
            <a:r>
              <a:rPr lang="ko-KR" altLang="en-US" dirty="0"/>
              <a:t>연산과 </a:t>
            </a:r>
            <a:r>
              <a:rPr lang="en-US" altLang="ko-KR" dirty="0"/>
              <a:t>Convolution Transpose </a:t>
            </a:r>
            <a:r>
              <a:rPr lang="ko-KR" altLang="en-US" dirty="0"/>
              <a:t>연산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Convolution </a:t>
            </a:r>
            <a:r>
              <a:rPr lang="ko-KR" altLang="en-US" dirty="0"/>
              <a:t>연산은 특정한 필터의 크기만큼 이미지의 특징 값들을 합쳐서 하나로 만드는 </a:t>
            </a:r>
            <a:r>
              <a:rPr lang="en-US" altLang="ko-KR" dirty="0"/>
              <a:t>Many to One</a:t>
            </a:r>
            <a:r>
              <a:rPr lang="ko-KR" altLang="en-US" dirty="0"/>
              <a:t>의 관계를 형성합니다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반대로 </a:t>
            </a:r>
            <a:r>
              <a:rPr lang="en-US" altLang="ko-KR" dirty="0"/>
              <a:t>Convolution Transpose </a:t>
            </a:r>
            <a:r>
              <a:rPr lang="ko-KR" altLang="en-US" dirty="0"/>
              <a:t>연산은 하나의 값으로 부터 여러가지를 만드는 </a:t>
            </a:r>
            <a:r>
              <a:rPr lang="en-US" altLang="ko-KR" dirty="0"/>
              <a:t>One to Many</a:t>
            </a:r>
            <a:r>
              <a:rPr lang="ko-KR" altLang="en-US" dirty="0"/>
              <a:t>의 관계를 형성합니다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이유로 </a:t>
            </a:r>
            <a:r>
              <a:rPr lang="en-US" altLang="ko-KR" dirty="0"/>
              <a:t>Deconvolution </a:t>
            </a:r>
            <a:r>
              <a:rPr lang="ko-KR" altLang="en-US" dirty="0"/>
              <a:t>연산이라고도 불립니다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12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Convolution Transpose </a:t>
            </a:r>
            <a:r>
              <a:rPr lang="ko-KR" altLang="en-US" dirty="0"/>
              <a:t>연산의 구체적인 방식은 그림과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각 특징 값 주변에 </a:t>
            </a:r>
            <a:r>
              <a:rPr lang="en-US" altLang="ko-KR" dirty="0"/>
              <a:t>Out Padding</a:t>
            </a:r>
            <a:r>
              <a:rPr lang="ko-KR" altLang="en-US" dirty="0"/>
              <a:t>을 이용하여 각각을 떨어트립니다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빈 공간을 </a:t>
            </a:r>
            <a:r>
              <a:rPr lang="en-US" altLang="ko-KR" dirty="0"/>
              <a:t>0</a:t>
            </a:r>
            <a:r>
              <a:rPr lang="ko-KR" altLang="en-US" dirty="0"/>
              <a:t>으로 채웁니다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외각 지역도 마찬가지로 </a:t>
            </a:r>
            <a:r>
              <a:rPr lang="en-US" altLang="ko-KR" dirty="0"/>
              <a:t>Zero-Padding </a:t>
            </a:r>
            <a:r>
              <a:rPr lang="ko-KR" altLang="en-US" dirty="0"/>
              <a:t>연산을 이용하여 </a:t>
            </a:r>
            <a:r>
              <a:rPr lang="en-US" altLang="ko-KR" dirty="0"/>
              <a:t>0</a:t>
            </a:r>
            <a:r>
              <a:rPr lang="ko-KR" altLang="en-US" dirty="0"/>
              <a:t>으로 채웁니다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최종적으로 </a:t>
            </a:r>
            <a:r>
              <a:rPr lang="en-US" altLang="ko-KR" dirty="0"/>
              <a:t>Convolution </a:t>
            </a:r>
            <a:r>
              <a:rPr lang="ko-KR" altLang="en-US" dirty="0"/>
              <a:t>연산을 수행하여 이미지를 업 샘플링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26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업 샘플링 단계 후에 마무리 단계입니다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마찬가지로 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Reflection Pad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를 이용하여 이미지 값을 이용하여 패딩 값을 채워서 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GAN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의 성능을 높입니다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그 후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, 1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개의 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Convolution 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층을 통과하여 활성화 함수를 통과하는데 이전과 달리 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Tanh 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함수를 사용합니다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u="none" strike="noStrike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tanh 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함수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(Hyperbolic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tangent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function)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하이퍼볼릭탄젠트는 쌍곡선 함수 중 하나입니다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1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ko-KR" altLang="en-US" dirty="0">
                <a:effectLst/>
              </a:rPr>
              <a:t>쌍곡선 함수란 삼각함수와 유사한 성질을 가지고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표준 쌍곡선을 매개변수로 표시할 때 나오는 함수입니다</a:t>
            </a:r>
            <a:r>
              <a:rPr lang="en-US" altLang="ko-KR" dirty="0">
                <a:effectLst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하이퍼볼릭탄젠트 함수는 시그모이드 함수를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transformation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해서 얻을 수 있습니다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tanh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함수는 함수의 중심 값을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으로 옮겨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sigmoid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의 최적화 과정이 느려 지는 문제를 해결했습니다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하지만 미분함수에 대해 일정 값 이상 커질 시 미분 값이 소실되는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Gradient Vanishing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문제는 여전히 남아있습니다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65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Generator </a:t>
            </a:r>
            <a:r>
              <a:rPr lang="ko-KR" altLang="en-US" dirty="0"/>
              <a:t>전체 네트워크 구조 요약입니다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33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CycleGAN</a:t>
            </a:r>
            <a:r>
              <a:rPr lang="ko-KR" altLang="en-US" dirty="0"/>
              <a:t>의 </a:t>
            </a:r>
            <a:r>
              <a:rPr lang="en-US" altLang="ko-KR" dirty="0"/>
              <a:t>Discriminator </a:t>
            </a:r>
            <a:r>
              <a:rPr lang="ko-KR" altLang="en-US" dirty="0"/>
              <a:t>네트워크 구조입니다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단계의 </a:t>
            </a:r>
            <a:r>
              <a:rPr lang="en-US" altLang="ko-KR" dirty="0"/>
              <a:t>Convolution </a:t>
            </a:r>
            <a:r>
              <a:rPr lang="ko-KR" altLang="en-US" dirty="0"/>
              <a:t>층을 통과합니다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층을 통과할 때마다 채널의 개수를 </a:t>
            </a:r>
            <a:r>
              <a:rPr lang="en-US" altLang="ko-KR" dirty="0"/>
              <a:t>64 -&gt; 128 -&gt; 256 </a:t>
            </a:r>
            <a:r>
              <a:rPr lang="ko-KR" altLang="en-US" dirty="0"/>
              <a:t>으로 점차 증가시켜서 더 세밀하게 특징 값을 추출합니다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 </a:t>
            </a:r>
            <a:r>
              <a:rPr lang="en-US" altLang="ko-KR" dirty="0"/>
              <a:t>Convolution </a:t>
            </a:r>
            <a:r>
              <a:rPr lang="ko-KR" altLang="en-US" dirty="0"/>
              <a:t>층을 통과하여 처음 채널로 다시 업 샘플링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 특이점은 </a:t>
            </a:r>
            <a:r>
              <a:rPr lang="en-US" altLang="ko-KR" dirty="0"/>
              <a:t>Generator</a:t>
            </a:r>
            <a:r>
              <a:rPr lang="ko-KR" altLang="en-US" dirty="0"/>
              <a:t>가 생성한 하나의 이미지가 아닌 이전 </a:t>
            </a:r>
            <a:r>
              <a:rPr lang="en-US" altLang="ko-KR" dirty="0"/>
              <a:t>50</a:t>
            </a:r>
            <a:r>
              <a:rPr lang="ko-KR" altLang="en-US" dirty="0"/>
              <a:t>장의 이미지를 사용한 점입니다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84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CycleGAN</a:t>
            </a:r>
            <a:r>
              <a:rPr lang="ko-KR" altLang="en-US" dirty="0"/>
              <a:t>의 최적화 함수</a:t>
            </a:r>
            <a:r>
              <a:rPr lang="en-US" altLang="ko-KR" dirty="0"/>
              <a:t>, </a:t>
            </a:r>
            <a:r>
              <a:rPr lang="ko-KR" altLang="en-US" dirty="0"/>
              <a:t>목적 함수</a:t>
            </a:r>
            <a:r>
              <a:rPr lang="en-US" altLang="ko-KR" dirty="0"/>
              <a:t>, </a:t>
            </a:r>
            <a:r>
              <a:rPr lang="ko-KR" altLang="en-US" dirty="0"/>
              <a:t>활성화 함수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최적화 함수는 </a:t>
            </a:r>
            <a:r>
              <a:rPr lang="en-US" altLang="ko-KR" dirty="0"/>
              <a:t>Loss, Cost </a:t>
            </a:r>
            <a:r>
              <a:rPr lang="ko-KR" altLang="en-US"/>
              <a:t>값을 최소화 하기 위하여 가중치</a:t>
            </a:r>
            <a:r>
              <a:rPr lang="en-US" altLang="ko-KR" dirty="0"/>
              <a:t>(weight parameters)</a:t>
            </a:r>
            <a:r>
              <a:rPr lang="ko-KR" altLang="en-US" dirty="0"/>
              <a:t>들을 최적화 하는 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사용된 함수는 </a:t>
            </a:r>
            <a:r>
              <a:rPr lang="en-US" altLang="ko-KR" dirty="0"/>
              <a:t>Adam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Adam</a:t>
            </a:r>
            <a:r>
              <a:rPr lang="ko-KR" altLang="en-US" dirty="0"/>
              <a:t>은 </a:t>
            </a:r>
            <a:r>
              <a:rPr lang="en-US" altLang="ko-KR" dirty="0"/>
              <a:t>momentum </a:t>
            </a:r>
            <a:r>
              <a:rPr lang="ko-KR" altLang="en-US" dirty="0"/>
              <a:t>함수와 </a:t>
            </a:r>
            <a:r>
              <a:rPr lang="en-US" altLang="ko-KR" dirty="0"/>
              <a:t>AdaGrad </a:t>
            </a:r>
            <a:r>
              <a:rPr lang="ko-KR" altLang="en-US" dirty="0"/>
              <a:t>함수를 합친 함수로 </a:t>
            </a:r>
            <a:r>
              <a:rPr lang="en-US" altLang="ko-KR" dirty="0"/>
              <a:t>learning rate</a:t>
            </a:r>
            <a:r>
              <a:rPr lang="ko-KR" altLang="en-US" dirty="0"/>
              <a:t>의 변화에 관성을 부여하고 그 간격 또한 많이 변한 변수들은 </a:t>
            </a:r>
            <a:r>
              <a:rPr lang="en-US" altLang="ko-KR" dirty="0"/>
              <a:t>step size</a:t>
            </a:r>
            <a:r>
              <a:rPr lang="ko-KR" altLang="en-US" dirty="0"/>
              <a:t>를 작게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작게 하는 이유는 많이 변한 변수들은 그 근처에 최적 값이 있을 거라고 예상하기 때문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목적함수는 </a:t>
            </a:r>
            <a:r>
              <a:rPr lang="en-US" altLang="ko-KR" dirty="0"/>
              <a:t>cost, loss </a:t>
            </a:r>
            <a:r>
              <a:rPr lang="ko-KR" altLang="en-US" dirty="0"/>
              <a:t>비용을 구하는 함수입니다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Cost Function</a:t>
            </a:r>
            <a:r>
              <a:rPr lang="ko-KR" altLang="en-US" dirty="0"/>
              <a:t>은 하나의 데이터 셋에 대한 오차 값을 구하는 함수를 의미하며 </a:t>
            </a:r>
            <a:r>
              <a:rPr lang="en-US" altLang="ko-KR" dirty="0"/>
              <a:t>Loss Function</a:t>
            </a:r>
            <a:r>
              <a:rPr lang="ko-KR" altLang="en-US" dirty="0"/>
              <a:t>은 한 번의 학습에 대한 평균 오차 값을 구하는 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목적함수로 </a:t>
            </a:r>
            <a:r>
              <a:rPr lang="en-US" altLang="ko-KR" dirty="0"/>
              <a:t>MSE</a:t>
            </a:r>
            <a:r>
              <a:rPr lang="ko-KR" altLang="en-US" dirty="0"/>
              <a:t>를 사용했고 효과를 최대화 하기 위하여 다음 페이지의 방식을 이용하였습니다</a:t>
            </a:r>
            <a:r>
              <a:rPr lang="en-US" altLang="ko-KR" dirty="0"/>
              <a:t>.(</a:t>
            </a:r>
            <a:r>
              <a:rPr lang="ko-KR" altLang="en-US" dirty="0"/>
              <a:t>다음 페이지 참고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활성화 함수는 순전파 과정에서 결정된 신호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의 세기를 결정하는 함수입니다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Generator </a:t>
            </a:r>
            <a:r>
              <a:rPr lang="ko-KR" altLang="en-US" dirty="0"/>
              <a:t>에서는 </a:t>
            </a:r>
            <a:r>
              <a:rPr lang="en-US" altLang="ko-KR" dirty="0"/>
              <a:t>ReLU</a:t>
            </a:r>
            <a:r>
              <a:rPr lang="ko-KR" altLang="en-US" dirty="0"/>
              <a:t>를 사용하였고 마지막에만 </a:t>
            </a:r>
            <a:r>
              <a:rPr lang="en-US" altLang="ko-KR" dirty="0"/>
              <a:t>tanh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Discriminator </a:t>
            </a:r>
            <a:r>
              <a:rPr lang="ko-KR" altLang="en-US" dirty="0"/>
              <a:t>에서는 </a:t>
            </a:r>
            <a:r>
              <a:rPr lang="en-US" altLang="ko-KR" dirty="0"/>
              <a:t>Leaky ReLU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55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CycleGAN </a:t>
            </a:r>
            <a:r>
              <a:rPr lang="ko-KR" altLang="en-US" dirty="0"/>
              <a:t>목적함수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Generator</a:t>
            </a:r>
            <a:r>
              <a:rPr lang="ko-KR" altLang="en-US" dirty="0"/>
              <a:t>의 목적함수는 총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Cost Function</a:t>
            </a:r>
            <a:r>
              <a:rPr lang="ko-KR" altLang="en-US" dirty="0"/>
              <a:t>으로 구성되어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Generator A</a:t>
            </a:r>
            <a:r>
              <a:rPr lang="ko-KR" altLang="en-US" dirty="0"/>
              <a:t>를 통해 생성된 </a:t>
            </a:r>
            <a:r>
              <a:rPr lang="en-US" altLang="ko-KR" dirty="0"/>
              <a:t>Fake B</a:t>
            </a:r>
            <a:r>
              <a:rPr lang="ko-KR" altLang="en-US" dirty="0"/>
              <a:t>를 판단한 결과와 정상 </a:t>
            </a:r>
            <a:r>
              <a:rPr lang="en-US" altLang="ko-KR" dirty="0"/>
              <a:t>Discriminator</a:t>
            </a:r>
            <a:r>
              <a:rPr lang="ko-KR" altLang="en-US" dirty="0"/>
              <a:t>의 판단결과 정상이라고 판단되는 </a:t>
            </a:r>
            <a:r>
              <a:rPr lang="en-US" altLang="ko-KR" dirty="0"/>
              <a:t>1.0</a:t>
            </a:r>
            <a:r>
              <a:rPr lang="ko-KR" altLang="en-US" dirty="0"/>
              <a:t>과 </a:t>
            </a:r>
            <a:r>
              <a:rPr lang="en-US" altLang="ko-KR" dirty="0"/>
              <a:t>Cost</a:t>
            </a:r>
            <a:r>
              <a:rPr lang="ko-KR" altLang="en-US" dirty="0"/>
              <a:t>를 계산하여 </a:t>
            </a:r>
            <a:r>
              <a:rPr lang="en-US" altLang="ko-KR" dirty="0"/>
              <a:t>Loss_G_A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마찬가지로 </a:t>
            </a:r>
            <a:r>
              <a:rPr lang="en-US" altLang="ko-KR" dirty="0"/>
              <a:t>Generator B</a:t>
            </a:r>
            <a:r>
              <a:rPr lang="ko-KR" altLang="en-US" dirty="0"/>
              <a:t>를 통해 생성된 </a:t>
            </a:r>
            <a:r>
              <a:rPr lang="en-US" altLang="ko-KR" dirty="0"/>
              <a:t>Fake A</a:t>
            </a:r>
            <a:r>
              <a:rPr lang="ko-KR" altLang="en-US" dirty="0"/>
              <a:t>를 판단한 결과와 정상 </a:t>
            </a:r>
            <a:r>
              <a:rPr lang="en-US" altLang="ko-KR" dirty="0"/>
              <a:t>Discriminator</a:t>
            </a:r>
            <a:r>
              <a:rPr lang="ko-KR" altLang="en-US" dirty="0"/>
              <a:t>의 판단결과 정상이라고 판단되는 </a:t>
            </a:r>
            <a:r>
              <a:rPr lang="en-US" altLang="ko-KR" dirty="0"/>
              <a:t>1.0</a:t>
            </a:r>
            <a:r>
              <a:rPr lang="ko-KR" altLang="en-US" dirty="0"/>
              <a:t>과 </a:t>
            </a:r>
            <a:r>
              <a:rPr lang="en-US" altLang="ko-KR" dirty="0"/>
              <a:t>Cost</a:t>
            </a:r>
            <a:r>
              <a:rPr lang="ko-KR" altLang="en-US" dirty="0"/>
              <a:t>를 계산하여 </a:t>
            </a:r>
            <a:r>
              <a:rPr lang="en-US" altLang="ko-KR" dirty="0"/>
              <a:t>Loss_G_B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각각의 </a:t>
            </a:r>
            <a:r>
              <a:rPr lang="en-US" altLang="ko-KR" dirty="0"/>
              <a:t>Fake </a:t>
            </a:r>
            <a:r>
              <a:rPr lang="ko-KR" altLang="en-US" dirty="0"/>
              <a:t>이미지를 통해 재구축한 </a:t>
            </a:r>
            <a:r>
              <a:rPr lang="en-US" altLang="ko-KR" dirty="0"/>
              <a:t>Rec A, Rec B</a:t>
            </a:r>
            <a:r>
              <a:rPr lang="ko-KR" altLang="en-US" dirty="0"/>
              <a:t>와 </a:t>
            </a:r>
            <a:r>
              <a:rPr lang="en-US" altLang="ko-KR" dirty="0"/>
              <a:t>Real A, Real B </a:t>
            </a:r>
            <a:r>
              <a:rPr lang="ko-KR" altLang="en-US" dirty="0"/>
              <a:t>사이의 </a:t>
            </a:r>
            <a:r>
              <a:rPr lang="en-US" altLang="ko-KR" dirty="0"/>
              <a:t>Cost</a:t>
            </a:r>
            <a:r>
              <a:rPr lang="ko-KR" altLang="en-US" dirty="0"/>
              <a:t>를 계산하여 </a:t>
            </a:r>
            <a:r>
              <a:rPr lang="en-US" altLang="ko-KR" dirty="0"/>
              <a:t>Loss_Cycle_A, Loss_Cycle_B </a:t>
            </a:r>
            <a:r>
              <a:rPr lang="ko-KR" altLang="en-US" dirty="0"/>
              <a:t>를 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각각의 </a:t>
            </a:r>
            <a:r>
              <a:rPr lang="en-US" altLang="ko-KR" dirty="0"/>
              <a:t>Real B, Real A</a:t>
            </a:r>
            <a:r>
              <a:rPr lang="ko-KR" altLang="en-US" dirty="0"/>
              <a:t>를 반대편 </a:t>
            </a:r>
            <a:r>
              <a:rPr lang="en-US" altLang="ko-KR" dirty="0"/>
              <a:t>Generator</a:t>
            </a:r>
            <a:r>
              <a:rPr lang="ko-KR" altLang="en-US" dirty="0"/>
              <a:t>를 사용하여 이미지 생성 후 원본 </a:t>
            </a:r>
            <a:r>
              <a:rPr lang="en-US" altLang="ko-KR" dirty="0"/>
              <a:t>Real </a:t>
            </a:r>
            <a:r>
              <a:rPr lang="ko-KR" altLang="en-US" dirty="0"/>
              <a:t>이미지와 </a:t>
            </a:r>
            <a:r>
              <a:rPr lang="en-US" altLang="ko-KR" dirty="0"/>
              <a:t>Cost</a:t>
            </a:r>
            <a:r>
              <a:rPr lang="ko-KR" altLang="en-US" dirty="0"/>
              <a:t>를 계산하여 </a:t>
            </a:r>
            <a:r>
              <a:rPr lang="en-US" altLang="ko-KR" dirty="0"/>
              <a:t>Loss_Idit_A, Loss_Idit_B</a:t>
            </a:r>
            <a:r>
              <a:rPr lang="ko-KR" altLang="en-US" dirty="0"/>
              <a:t>를 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(Identify Loss</a:t>
            </a:r>
            <a:r>
              <a:rPr lang="ko-KR" altLang="en-US" dirty="0"/>
              <a:t>를 사용하는 이유는 이미 반대편 특징을 가지고 있는 경우에는 그것을 변환하지 않고 그대로 유지하게 함으로 단순히 </a:t>
            </a:r>
            <a:r>
              <a:rPr lang="en-US" altLang="ko-KR" dirty="0"/>
              <a:t>Generate </a:t>
            </a:r>
            <a:r>
              <a:rPr lang="ko-KR" altLang="en-US" dirty="0"/>
              <a:t>하는 것이 아니라 기존 특징을 좀 더 유심히 보게 하기 위해서 입니다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Cost Function</a:t>
            </a:r>
            <a:r>
              <a:rPr lang="ko-KR" altLang="en-US" dirty="0"/>
              <a:t>을 합쳐서 </a:t>
            </a:r>
            <a:r>
              <a:rPr lang="en-US" altLang="ko-KR" dirty="0"/>
              <a:t>Generator</a:t>
            </a:r>
            <a:r>
              <a:rPr lang="ko-KR" altLang="en-US" dirty="0"/>
              <a:t>의 </a:t>
            </a:r>
            <a:r>
              <a:rPr lang="en-US" altLang="ko-KR" dirty="0"/>
              <a:t>Objective Function</a:t>
            </a:r>
            <a:r>
              <a:rPr lang="ko-KR" altLang="en-US" dirty="0"/>
              <a:t>으로 구성하여 갱신합니다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Discriminator</a:t>
            </a:r>
            <a:r>
              <a:rPr lang="ko-KR" altLang="en-US" dirty="0"/>
              <a:t>의 목적함수는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Cost Function</a:t>
            </a:r>
            <a:r>
              <a:rPr lang="ko-KR" altLang="en-US" dirty="0"/>
              <a:t>으로 구성되어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Generator A</a:t>
            </a:r>
            <a:r>
              <a:rPr lang="ko-KR" altLang="en-US" dirty="0"/>
              <a:t>를 통해 생성된 </a:t>
            </a:r>
            <a:r>
              <a:rPr lang="en-US" altLang="ko-KR" dirty="0"/>
              <a:t>Fake B</a:t>
            </a:r>
            <a:r>
              <a:rPr lang="ko-KR" altLang="en-US" dirty="0"/>
              <a:t>와 </a:t>
            </a:r>
            <a:r>
              <a:rPr lang="en-US" altLang="ko-KR" dirty="0"/>
              <a:t>Real B</a:t>
            </a:r>
            <a:r>
              <a:rPr lang="ko-KR" altLang="en-US" dirty="0"/>
              <a:t> 의 각각의 판단 결과 사이의 </a:t>
            </a:r>
            <a:r>
              <a:rPr lang="en-US" altLang="ko-KR" dirty="0"/>
              <a:t>Cost</a:t>
            </a:r>
            <a:r>
              <a:rPr lang="ko-KR" altLang="en-US" dirty="0"/>
              <a:t>를 계산하여 </a:t>
            </a:r>
            <a:r>
              <a:rPr lang="en-US" altLang="ko-KR" dirty="0"/>
              <a:t>Loss_D_B</a:t>
            </a:r>
            <a:r>
              <a:rPr lang="ko-KR" altLang="en-US" dirty="0"/>
              <a:t>를 구합니다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Generator B</a:t>
            </a:r>
            <a:r>
              <a:rPr lang="ko-KR" altLang="en-US" dirty="0"/>
              <a:t>를 통해 생성된 </a:t>
            </a:r>
            <a:r>
              <a:rPr lang="en-US" altLang="ko-KR" dirty="0"/>
              <a:t>Fake A</a:t>
            </a:r>
            <a:r>
              <a:rPr lang="ko-KR" altLang="en-US" dirty="0"/>
              <a:t>와 </a:t>
            </a:r>
            <a:r>
              <a:rPr lang="en-US" altLang="ko-KR" dirty="0"/>
              <a:t>Real A</a:t>
            </a:r>
            <a:r>
              <a:rPr lang="ko-KR" altLang="en-US" dirty="0"/>
              <a:t> 의 각각의 판단 결과 사이의 </a:t>
            </a:r>
            <a:r>
              <a:rPr lang="en-US" altLang="ko-KR" dirty="0"/>
              <a:t>Cost</a:t>
            </a:r>
            <a:r>
              <a:rPr lang="ko-KR" altLang="en-US" dirty="0"/>
              <a:t>를 계산하여 </a:t>
            </a:r>
            <a:r>
              <a:rPr lang="en-US" altLang="ko-KR" dirty="0"/>
              <a:t>Loss_D_A</a:t>
            </a:r>
            <a:r>
              <a:rPr lang="ko-KR" altLang="en-US" dirty="0"/>
              <a:t>를 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43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4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SR(Super Resolution)</a:t>
            </a:r>
            <a:r>
              <a:rPr lang="ko-KR" altLang="en-US" dirty="0"/>
              <a:t>에 관한 다양한 기술과 아키텍처가 그림</a:t>
            </a:r>
            <a:r>
              <a:rPr lang="en-US" altLang="ko-KR" dirty="0"/>
              <a:t>[1]</a:t>
            </a:r>
            <a:r>
              <a:rPr lang="ko-KR" altLang="en-US" dirty="0"/>
              <a:t>과 같이 많이 나와있습니다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대부분은 그림</a:t>
            </a:r>
            <a:r>
              <a:rPr lang="en-US" altLang="ko-KR" dirty="0"/>
              <a:t>[2]</a:t>
            </a:r>
            <a:r>
              <a:rPr lang="ko-KR" altLang="en-US" dirty="0"/>
              <a:t>에서 지도학습에 해당하는 </a:t>
            </a:r>
            <a:r>
              <a:rPr lang="en-US" altLang="ko-KR" dirty="0"/>
              <a:t>Supervised Learning </a:t>
            </a:r>
            <a:r>
              <a:rPr lang="ko-KR" altLang="en-US" dirty="0"/>
              <a:t>기반인 것</a:t>
            </a:r>
            <a:r>
              <a:rPr lang="en-US" altLang="ko-KR" dirty="0"/>
              <a:t>, </a:t>
            </a:r>
            <a:r>
              <a:rPr lang="ko-KR" altLang="en-US" dirty="0"/>
              <a:t>비지도학습에 해당하는 </a:t>
            </a:r>
            <a:r>
              <a:rPr lang="en-US" altLang="ko-KR" dirty="0"/>
              <a:t>Unsupervised Learning </a:t>
            </a:r>
            <a:r>
              <a:rPr lang="ko-KR" altLang="en-US" dirty="0"/>
              <a:t>기반인 것들이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중</a:t>
            </a:r>
            <a:r>
              <a:rPr lang="en-US" altLang="ko-KR" dirty="0"/>
              <a:t>, </a:t>
            </a:r>
            <a:r>
              <a:rPr lang="ko-KR" altLang="en-US" dirty="0"/>
              <a:t>비지도 학습인 </a:t>
            </a:r>
            <a:r>
              <a:rPr lang="en-US" altLang="ko-KR" dirty="0"/>
              <a:t>GAN</a:t>
            </a:r>
            <a:r>
              <a:rPr lang="ko-KR" altLang="en-US" dirty="0"/>
              <a:t>을 이용한 것이 </a:t>
            </a:r>
            <a:r>
              <a:rPr lang="en-US" altLang="ko-KR" dirty="0"/>
              <a:t>CycleGAN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19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CycleGAN</a:t>
            </a:r>
            <a:r>
              <a:rPr lang="ko-KR" altLang="en-US" dirty="0"/>
              <a:t>은 적대적 생성 신경망인 </a:t>
            </a:r>
            <a:r>
              <a:rPr lang="en-US" altLang="ko-KR" dirty="0"/>
              <a:t>GAN </a:t>
            </a:r>
            <a:r>
              <a:rPr lang="ko-KR" altLang="en-US" dirty="0"/>
              <a:t>기반 딥러닝 네트워크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CycleGAN</a:t>
            </a:r>
            <a:r>
              <a:rPr lang="ko-KR" altLang="en-US" dirty="0"/>
              <a:t>을 설명하기에 앞서 </a:t>
            </a:r>
            <a:r>
              <a:rPr lang="en-US" altLang="ko-KR" dirty="0"/>
              <a:t>GAN</a:t>
            </a:r>
            <a:r>
              <a:rPr lang="ko-KR" altLang="en-US" dirty="0"/>
              <a:t>을 설명하려고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GAN</a:t>
            </a:r>
            <a:r>
              <a:rPr lang="ko-KR" altLang="en-US" dirty="0"/>
              <a:t>은 대표적인 비지도학습 네트워크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지도학습과의 차이점은 </a:t>
            </a:r>
            <a:r>
              <a:rPr lang="en-US" altLang="ko-KR" dirty="0"/>
              <a:t>Label </a:t>
            </a:r>
            <a:r>
              <a:rPr lang="ko-KR" altLang="en-US" dirty="0"/>
              <a:t>데이터가 없다는 뜻입니다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지도학습은 </a:t>
            </a:r>
            <a:r>
              <a:rPr lang="en-US" altLang="ko-KR" dirty="0"/>
              <a:t>Label</a:t>
            </a:r>
            <a:r>
              <a:rPr lang="ko-KR" altLang="en-US" dirty="0"/>
              <a:t>이 있기 때문에 해당 </a:t>
            </a:r>
            <a:r>
              <a:rPr lang="en-US" altLang="ko-KR" dirty="0"/>
              <a:t>Label</a:t>
            </a:r>
            <a:r>
              <a:rPr lang="ko-KR" altLang="en-US" dirty="0"/>
              <a:t>과 같아 지기 위하여 파라미터들을 갱신합니다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다르게 비지도 학습은 </a:t>
            </a:r>
            <a:r>
              <a:rPr lang="en-US" altLang="ko-KR" dirty="0"/>
              <a:t>Label</a:t>
            </a:r>
            <a:r>
              <a:rPr lang="ko-KR" altLang="en-US" dirty="0"/>
              <a:t>이 없기 때문에 비슷한 특징을 가진 입력 데이터들 간의 군집화를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들면 호랑이</a:t>
            </a:r>
            <a:r>
              <a:rPr lang="en-US" altLang="ko-KR" dirty="0"/>
              <a:t>, </a:t>
            </a:r>
            <a:r>
              <a:rPr lang="ko-KR" altLang="en-US" dirty="0"/>
              <a:t>사자</a:t>
            </a:r>
            <a:r>
              <a:rPr lang="en-US" altLang="ko-KR" dirty="0"/>
              <a:t>, </a:t>
            </a:r>
            <a:r>
              <a:rPr lang="ko-KR" altLang="en-US" dirty="0"/>
              <a:t>기린을 입력데이터로 준다고 하면 호랑이와 사자는 육식동물 기린은 초식동물로 특징을 잡아 분류를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GAN</a:t>
            </a:r>
            <a:r>
              <a:rPr lang="ko-KR" altLang="en-US" dirty="0"/>
              <a:t>의 간단한 구조는 그림</a:t>
            </a:r>
            <a:r>
              <a:rPr lang="en-US" altLang="ko-KR" dirty="0"/>
              <a:t>[4]</a:t>
            </a:r>
            <a:r>
              <a:rPr lang="ko-KR" altLang="en-US" dirty="0"/>
              <a:t>와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Generator</a:t>
            </a:r>
            <a:r>
              <a:rPr lang="ko-KR" altLang="en-US" dirty="0"/>
              <a:t>를 통해 거짓 이미지를 만듭니다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Discriminator</a:t>
            </a:r>
            <a:r>
              <a:rPr lang="ko-KR" altLang="en-US" dirty="0"/>
              <a:t>는 만들어진 거짓 이미지와 진짜 이미지를 구분을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Generator</a:t>
            </a:r>
            <a:r>
              <a:rPr lang="ko-KR" altLang="en-US" dirty="0"/>
              <a:t>는 </a:t>
            </a:r>
            <a:r>
              <a:rPr lang="en-US" altLang="ko-KR" dirty="0"/>
              <a:t>Discriminator</a:t>
            </a:r>
            <a:r>
              <a:rPr lang="ko-KR" altLang="en-US" dirty="0"/>
              <a:t>가 판단한 결과를 이용하여 진짜 같은 가짜 이미지를 만들려고 학습합니다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Discriminator</a:t>
            </a:r>
            <a:r>
              <a:rPr lang="ko-KR" altLang="en-US" dirty="0"/>
              <a:t>는 </a:t>
            </a:r>
            <a:r>
              <a:rPr lang="en-US" altLang="ko-KR" dirty="0"/>
              <a:t>Generator</a:t>
            </a:r>
            <a:r>
              <a:rPr lang="ko-KR" altLang="en-US" dirty="0"/>
              <a:t>가 만든 진짜 같은 가짜 이미지와 진짜 이미지를 판단하려고 학습합니다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같이 서로 적대적으로 학습하면서 가짜 이미지를 생성한다고 해서 적대적 생성 신경망 이라고 불립니다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63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CycleGAN </a:t>
            </a:r>
            <a:r>
              <a:rPr lang="ko-KR" altLang="en-US" dirty="0"/>
              <a:t>이전의 네트워크들은 이미지를 전환하거나 생성하기 위해서 서로 짝이 되는 사진이 있어야 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모양</a:t>
            </a:r>
            <a:r>
              <a:rPr lang="en-US" altLang="ko-KR" dirty="0"/>
              <a:t>, </a:t>
            </a:r>
            <a:r>
              <a:rPr lang="ko-KR" altLang="en-US" dirty="0"/>
              <a:t>위치 등이 동일한 이미지 세트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예를 들면 말을 얼룩말로 바꾸기 위해서는 똑같은 포즈의 말과 얼룩말 사진이 있어야 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짝이 되는 이미지를 구하기는 쉽지가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CycleGAN</a:t>
            </a:r>
            <a:r>
              <a:rPr lang="ko-KR" altLang="en-US" dirty="0"/>
              <a:t>에서는 이러한 문제를 해결합니다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짝이 맞지 않는 이미지간 학습으로 서로 유사한 이미지를 만듭니다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91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CycleGAN</a:t>
            </a:r>
            <a:r>
              <a:rPr lang="ko-KR" altLang="en-US" sz="1200" dirty="0"/>
              <a:t>의 전체 네트워크 구조입니다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X</a:t>
            </a:r>
            <a:r>
              <a:rPr lang="ko-KR" altLang="en-US" sz="1200" dirty="0"/>
              <a:t>가 가짜 이미지를 만들고 판단한 결과를 이용하여 </a:t>
            </a:r>
            <a:r>
              <a:rPr lang="en-US" altLang="ko-KR" sz="1200" dirty="0"/>
              <a:t>X</a:t>
            </a:r>
            <a:r>
              <a:rPr lang="ko-KR" altLang="en-US" sz="1200" dirty="0"/>
              <a:t>를 다시 만들고 </a:t>
            </a:r>
            <a:r>
              <a:rPr lang="en-US" altLang="ko-KR" sz="1200" dirty="0"/>
              <a:t>Y</a:t>
            </a:r>
            <a:r>
              <a:rPr lang="ko-KR" altLang="en-US" sz="1200" dirty="0"/>
              <a:t>도 이와 같이 진행됩니다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최종적으로는 서로 간의 특징을 가진 새로운 </a:t>
            </a:r>
            <a:r>
              <a:rPr lang="en-US" altLang="ko-KR" sz="1200" dirty="0"/>
              <a:t>X, Y </a:t>
            </a:r>
            <a:r>
              <a:rPr lang="ko-KR" altLang="en-US" sz="1200" dirty="0"/>
              <a:t>이미지를 생성합니다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05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CycleGAN</a:t>
            </a:r>
            <a:r>
              <a:rPr lang="ko-KR" altLang="en-US" dirty="0"/>
              <a:t>의 </a:t>
            </a:r>
            <a:r>
              <a:rPr lang="en-US" altLang="ko-KR" dirty="0"/>
              <a:t>Generator </a:t>
            </a:r>
            <a:r>
              <a:rPr lang="ko-KR" altLang="en-US" dirty="0"/>
              <a:t>네트워크 구조입니다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입력 이미지</a:t>
            </a:r>
            <a:r>
              <a:rPr lang="en-US" altLang="ko-KR" dirty="0"/>
              <a:t>(X, Y)</a:t>
            </a:r>
            <a:r>
              <a:rPr lang="ko-KR" altLang="en-US" dirty="0"/>
              <a:t>를 대상으로 </a:t>
            </a:r>
            <a:r>
              <a:rPr lang="en-US" altLang="ko-KR" dirty="0"/>
              <a:t>Reflection Pad</a:t>
            </a:r>
            <a:r>
              <a:rPr lang="ko-KR" altLang="en-US" dirty="0"/>
              <a:t>를 진행합니다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</a:t>
            </a:r>
            <a:r>
              <a:rPr lang="en-US" altLang="ko-KR" dirty="0"/>
              <a:t>Zero Padding</a:t>
            </a:r>
            <a:r>
              <a:rPr lang="ko-KR" altLang="en-US" dirty="0"/>
              <a:t>과 달리 해당 방식은 입력 이미지의 데이터를 이용하여 </a:t>
            </a:r>
            <a:r>
              <a:rPr lang="en-US" altLang="ko-KR" dirty="0"/>
              <a:t>Padding</a:t>
            </a:r>
            <a:r>
              <a:rPr lang="ko-KR" altLang="en-US" dirty="0"/>
              <a:t>을 진행합니다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이유로 </a:t>
            </a:r>
            <a:r>
              <a:rPr lang="en-US" altLang="ko-KR" dirty="0"/>
              <a:t>Padding</a:t>
            </a:r>
            <a:r>
              <a:rPr lang="ko-KR" altLang="en-US" dirty="0"/>
              <a:t>이 진행된 값들은 원래 이미지처럼 보이기 때문에 </a:t>
            </a:r>
            <a:r>
              <a:rPr lang="en-US" altLang="ko-KR" dirty="0"/>
              <a:t>GAN</a:t>
            </a:r>
            <a:r>
              <a:rPr lang="ko-KR" altLang="en-US" dirty="0"/>
              <a:t>등의 모델의 성능을 더 올려줍니다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85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후 </a:t>
            </a:r>
            <a:r>
              <a:rPr lang="en-US" altLang="ko-KR" dirty="0"/>
              <a:t>Convolution 7*7 </a:t>
            </a:r>
            <a:r>
              <a:rPr lang="ko-KR" altLang="en-US" dirty="0"/>
              <a:t>필터 </a:t>
            </a:r>
            <a:r>
              <a:rPr lang="en-US" altLang="ko-KR" dirty="0"/>
              <a:t>64</a:t>
            </a:r>
            <a:r>
              <a:rPr lang="ko-KR" altLang="en-US" dirty="0"/>
              <a:t>개를 이용하여 합성곱 연산을 진행합니다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Batch Normalization </a:t>
            </a:r>
            <a:r>
              <a:rPr lang="ko-KR" altLang="en-US" dirty="0"/>
              <a:t>대신 </a:t>
            </a:r>
            <a:r>
              <a:rPr lang="en-US" altLang="ko-KR" dirty="0"/>
              <a:t>Instance Normalization </a:t>
            </a:r>
            <a:r>
              <a:rPr lang="ko-KR" altLang="en-US" dirty="0"/>
              <a:t>기법으로 데이터를 정규화 하고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ReLU </a:t>
            </a:r>
            <a:r>
              <a:rPr lang="ko-KR" altLang="en-US" dirty="0"/>
              <a:t>함수를 통과시킵니다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Batch Normalization </a:t>
            </a:r>
            <a:r>
              <a:rPr lang="ko-KR" altLang="en-US" dirty="0"/>
              <a:t>기법은 데이터를 </a:t>
            </a:r>
            <a:r>
              <a:rPr lang="en-US" altLang="ko-KR" dirty="0"/>
              <a:t>Batch </a:t>
            </a:r>
            <a:r>
              <a:rPr lang="ko-KR" altLang="en-US" dirty="0"/>
              <a:t>단위</a:t>
            </a:r>
            <a:r>
              <a:rPr lang="en-US" altLang="ko-KR" dirty="0"/>
              <a:t>, </a:t>
            </a:r>
            <a:r>
              <a:rPr lang="ko-KR" altLang="en-US" dirty="0"/>
              <a:t>채널 단위로 정규화를 진행하는 기법입니다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Instance Normalization </a:t>
            </a:r>
            <a:r>
              <a:rPr lang="ko-KR" altLang="en-US" dirty="0"/>
              <a:t>기법은 </a:t>
            </a:r>
            <a:r>
              <a:rPr lang="en-US" altLang="ko-KR" dirty="0"/>
              <a:t>Batch </a:t>
            </a:r>
            <a:r>
              <a:rPr lang="ko-KR" altLang="en-US" dirty="0"/>
              <a:t>단위 전체가 아닌 각각을 따로 정규화를 진행하는 기법입니다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Normalization </a:t>
            </a:r>
            <a:r>
              <a:rPr lang="ko-KR" altLang="en-US" dirty="0"/>
              <a:t>기법은 이외에도 </a:t>
            </a:r>
            <a:r>
              <a:rPr lang="en-US" altLang="ko-KR" dirty="0"/>
              <a:t>Layer Normalization, Group Normalization </a:t>
            </a:r>
            <a:r>
              <a:rPr lang="ko-KR" altLang="en-US" dirty="0"/>
              <a:t>등이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69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특징을 추출하기 위하여 다운 샘플링을 진행합니다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Stride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6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특징 추출을 위한 </a:t>
            </a:r>
            <a:r>
              <a:rPr lang="en-US" altLang="ko-KR" dirty="0"/>
              <a:t>Down Sampling</a:t>
            </a:r>
            <a:r>
              <a:rPr lang="ko-KR" altLang="en-US" dirty="0"/>
              <a:t>을 진행한 뒤 </a:t>
            </a:r>
            <a:r>
              <a:rPr lang="en-US" altLang="ko-KR" dirty="0"/>
              <a:t>ResBlock 9</a:t>
            </a:r>
            <a:r>
              <a:rPr lang="ko-KR" altLang="en-US" dirty="0"/>
              <a:t>개를 통과하여 특징을 추출합니다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</a:t>
            </a:r>
            <a:r>
              <a:rPr lang="en-US" altLang="ko-KR" dirty="0"/>
              <a:t>Reflection Padding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진행합니다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합성곱 층</a:t>
            </a:r>
            <a:r>
              <a:rPr lang="en-US" altLang="ko-KR" dirty="0"/>
              <a:t>, </a:t>
            </a:r>
            <a:r>
              <a:rPr lang="ko-KR" altLang="en-US" dirty="0"/>
              <a:t>정규화 층</a:t>
            </a:r>
            <a:r>
              <a:rPr lang="en-US" altLang="ko-KR" dirty="0"/>
              <a:t>, ReLU</a:t>
            </a:r>
            <a:r>
              <a:rPr lang="ko-KR" altLang="en-US" dirty="0"/>
              <a:t>층을 한번 통과한 뒤 처음부터 한번 더 수행합니다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마지막은 </a:t>
            </a:r>
            <a:r>
              <a:rPr lang="en-US" altLang="ko-KR" dirty="0"/>
              <a:t>ReLU</a:t>
            </a:r>
            <a:r>
              <a:rPr lang="ko-KR" altLang="en-US" dirty="0"/>
              <a:t>를 통과하지 않습니다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때 사용되는 필터의 크기는 </a:t>
            </a:r>
            <a:r>
              <a:rPr lang="en-US" altLang="ko-KR" dirty="0"/>
              <a:t>3*3</a:t>
            </a:r>
            <a:r>
              <a:rPr lang="ko-KR" altLang="en-US" dirty="0"/>
              <a:t>으로 동일합니다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최종적으로 </a:t>
            </a:r>
            <a:r>
              <a:rPr lang="en-US" altLang="ko-KR" dirty="0"/>
              <a:t>256*256 </a:t>
            </a:r>
            <a:r>
              <a:rPr lang="ko-KR" altLang="en-US" dirty="0"/>
              <a:t>이상의 해상도의 이미지는 </a:t>
            </a:r>
            <a:r>
              <a:rPr lang="en-US" altLang="ko-KR" dirty="0"/>
              <a:t>9</a:t>
            </a:r>
            <a:r>
              <a:rPr lang="ko-KR" altLang="en-US" dirty="0"/>
              <a:t>개의 </a:t>
            </a:r>
            <a:r>
              <a:rPr lang="en-US" altLang="ko-KR" dirty="0"/>
              <a:t>ResBlock</a:t>
            </a:r>
            <a:r>
              <a:rPr lang="ko-KR" altLang="en-US" dirty="0"/>
              <a:t>을 통과하며 각각을 통과할 때마다 스킵 커넥션을 통해 그 이전 결과를 반영하며 통과합니다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1B384-D9A0-44AC-A45D-38C42F3B16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2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39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9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6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86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C359E1-460E-4D4E-845A-0B90170A6B2F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5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59E1-460E-4D4E-845A-0B90170A6B2F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4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C359E1-460E-4D4E-845A-0B90170A6B2F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1A82A5-A668-4516-BFE3-5578D77EDF1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2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CycleGAN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409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576943" y="4823515"/>
            <a:ext cx="1103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채널을 </a:t>
            </a:r>
            <a:r>
              <a:rPr lang="en-US" altLang="ko-KR" dirty="0"/>
              <a:t>2</a:t>
            </a:r>
            <a:r>
              <a:rPr lang="ko-KR" altLang="en-US" dirty="0"/>
              <a:t>배로 늘리고 이미지크기를 줄이는 다운 샘플링 진행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Stride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설정</a:t>
            </a: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5" y="744950"/>
            <a:ext cx="29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– Down Sampling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333145-3905-40C8-B4B2-ED99EDBFF766}"/>
              </a:ext>
            </a:extLst>
          </p:cNvPr>
          <p:cNvSpPr/>
          <p:nvPr/>
        </p:nvSpPr>
        <p:spPr>
          <a:xfrm>
            <a:off x="280063" y="2107108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626A70F-EF2C-44DE-B709-E014140A7D4E}"/>
              </a:ext>
            </a:extLst>
          </p:cNvPr>
          <p:cNvSpPr/>
          <p:nvPr/>
        </p:nvSpPr>
        <p:spPr>
          <a:xfrm>
            <a:off x="280060" y="3059668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F30F311-8D41-4F62-ACAF-9BD31A5F59C1}"/>
              </a:ext>
            </a:extLst>
          </p:cNvPr>
          <p:cNvSpPr/>
          <p:nvPr/>
        </p:nvSpPr>
        <p:spPr>
          <a:xfrm>
            <a:off x="280060" y="2589103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87881C46-9B78-480B-8851-2C5AB865BB99}"/>
              </a:ext>
            </a:extLst>
          </p:cNvPr>
          <p:cNvSpPr/>
          <p:nvPr/>
        </p:nvSpPr>
        <p:spPr>
          <a:xfrm>
            <a:off x="4579916" y="2034484"/>
            <a:ext cx="2070266" cy="2038751"/>
          </a:xfrm>
          <a:prstGeom prst="cube">
            <a:avLst>
              <a:gd name="adj" fmla="val 23252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A190A00D-9F3E-4C9E-8204-9CA173588FBF}"/>
              </a:ext>
            </a:extLst>
          </p:cNvPr>
          <p:cNvSpPr/>
          <p:nvPr/>
        </p:nvSpPr>
        <p:spPr>
          <a:xfrm>
            <a:off x="8983682" y="2224958"/>
            <a:ext cx="2070266" cy="2038751"/>
          </a:xfrm>
          <a:prstGeom prst="cube">
            <a:avLst>
              <a:gd name="adj" fmla="val 51211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BA061B5-E1E1-4C48-8133-C529C177870D}"/>
              </a:ext>
            </a:extLst>
          </p:cNvPr>
          <p:cNvCxnSpPr>
            <a:cxnSpLocks/>
          </p:cNvCxnSpPr>
          <p:nvPr/>
        </p:nvCxnSpPr>
        <p:spPr>
          <a:xfrm>
            <a:off x="6756441" y="3244333"/>
            <a:ext cx="20788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9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576943" y="5039445"/>
            <a:ext cx="1103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Reflection Pad</a:t>
            </a:r>
            <a:r>
              <a:rPr lang="ko-KR" altLang="en-US" sz="1600" dirty="0"/>
              <a:t>를 통과하여 </a:t>
            </a:r>
            <a:r>
              <a:rPr lang="en-US" altLang="ko-KR" sz="1600" dirty="0"/>
              <a:t>GAN </a:t>
            </a:r>
            <a:r>
              <a:rPr lang="ko-KR" altLang="en-US" sz="1600" dirty="0"/>
              <a:t>성능 향상</a:t>
            </a:r>
            <a:r>
              <a:rPr lang="en-US" altLang="ko-KR" sz="1600" dirty="0"/>
              <a:t>(</a:t>
            </a:r>
            <a:r>
              <a:rPr lang="ko-KR" altLang="en-US" sz="1600" dirty="0"/>
              <a:t>패딩 간격은 </a:t>
            </a:r>
            <a:r>
              <a:rPr lang="en-US" altLang="ko-KR" sz="1600" dirty="0"/>
              <a:t>1)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r>
              <a:rPr lang="en-US" altLang="ko-KR" sz="1600" dirty="0"/>
              <a:t>2) 3*3 </a:t>
            </a:r>
            <a:r>
              <a:rPr lang="ko-KR" altLang="en-US" sz="1600" dirty="0"/>
              <a:t>필터로 </a:t>
            </a:r>
            <a:r>
              <a:rPr lang="en-US" altLang="ko-KR" sz="1600" dirty="0"/>
              <a:t>Convolution </a:t>
            </a:r>
            <a:r>
              <a:rPr lang="ko-KR" altLang="en-US" sz="1600" dirty="0"/>
              <a:t>연산 통과 하여 특징 추출</a:t>
            </a:r>
            <a:r>
              <a:rPr lang="en-US" altLang="ko-KR" sz="1600" dirty="0"/>
              <a:t>, ReLU </a:t>
            </a:r>
            <a:r>
              <a:rPr lang="ko-KR" altLang="en-US" sz="1600" dirty="0"/>
              <a:t>통과 후 다시 처음부터 과정 수행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마지막은 </a:t>
            </a:r>
            <a:r>
              <a:rPr lang="en-US" altLang="ko-KR" sz="1600" dirty="0"/>
              <a:t>ReLU </a:t>
            </a:r>
            <a:r>
              <a:rPr lang="ko-KR" altLang="en-US" sz="1600" dirty="0"/>
              <a:t>통과 </a:t>
            </a:r>
            <a:r>
              <a:rPr lang="en-US" altLang="ko-KR" sz="1600" dirty="0"/>
              <a:t>X</a:t>
            </a:r>
          </a:p>
          <a:p>
            <a:endParaRPr lang="en-US" altLang="ko-KR" sz="1600" dirty="0"/>
          </a:p>
          <a:p>
            <a:r>
              <a:rPr lang="en-US" altLang="ko-KR" sz="1600" dirty="0"/>
              <a:t>3) 256*256 </a:t>
            </a:r>
            <a:r>
              <a:rPr lang="ko-KR" altLang="en-US" sz="1600" dirty="0"/>
              <a:t>이상의 해상도의 경우 총 </a:t>
            </a:r>
            <a:r>
              <a:rPr lang="en-US" altLang="ko-KR" sz="1600" dirty="0"/>
              <a:t>9</a:t>
            </a:r>
            <a:r>
              <a:rPr lang="ko-KR" altLang="en-US" sz="1600" dirty="0"/>
              <a:t>번의 </a:t>
            </a:r>
            <a:r>
              <a:rPr lang="en-US" altLang="ko-KR" sz="1600" dirty="0"/>
              <a:t>ResNet Blocks</a:t>
            </a:r>
            <a:r>
              <a:rPr lang="ko-KR" altLang="en-US" sz="1600" dirty="0"/>
              <a:t>를 통과</a:t>
            </a:r>
            <a:r>
              <a:rPr lang="en-US" altLang="ko-KR" sz="1600" dirty="0"/>
              <a:t>(</a:t>
            </a:r>
            <a:r>
              <a:rPr lang="ko-KR" altLang="en-US" sz="1600" dirty="0"/>
              <a:t>그 이하는 </a:t>
            </a:r>
            <a:r>
              <a:rPr lang="en-US" altLang="ko-KR" sz="1600" dirty="0"/>
              <a:t>6</a:t>
            </a:r>
            <a:r>
              <a:rPr lang="ko-KR" altLang="en-US" sz="1600" dirty="0"/>
              <a:t>번</a:t>
            </a:r>
            <a:r>
              <a:rPr lang="en-US" altLang="ko-KR" sz="1600" dirty="0"/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6" y="744950"/>
            <a:ext cx="269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– ResNet Block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B6A2B85-44CD-4811-873A-0A484EB9CAF7}"/>
              </a:ext>
            </a:extLst>
          </p:cNvPr>
          <p:cNvGrpSpPr/>
          <p:nvPr/>
        </p:nvGrpSpPr>
        <p:grpSpPr>
          <a:xfrm>
            <a:off x="490738" y="1156835"/>
            <a:ext cx="3114413" cy="3619943"/>
            <a:chOff x="490738" y="1156835"/>
            <a:chExt cx="3114413" cy="361994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D57188C-C5C7-48DC-8A89-A3273154EDBA}"/>
                </a:ext>
              </a:extLst>
            </p:cNvPr>
            <p:cNvSpPr/>
            <p:nvPr/>
          </p:nvSpPr>
          <p:spPr>
            <a:xfrm>
              <a:off x="556599" y="2036698"/>
              <a:ext cx="2982685" cy="36933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Convolution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43DECF1-E5FB-4E40-81BE-85245713E295}"/>
                </a:ext>
              </a:extLst>
            </p:cNvPr>
            <p:cNvSpPr/>
            <p:nvPr/>
          </p:nvSpPr>
          <p:spPr>
            <a:xfrm>
              <a:off x="556598" y="2944920"/>
              <a:ext cx="2982685" cy="36933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ReLU</a:t>
              </a:r>
              <a:endParaRPr lang="ko-KR" altLang="en-US" dirty="0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A74B7F3-D72D-4F96-96CF-0958B7F8A1DA}"/>
                </a:ext>
              </a:extLst>
            </p:cNvPr>
            <p:cNvSpPr/>
            <p:nvPr/>
          </p:nvSpPr>
          <p:spPr>
            <a:xfrm>
              <a:off x="556597" y="3847632"/>
              <a:ext cx="2982685" cy="36933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Convolution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B7D069-5574-45EF-9BD9-74C65BA4B2D8}"/>
                </a:ext>
              </a:extLst>
            </p:cNvPr>
            <p:cNvSpPr/>
            <p:nvPr/>
          </p:nvSpPr>
          <p:spPr>
            <a:xfrm>
              <a:off x="490738" y="1370136"/>
              <a:ext cx="3114413" cy="34066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8BAC520-E1C7-4EA2-A93F-464C0230CA06}"/>
                </a:ext>
              </a:extLst>
            </p:cNvPr>
            <p:cNvSpPr/>
            <p:nvPr/>
          </p:nvSpPr>
          <p:spPr>
            <a:xfrm>
              <a:off x="956285" y="1156835"/>
              <a:ext cx="218331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ResBlock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0EE671C-9BC0-48DC-9B42-10671C3FC4CD}"/>
                </a:ext>
              </a:extLst>
            </p:cNvPr>
            <p:cNvSpPr/>
            <p:nvPr/>
          </p:nvSpPr>
          <p:spPr>
            <a:xfrm>
              <a:off x="556599" y="1585300"/>
              <a:ext cx="2982685" cy="36933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Reflection Pad</a:t>
              </a:r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4B7EA38-E47D-486A-9FD6-BBECAC05970F}"/>
                </a:ext>
              </a:extLst>
            </p:cNvPr>
            <p:cNvSpPr/>
            <p:nvPr/>
          </p:nvSpPr>
          <p:spPr>
            <a:xfrm>
              <a:off x="556598" y="3391196"/>
              <a:ext cx="2982685" cy="36933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Reflection Pad</a:t>
              </a:r>
              <a:endParaRPr lang="ko-KR" altLang="en-US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55A4BA22-6D2A-4AA9-B0A9-9412442DE297}"/>
                </a:ext>
              </a:extLst>
            </p:cNvPr>
            <p:cNvSpPr/>
            <p:nvPr/>
          </p:nvSpPr>
          <p:spPr>
            <a:xfrm>
              <a:off x="556598" y="2490809"/>
              <a:ext cx="2982685" cy="3693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 Normalization</a:t>
              </a:r>
              <a:endParaRPr lang="ko-KR" altLang="en-US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8EB3F6A-BFEE-4768-9FE9-635CEFBE1FB8}"/>
                </a:ext>
              </a:extLst>
            </p:cNvPr>
            <p:cNvSpPr/>
            <p:nvPr/>
          </p:nvSpPr>
          <p:spPr>
            <a:xfrm>
              <a:off x="561421" y="4274819"/>
              <a:ext cx="2982685" cy="3693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 Normalization</a:t>
              </a:r>
              <a:endParaRPr lang="ko-KR" altLang="en-US" dirty="0"/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314E29-3D01-474F-A548-20648BF36E12}"/>
              </a:ext>
            </a:extLst>
          </p:cNvPr>
          <p:cNvSpPr/>
          <p:nvPr/>
        </p:nvSpPr>
        <p:spPr>
          <a:xfrm>
            <a:off x="5205350" y="2364770"/>
            <a:ext cx="1543793" cy="9494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ResNet Block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FD06D0E-C600-4AE8-B580-4515BBAF1021}"/>
              </a:ext>
            </a:extLst>
          </p:cNvPr>
          <p:cNvSpPr/>
          <p:nvPr/>
        </p:nvSpPr>
        <p:spPr>
          <a:xfrm>
            <a:off x="7175664" y="2364769"/>
            <a:ext cx="1543793" cy="9494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ResNet Block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BC342A3-D261-4F4B-A28C-69CF881E951B}"/>
              </a:ext>
            </a:extLst>
          </p:cNvPr>
          <p:cNvSpPr/>
          <p:nvPr/>
        </p:nvSpPr>
        <p:spPr>
          <a:xfrm>
            <a:off x="9145979" y="2364769"/>
            <a:ext cx="1543793" cy="9494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ResNet Block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C4340D7-C760-4D00-9F40-3CB244DB2D76}"/>
              </a:ext>
            </a:extLst>
          </p:cNvPr>
          <p:cNvCxnSpPr>
            <a:stCxn id="13" idx="2"/>
            <a:endCxn id="31" idx="1"/>
          </p:cNvCxnSpPr>
          <p:nvPr/>
        </p:nvCxnSpPr>
        <p:spPr>
          <a:xfrm rot="5400000" flipH="1" flipV="1">
            <a:off x="7324242" y="1492516"/>
            <a:ext cx="474742" cy="3168732"/>
          </a:xfrm>
          <a:prstGeom prst="bentConnector4">
            <a:avLst>
              <a:gd name="adj1" fmla="val -105685"/>
              <a:gd name="adj2" fmla="val 9066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3417BA8-BEC9-429B-B49E-FC0A1728C77C}"/>
              </a:ext>
            </a:extLst>
          </p:cNvPr>
          <p:cNvCxnSpPr>
            <a:stCxn id="13" idx="3"/>
            <a:endCxn id="30" idx="1"/>
          </p:cNvCxnSpPr>
          <p:nvPr/>
        </p:nvCxnSpPr>
        <p:spPr>
          <a:xfrm flipV="1">
            <a:off x="6749143" y="2839511"/>
            <a:ext cx="42652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5CA45C-26B5-4B46-BE73-C55AADEF4640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8719457" y="2839511"/>
            <a:ext cx="4265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869EC03-8D64-4202-816B-11B23CEADD2C}"/>
              </a:ext>
            </a:extLst>
          </p:cNvPr>
          <p:cNvCxnSpPr>
            <a:stCxn id="31" idx="3"/>
          </p:cNvCxnSpPr>
          <p:nvPr/>
        </p:nvCxnSpPr>
        <p:spPr>
          <a:xfrm>
            <a:off x="10689772" y="2839511"/>
            <a:ext cx="4492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BFB748E-426D-4B7D-A810-E3B22BCCBC61}"/>
              </a:ext>
            </a:extLst>
          </p:cNvPr>
          <p:cNvCxnSpPr>
            <a:stCxn id="30" idx="0"/>
          </p:cNvCxnSpPr>
          <p:nvPr/>
        </p:nvCxnSpPr>
        <p:spPr>
          <a:xfrm rot="16200000" flipH="1">
            <a:off x="9305937" y="1006393"/>
            <a:ext cx="474742" cy="3191494"/>
          </a:xfrm>
          <a:prstGeom prst="bentConnector4">
            <a:avLst>
              <a:gd name="adj1" fmla="val -48152"/>
              <a:gd name="adj2" fmla="val 9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D7C95D-6D58-42AD-84F7-F4395D0C96D9}"/>
              </a:ext>
            </a:extLst>
          </p:cNvPr>
          <p:cNvSpPr/>
          <p:nvPr/>
        </p:nvSpPr>
        <p:spPr>
          <a:xfrm>
            <a:off x="6967178" y="1296446"/>
            <a:ext cx="218331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Skip Connection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C1D515-DB15-45BE-B179-4EE56C12536C}"/>
              </a:ext>
            </a:extLst>
          </p:cNvPr>
          <p:cNvSpPr txBox="1"/>
          <p:nvPr/>
        </p:nvSpPr>
        <p:spPr>
          <a:xfrm>
            <a:off x="3718794" y="2944920"/>
            <a:ext cx="5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20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576943" y="4823515"/>
            <a:ext cx="1103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채널을 줄이고 이미지크기를 줄이는 업 샘플링 진행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Stride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설정</a:t>
            </a:r>
            <a:r>
              <a:rPr lang="en-US" altLang="ko-KR" dirty="0"/>
              <a:t>, </a:t>
            </a:r>
            <a:r>
              <a:rPr lang="ko-KR" altLang="en-US" dirty="0"/>
              <a:t>필터의 크기는 으로 설정</a:t>
            </a:r>
            <a:endParaRPr lang="en-US" altLang="ko-KR" dirty="0"/>
          </a:p>
          <a:p>
            <a:pPr marL="342900" indent="-342900">
              <a:buFontTx/>
              <a:buAutoNum type="arabicParenR"/>
            </a:pPr>
            <a:endParaRPr lang="en-US" altLang="ko-KR" dirty="0"/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Convolutional Transpose </a:t>
            </a:r>
            <a:r>
              <a:rPr lang="ko-KR" altLang="en-US" dirty="0"/>
              <a:t>연산 이용</a:t>
            </a: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5" y="744950"/>
            <a:ext cx="29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– Up Sampling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333145-3905-40C8-B4B2-ED99EDBFF766}"/>
              </a:ext>
            </a:extLst>
          </p:cNvPr>
          <p:cNvSpPr/>
          <p:nvPr/>
        </p:nvSpPr>
        <p:spPr>
          <a:xfrm>
            <a:off x="576943" y="1593204"/>
            <a:ext cx="2982685" cy="3693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 Transpose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626A70F-EF2C-44DE-B709-E014140A7D4E}"/>
              </a:ext>
            </a:extLst>
          </p:cNvPr>
          <p:cNvSpPr/>
          <p:nvPr/>
        </p:nvSpPr>
        <p:spPr>
          <a:xfrm>
            <a:off x="576940" y="2545764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F30F311-8D41-4F62-ACAF-9BD31A5F59C1}"/>
              </a:ext>
            </a:extLst>
          </p:cNvPr>
          <p:cNvSpPr/>
          <p:nvPr/>
        </p:nvSpPr>
        <p:spPr>
          <a:xfrm>
            <a:off x="576940" y="2075199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87881C46-9B78-480B-8851-2C5AB865BB99}"/>
              </a:ext>
            </a:extLst>
          </p:cNvPr>
          <p:cNvSpPr/>
          <p:nvPr/>
        </p:nvSpPr>
        <p:spPr>
          <a:xfrm>
            <a:off x="9019308" y="2121176"/>
            <a:ext cx="2070266" cy="2038751"/>
          </a:xfrm>
          <a:prstGeom prst="cube">
            <a:avLst>
              <a:gd name="adj" fmla="val 23252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A190A00D-9F3E-4C9E-8204-9CA173588FBF}"/>
              </a:ext>
            </a:extLst>
          </p:cNvPr>
          <p:cNvSpPr/>
          <p:nvPr/>
        </p:nvSpPr>
        <p:spPr>
          <a:xfrm>
            <a:off x="4611955" y="2187991"/>
            <a:ext cx="2070266" cy="2038751"/>
          </a:xfrm>
          <a:prstGeom prst="cube">
            <a:avLst>
              <a:gd name="adj" fmla="val 51211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BA061B5-E1E1-4C48-8133-C529C177870D}"/>
              </a:ext>
            </a:extLst>
          </p:cNvPr>
          <p:cNvCxnSpPr>
            <a:cxnSpLocks/>
          </p:cNvCxnSpPr>
          <p:nvPr/>
        </p:nvCxnSpPr>
        <p:spPr>
          <a:xfrm>
            <a:off x="6756441" y="3244333"/>
            <a:ext cx="20788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807F1B-BD02-4003-BACB-14008458E693}"/>
              </a:ext>
            </a:extLst>
          </p:cNvPr>
          <p:cNvSpPr/>
          <p:nvPr/>
        </p:nvSpPr>
        <p:spPr>
          <a:xfrm>
            <a:off x="597724" y="3022701"/>
            <a:ext cx="2982685" cy="3693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 Transpose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F5D6BA1-0B78-40D1-9EA7-CC1D85C490B3}"/>
              </a:ext>
            </a:extLst>
          </p:cNvPr>
          <p:cNvSpPr/>
          <p:nvPr/>
        </p:nvSpPr>
        <p:spPr>
          <a:xfrm>
            <a:off x="597721" y="3975261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44B3EDB-2C44-4A12-BE64-E9DD9F70AEC8}"/>
              </a:ext>
            </a:extLst>
          </p:cNvPr>
          <p:cNvSpPr/>
          <p:nvPr/>
        </p:nvSpPr>
        <p:spPr>
          <a:xfrm>
            <a:off x="597721" y="3504696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46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1DC30-5AF2-4815-8328-A5B475EF76EF}"/>
              </a:ext>
            </a:extLst>
          </p:cNvPr>
          <p:cNvSpPr txBox="1"/>
          <p:nvPr/>
        </p:nvSpPr>
        <p:spPr>
          <a:xfrm>
            <a:off x="7055754" y="4585888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2. Deconvolution </a:t>
            </a:r>
            <a:r>
              <a:rPr lang="ko-KR" altLang="en-US" sz="1100" dirty="0"/>
              <a:t>과정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D241F-E1EE-4279-8EBC-3F93B6EAEE3F}"/>
              </a:ext>
            </a:extLst>
          </p:cNvPr>
          <p:cNvSpPr txBox="1"/>
          <p:nvPr/>
        </p:nvSpPr>
        <p:spPr>
          <a:xfrm>
            <a:off x="1197221" y="4538671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1. Convolution</a:t>
            </a:r>
            <a:r>
              <a:rPr lang="ko-KR" altLang="en-US" sz="1100" dirty="0"/>
              <a:t> 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622E6-4378-4B22-9201-FFC68A6390AE}"/>
              </a:ext>
            </a:extLst>
          </p:cNvPr>
          <p:cNvSpPr txBox="1"/>
          <p:nvPr/>
        </p:nvSpPr>
        <p:spPr>
          <a:xfrm>
            <a:off x="249383" y="4901812"/>
            <a:ext cx="11649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Convolution </a:t>
            </a:r>
            <a:r>
              <a:rPr lang="ko-KR" altLang="en-US" dirty="0"/>
              <a:t>연산은 </a:t>
            </a:r>
            <a:r>
              <a:rPr lang="en-US" altLang="ko-KR" dirty="0"/>
              <a:t>Many to One</a:t>
            </a:r>
            <a:r>
              <a:rPr lang="ko-KR" altLang="en-US" dirty="0"/>
              <a:t>의 관계를 형성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Deconvolution </a:t>
            </a:r>
            <a:r>
              <a:rPr lang="ko-KR" altLang="en-US" dirty="0"/>
              <a:t>연산은 </a:t>
            </a:r>
            <a:r>
              <a:rPr lang="en-US" altLang="ko-KR" dirty="0"/>
              <a:t>One to Many</a:t>
            </a:r>
            <a:r>
              <a:rPr lang="ko-KR" altLang="en-US" dirty="0"/>
              <a:t>의 관계를 형성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Deconvolution </a:t>
            </a:r>
            <a:r>
              <a:rPr lang="ko-KR" altLang="en-US" dirty="0"/>
              <a:t>연산은 </a:t>
            </a:r>
            <a:r>
              <a:rPr lang="en-US" altLang="ko-KR" dirty="0"/>
              <a:t>Convolution </a:t>
            </a:r>
            <a:r>
              <a:rPr lang="ko-KR" altLang="en-US" dirty="0"/>
              <a:t>연산의 역 연산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1DF242-724A-4D5F-8642-DF5A515E7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14" y="1114282"/>
            <a:ext cx="4202681" cy="33348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F9CB59-3567-4E5B-ADD8-B1FBA0AF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654" y="1011247"/>
            <a:ext cx="5721554" cy="3334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A484F-54C4-4DEE-8D59-7F1F01F5D831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3056D-2EC1-48C6-91F2-A4EF6DDFD989}"/>
              </a:ext>
            </a:extLst>
          </p:cNvPr>
          <p:cNvSpPr txBox="1"/>
          <p:nvPr/>
        </p:nvSpPr>
        <p:spPr>
          <a:xfrm>
            <a:off x="163285" y="744950"/>
            <a:ext cx="499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– Convolutional Transpose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50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1DC30-5AF2-4815-8328-A5B475EF76EF}"/>
              </a:ext>
            </a:extLst>
          </p:cNvPr>
          <p:cNvSpPr txBox="1"/>
          <p:nvPr/>
        </p:nvSpPr>
        <p:spPr>
          <a:xfrm>
            <a:off x="7127006" y="3924073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4. Convolutional Transpose </a:t>
            </a:r>
            <a:r>
              <a:rPr lang="ko-KR" altLang="en-US" sz="1100" dirty="0"/>
              <a:t>연산 수행 과정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D241F-E1EE-4279-8EBC-3F93B6EAEE3F}"/>
              </a:ext>
            </a:extLst>
          </p:cNvPr>
          <p:cNvSpPr txBox="1"/>
          <p:nvPr/>
        </p:nvSpPr>
        <p:spPr>
          <a:xfrm>
            <a:off x="919319" y="3924073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3. Convolution </a:t>
            </a:r>
            <a:r>
              <a:rPr lang="ko-KR" altLang="en-US" sz="1100" dirty="0"/>
              <a:t>연산 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622E6-4378-4B22-9201-FFC68A6390AE}"/>
              </a:ext>
            </a:extLst>
          </p:cNvPr>
          <p:cNvSpPr txBox="1"/>
          <p:nvPr/>
        </p:nvSpPr>
        <p:spPr>
          <a:xfrm>
            <a:off x="249383" y="4901812"/>
            <a:ext cx="11649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Out Padding</a:t>
            </a:r>
            <a:r>
              <a:rPr lang="ko-KR" altLang="en-US" dirty="0"/>
              <a:t>을 이용하여 각 특징을 떨어트리고 각 빈 공간은 </a:t>
            </a:r>
            <a:r>
              <a:rPr lang="en-US" altLang="ko-KR" dirty="0"/>
              <a:t>0</a:t>
            </a:r>
            <a:r>
              <a:rPr lang="ko-KR" altLang="en-US" dirty="0"/>
              <a:t>으로 채운다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Zero-Padding</a:t>
            </a:r>
            <a:r>
              <a:rPr lang="ko-KR" altLang="en-US" dirty="0"/>
              <a:t>을 이용하여 대상 </a:t>
            </a:r>
            <a:r>
              <a:rPr lang="ko-KR" altLang="en-US"/>
              <a:t>크기만큼 외각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LR(Low Resolution) </a:t>
            </a:r>
            <a:r>
              <a:rPr lang="ko-KR" altLang="en-US" dirty="0"/>
              <a:t>이미지와 </a:t>
            </a:r>
            <a:r>
              <a:rPr lang="en-US" altLang="ko-KR" dirty="0"/>
              <a:t>HR(High Resolution) </a:t>
            </a:r>
            <a:r>
              <a:rPr lang="ko-KR" altLang="en-US" dirty="0"/>
              <a:t>이미지의 차이를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118900-F053-4936-838F-F5DC690FA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1" y="1180873"/>
            <a:ext cx="2800350" cy="2743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822E0D-F760-4C95-96F4-32709E897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16" y="589272"/>
            <a:ext cx="2933734" cy="3334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28796A-1713-48D0-8F65-D9D390B6AEA9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EA8A30-62CB-4B2D-A9CA-EF5F1DB57F20}"/>
              </a:ext>
            </a:extLst>
          </p:cNvPr>
          <p:cNvSpPr txBox="1"/>
          <p:nvPr/>
        </p:nvSpPr>
        <p:spPr>
          <a:xfrm>
            <a:off x="163285" y="744950"/>
            <a:ext cx="499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– Convolutional Transpose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326839" y="4822464"/>
            <a:ext cx="482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/>
              <a:t>활성화 함수로 쌍곡선 함수 사용</a:t>
            </a: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5" y="744950"/>
            <a:ext cx="560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– Reflection Padding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1D8E68C-A823-4953-AA3E-2FA9675DB141}"/>
              </a:ext>
            </a:extLst>
          </p:cNvPr>
          <p:cNvSpPr/>
          <p:nvPr/>
        </p:nvSpPr>
        <p:spPr>
          <a:xfrm>
            <a:off x="580249" y="2876040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A91EEE-C0A0-4569-8418-84F4373BB33B}"/>
              </a:ext>
            </a:extLst>
          </p:cNvPr>
          <p:cNvSpPr/>
          <p:nvPr/>
        </p:nvSpPr>
        <p:spPr>
          <a:xfrm>
            <a:off x="586852" y="3361297"/>
            <a:ext cx="2982685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Tanh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ADF1729-CE39-40AC-B27D-A4F90ED5A92D}"/>
              </a:ext>
            </a:extLst>
          </p:cNvPr>
          <p:cNvSpPr/>
          <p:nvPr/>
        </p:nvSpPr>
        <p:spPr>
          <a:xfrm>
            <a:off x="580246" y="2394045"/>
            <a:ext cx="2982685" cy="3693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 Pad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E0319E-AA9B-4335-969D-01CF2A76D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96" y="1490662"/>
            <a:ext cx="62198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6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DB146-5F37-45FB-99A5-5F89CED07B91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467D-2343-4454-B246-7CD6260DA032}"/>
              </a:ext>
            </a:extLst>
          </p:cNvPr>
          <p:cNvSpPr txBox="1"/>
          <p:nvPr/>
        </p:nvSpPr>
        <p:spPr>
          <a:xfrm>
            <a:off x="163287" y="744950"/>
            <a:ext cx="50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</a:t>
            </a:r>
            <a:r>
              <a:rPr lang="ko-KR" altLang="en-US" dirty="0"/>
              <a:t>전체 구조 요약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9F84121-FA09-4D68-B074-408F8C7DFE0D}"/>
              </a:ext>
            </a:extLst>
          </p:cNvPr>
          <p:cNvSpPr/>
          <p:nvPr/>
        </p:nvSpPr>
        <p:spPr>
          <a:xfrm>
            <a:off x="437099" y="1991895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C7F9667-6C2F-4C7B-B09C-4F59F6EF0603}"/>
              </a:ext>
            </a:extLst>
          </p:cNvPr>
          <p:cNvSpPr/>
          <p:nvPr/>
        </p:nvSpPr>
        <p:spPr>
          <a:xfrm>
            <a:off x="437096" y="2944455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EAAB11-95A6-454B-B6E6-738962EF05B6}"/>
              </a:ext>
            </a:extLst>
          </p:cNvPr>
          <p:cNvSpPr/>
          <p:nvPr/>
        </p:nvSpPr>
        <p:spPr>
          <a:xfrm>
            <a:off x="437096" y="2473890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AF23B52-8225-4462-ACAB-BCFCE2D33C98}"/>
              </a:ext>
            </a:extLst>
          </p:cNvPr>
          <p:cNvSpPr/>
          <p:nvPr/>
        </p:nvSpPr>
        <p:spPr>
          <a:xfrm>
            <a:off x="437096" y="1509900"/>
            <a:ext cx="2982685" cy="3693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 Pad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266BB9E-6885-4B0E-A1D7-78733B741FF7}"/>
              </a:ext>
            </a:extLst>
          </p:cNvPr>
          <p:cNvSpPr/>
          <p:nvPr/>
        </p:nvSpPr>
        <p:spPr>
          <a:xfrm>
            <a:off x="426341" y="4268259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9585B7-9784-46DC-A8A6-51B2C374943A}"/>
              </a:ext>
            </a:extLst>
          </p:cNvPr>
          <p:cNvSpPr/>
          <p:nvPr/>
        </p:nvSpPr>
        <p:spPr>
          <a:xfrm>
            <a:off x="426338" y="5220819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B26507-44D4-4FB0-BFA6-231CD3101AAD}"/>
              </a:ext>
            </a:extLst>
          </p:cNvPr>
          <p:cNvSpPr/>
          <p:nvPr/>
        </p:nvSpPr>
        <p:spPr>
          <a:xfrm>
            <a:off x="426338" y="4750254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D3DD08-70A0-4076-997E-73ECEB0274A1}"/>
              </a:ext>
            </a:extLst>
          </p:cNvPr>
          <p:cNvGrpSpPr/>
          <p:nvPr/>
        </p:nvGrpSpPr>
        <p:grpSpPr>
          <a:xfrm>
            <a:off x="4465337" y="1535734"/>
            <a:ext cx="3114413" cy="3619943"/>
            <a:chOff x="490738" y="1156835"/>
            <a:chExt cx="3114413" cy="3619943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AF542B2-1F83-4327-841B-ED11C967BA05}"/>
                </a:ext>
              </a:extLst>
            </p:cNvPr>
            <p:cNvSpPr/>
            <p:nvPr/>
          </p:nvSpPr>
          <p:spPr>
            <a:xfrm>
              <a:off x="556599" y="2036698"/>
              <a:ext cx="2982685" cy="36933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Convolution</a:t>
              </a:r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345B3537-3122-4179-99F4-43D1DACF457B}"/>
                </a:ext>
              </a:extLst>
            </p:cNvPr>
            <p:cNvSpPr/>
            <p:nvPr/>
          </p:nvSpPr>
          <p:spPr>
            <a:xfrm>
              <a:off x="556598" y="2944920"/>
              <a:ext cx="2982685" cy="36933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ReLU</a:t>
              </a:r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786BD9E-986B-4F37-982C-6F7B52C215F0}"/>
                </a:ext>
              </a:extLst>
            </p:cNvPr>
            <p:cNvSpPr/>
            <p:nvPr/>
          </p:nvSpPr>
          <p:spPr>
            <a:xfrm>
              <a:off x="556597" y="3847632"/>
              <a:ext cx="2982685" cy="36933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Convolution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4213FB-A5D7-4698-BFF5-2292D2C7D116}"/>
                </a:ext>
              </a:extLst>
            </p:cNvPr>
            <p:cNvSpPr/>
            <p:nvPr/>
          </p:nvSpPr>
          <p:spPr>
            <a:xfrm>
              <a:off x="490738" y="1370136"/>
              <a:ext cx="3114413" cy="34066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25D207F-FD2B-4501-9E58-181395A6A089}"/>
                </a:ext>
              </a:extLst>
            </p:cNvPr>
            <p:cNvSpPr/>
            <p:nvPr/>
          </p:nvSpPr>
          <p:spPr>
            <a:xfrm>
              <a:off x="956285" y="1156835"/>
              <a:ext cx="218331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ResBlock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BE0FBE5-D6C5-471C-8E3A-DB888DCF1544}"/>
                </a:ext>
              </a:extLst>
            </p:cNvPr>
            <p:cNvSpPr/>
            <p:nvPr/>
          </p:nvSpPr>
          <p:spPr>
            <a:xfrm>
              <a:off x="556599" y="1585300"/>
              <a:ext cx="2982685" cy="36933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Reflection Pad</a:t>
              </a:r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9299123-F32E-431B-B22D-2AAF3953CDC9}"/>
                </a:ext>
              </a:extLst>
            </p:cNvPr>
            <p:cNvSpPr/>
            <p:nvPr/>
          </p:nvSpPr>
          <p:spPr>
            <a:xfrm>
              <a:off x="556598" y="3391196"/>
              <a:ext cx="2982685" cy="36933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Reflection Pad</a:t>
              </a:r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61DD01F-5D39-4561-A7AA-DA5417201825}"/>
                </a:ext>
              </a:extLst>
            </p:cNvPr>
            <p:cNvSpPr/>
            <p:nvPr/>
          </p:nvSpPr>
          <p:spPr>
            <a:xfrm>
              <a:off x="556598" y="2490809"/>
              <a:ext cx="2982685" cy="3693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 Normalization</a:t>
              </a:r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A93BA36-0AB3-49D6-AAE2-22B53737DD9B}"/>
                </a:ext>
              </a:extLst>
            </p:cNvPr>
            <p:cNvSpPr/>
            <p:nvPr/>
          </p:nvSpPr>
          <p:spPr>
            <a:xfrm>
              <a:off x="561421" y="4274819"/>
              <a:ext cx="2982685" cy="3693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 Normalization</a:t>
              </a:r>
              <a:endParaRPr lang="ko-KR" altLang="en-US" dirty="0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49358E-6EC3-4E0A-A995-A025DEFDE96F}"/>
              </a:ext>
            </a:extLst>
          </p:cNvPr>
          <p:cNvSpPr/>
          <p:nvPr/>
        </p:nvSpPr>
        <p:spPr>
          <a:xfrm>
            <a:off x="8496185" y="1807229"/>
            <a:ext cx="2982685" cy="3693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 Transpose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9094B7E-FF13-48CB-8050-118CA1DB5AE3}"/>
              </a:ext>
            </a:extLst>
          </p:cNvPr>
          <p:cNvSpPr/>
          <p:nvPr/>
        </p:nvSpPr>
        <p:spPr>
          <a:xfrm>
            <a:off x="8496182" y="2759789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378A084-87BC-4044-B467-897E1B8E2F9B}"/>
              </a:ext>
            </a:extLst>
          </p:cNvPr>
          <p:cNvSpPr/>
          <p:nvPr/>
        </p:nvSpPr>
        <p:spPr>
          <a:xfrm>
            <a:off x="8496182" y="2289224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3295A9D-3EA7-40C3-8A0C-E09368F0DFE7}"/>
              </a:ext>
            </a:extLst>
          </p:cNvPr>
          <p:cNvSpPr/>
          <p:nvPr/>
        </p:nvSpPr>
        <p:spPr>
          <a:xfrm>
            <a:off x="8506943" y="4231649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2EC620E-BA36-4E48-BCD4-F3909524A4A3}"/>
              </a:ext>
            </a:extLst>
          </p:cNvPr>
          <p:cNvSpPr/>
          <p:nvPr/>
        </p:nvSpPr>
        <p:spPr>
          <a:xfrm>
            <a:off x="8513546" y="4716906"/>
            <a:ext cx="2982685" cy="3693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Tanh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A1B8665-172D-4D45-90F3-87599063BA45}"/>
              </a:ext>
            </a:extLst>
          </p:cNvPr>
          <p:cNvSpPr/>
          <p:nvPr/>
        </p:nvSpPr>
        <p:spPr>
          <a:xfrm>
            <a:off x="8506940" y="3749654"/>
            <a:ext cx="2982685" cy="3693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 Pad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F92D7F-3564-4570-ABF9-092939B658C6}"/>
              </a:ext>
            </a:extLst>
          </p:cNvPr>
          <p:cNvSpPr txBox="1"/>
          <p:nvPr/>
        </p:nvSpPr>
        <p:spPr>
          <a:xfrm>
            <a:off x="3522635" y="4750254"/>
            <a:ext cx="5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7178B2-1CFC-4681-90A5-CEC0A5CBFDB6}"/>
              </a:ext>
            </a:extLst>
          </p:cNvPr>
          <p:cNvSpPr txBox="1"/>
          <p:nvPr/>
        </p:nvSpPr>
        <p:spPr>
          <a:xfrm>
            <a:off x="11581904" y="2289224"/>
            <a:ext cx="5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9F23F6B-37F2-4811-B7E1-E15D3E0899B0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917684" y="3313787"/>
            <a:ext cx="10755" cy="954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7578777-A740-423C-8D40-7A2AB7026A0B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 rot="5400000" flipH="1" flipV="1">
            <a:off x="1942903" y="1510512"/>
            <a:ext cx="4054417" cy="4104862"/>
          </a:xfrm>
          <a:prstGeom prst="bentConnector5">
            <a:avLst>
              <a:gd name="adj1" fmla="val -5638"/>
              <a:gd name="adj2" fmla="val 54868"/>
              <a:gd name="adj3" fmla="val 10563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1D78ACF-FC2D-42E3-B12D-26F7912C9376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rot="5400000" flipH="1" flipV="1">
            <a:off x="6330812" y="1498961"/>
            <a:ext cx="3348448" cy="3964984"/>
          </a:xfrm>
          <a:prstGeom prst="bentConnector5">
            <a:avLst>
              <a:gd name="adj1" fmla="val -6827"/>
              <a:gd name="adj2" fmla="val 50831"/>
              <a:gd name="adj3" fmla="val 10682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2151D48-5CAA-40BA-83C7-D527096B5243}"/>
              </a:ext>
            </a:extLst>
          </p:cNvPr>
          <p:cNvCxnSpPr>
            <a:stCxn id="24" idx="2"/>
            <a:endCxn id="31" idx="0"/>
          </p:cNvCxnSpPr>
          <p:nvPr/>
        </p:nvCxnSpPr>
        <p:spPr>
          <a:xfrm>
            <a:off x="9987525" y="3129121"/>
            <a:ext cx="10758" cy="6205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482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576943" y="4823515"/>
            <a:ext cx="1103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채널의 크기를 늘리고 사이즈를 줄이면서 필터링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최종적으로 필터링 후에 </a:t>
            </a:r>
            <a:r>
              <a:rPr lang="en-US" altLang="ko-KR" dirty="0"/>
              <a:t>Convolution </a:t>
            </a:r>
            <a:r>
              <a:rPr lang="ko-KR" altLang="en-US" dirty="0"/>
              <a:t>연산을 통해 기존 채널의 크기로 전환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Instance Normalization, Leaky ReLU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5" y="744950"/>
            <a:ext cx="593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1D8E68C-A823-4953-AA3E-2FA9675DB141}"/>
              </a:ext>
            </a:extLst>
          </p:cNvPr>
          <p:cNvSpPr/>
          <p:nvPr/>
        </p:nvSpPr>
        <p:spPr>
          <a:xfrm>
            <a:off x="3840843" y="1463631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A91EEE-C0A0-4569-8418-84F4373BB33B}"/>
              </a:ext>
            </a:extLst>
          </p:cNvPr>
          <p:cNvSpPr/>
          <p:nvPr/>
        </p:nvSpPr>
        <p:spPr>
          <a:xfrm>
            <a:off x="3840843" y="1925467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Leaky ReLU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BA0423-561A-46FA-A486-2C86A71B7FED}"/>
              </a:ext>
            </a:extLst>
          </p:cNvPr>
          <p:cNvSpPr/>
          <p:nvPr/>
        </p:nvSpPr>
        <p:spPr>
          <a:xfrm>
            <a:off x="3847449" y="3012118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2F7B158-FA3A-4747-BE7B-CE85317E06F6}"/>
              </a:ext>
            </a:extLst>
          </p:cNvPr>
          <p:cNvSpPr/>
          <p:nvPr/>
        </p:nvSpPr>
        <p:spPr>
          <a:xfrm>
            <a:off x="3847449" y="3882744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Leaky ReLU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BE1CE8E-B09D-4432-AA6C-63D7961B233B}"/>
              </a:ext>
            </a:extLst>
          </p:cNvPr>
          <p:cNvSpPr/>
          <p:nvPr/>
        </p:nvSpPr>
        <p:spPr>
          <a:xfrm>
            <a:off x="3840842" y="3447431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4187880-5EE9-4654-BAF1-0DF08BF2B963}"/>
              </a:ext>
            </a:extLst>
          </p:cNvPr>
          <p:cNvSpPr/>
          <p:nvPr/>
        </p:nvSpPr>
        <p:spPr>
          <a:xfrm>
            <a:off x="8086272" y="1362263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A6F8D5B-105B-46FD-9CB8-C3083280FE06}"/>
              </a:ext>
            </a:extLst>
          </p:cNvPr>
          <p:cNvSpPr/>
          <p:nvPr/>
        </p:nvSpPr>
        <p:spPr>
          <a:xfrm>
            <a:off x="8086272" y="2232889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Leaky ReLU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51C9A68-7650-4809-81E5-B73523E7F04D}"/>
              </a:ext>
            </a:extLst>
          </p:cNvPr>
          <p:cNvSpPr/>
          <p:nvPr/>
        </p:nvSpPr>
        <p:spPr>
          <a:xfrm>
            <a:off x="8079665" y="1797576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29D4AF4-4367-4012-B44E-BEAC53922CDF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>
            <a:off x="5332186" y="2294799"/>
            <a:ext cx="6606" cy="7173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ADC1588C-24D8-4215-AA8B-72A692B9EBBF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5400000" flipH="1" flipV="1">
            <a:off x="6013296" y="687758"/>
            <a:ext cx="2889813" cy="4238823"/>
          </a:xfrm>
          <a:prstGeom prst="bentConnector5">
            <a:avLst>
              <a:gd name="adj1" fmla="val -7911"/>
              <a:gd name="adj2" fmla="val 50000"/>
              <a:gd name="adj3" fmla="val 1079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554FAC-6530-4CE7-B4ED-CC470257A826}"/>
              </a:ext>
            </a:extLst>
          </p:cNvPr>
          <p:cNvSpPr txBox="1"/>
          <p:nvPr/>
        </p:nvSpPr>
        <p:spPr>
          <a:xfrm>
            <a:off x="6927449" y="3432587"/>
            <a:ext cx="5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DD8BED-1935-447B-AC95-EA21CED21A0E}"/>
              </a:ext>
            </a:extLst>
          </p:cNvPr>
          <p:cNvSpPr txBox="1"/>
          <p:nvPr/>
        </p:nvSpPr>
        <p:spPr>
          <a:xfrm>
            <a:off x="11164961" y="1795824"/>
            <a:ext cx="5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81EDE6-F41A-4627-AF70-9DD5E170FFF3}"/>
              </a:ext>
            </a:extLst>
          </p:cNvPr>
          <p:cNvSpPr/>
          <p:nvPr/>
        </p:nvSpPr>
        <p:spPr>
          <a:xfrm>
            <a:off x="8079664" y="3057816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A2BD57B-6C31-4166-B07A-5A57A3636AA8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9571007" y="2602221"/>
            <a:ext cx="6608" cy="455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DC27B30B-8300-4603-9BC7-A10E72F0309D}"/>
              </a:ext>
            </a:extLst>
          </p:cNvPr>
          <p:cNvSpPr/>
          <p:nvPr/>
        </p:nvSpPr>
        <p:spPr>
          <a:xfrm>
            <a:off x="339859" y="2198856"/>
            <a:ext cx="1579584" cy="1492651"/>
          </a:xfrm>
          <a:prstGeom prst="cube">
            <a:avLst>
              <a:gd name="adj" fmla="val 23252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Buffer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3A79D4-15DA-4139-96C7-5410D1950D81}"/>
              </a:ext>
            </a:extLst>
          </p:cNvPr>
          <p:cNvSpPr txBox="1"/>
          <p:nvPr/>
        </p:nvSpPr>
        <p:spPr>
          <a:xfrm>
            <a:off x="2014867" y="2705924"/>
            <a:ext cx="59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X50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AE4C871-AFDE-4665-982C-39787E22D795}"/>
              </a:ext>
            </a:extLst>
          </p:cNvPr>
          <p:cNvCxnSpPr>
            <a:stCxn id="20" idx="3"/>
            <a:endCxn id="17" idx="0"/>
          </p:cNvCxnSpPr>
          <p:nvPr/>
        </p:nvCxnSpPr>
        <p:spPr>
          <a:xfrm rot="5400000" flipH="1" flipV="1">
            <a:off x="2030212" y="389533"/>
            <a:ext cx="2227876" cy="4376071"/>
          </a:xfrm>
          <a:prstGeom prst="bentConnector5">
            <a:avLst>
              <a:gd name="adj1" fmla="val -10261"/>
              <a:gd name="adj2" fmla="val 43967"/>
              <a:gd name="adj3" fmla="val 1102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9540B-57E9-45DD-9A57-84732CFF21B4}"/>
              </a:ext>
            </a:extLst>
          </p:cNvPr>
          <p:cNvSpPr txBox="1"/>
          <p:nvPr/>
        </p:nvSpPr>
        <p:spPr>
          <a:xfrm>
            <a:off x="457201" y="1503908"/>
            <a:ext cx="11157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최적화 함수</a:t>
            </a:r>
            <a:r>
              <a:rPr lang="en-US" altLang="ko-KR" sz="2000" b="1" dirty="0"/>
              <a:t>(Optimizer)</a:t>
            </a:r>
          </a:p>
          <a:p>
            <a:endParaRPr lang="en-US" altLang="ko-KR" dirty="0"/>
          </a:p>
          <a:p>
            <a:r>
              <a:rPr lang="en-US" altLang="ko-KR" dirty="0"/>
              <a:t>Adam</a:t>
            </a:r>
            <a:r>
              <a:rPr lang="ko-KR" altLang="en-US" dirty="0"/>
              <a:t>을 최적화 함수로 선정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DB146-5F37-45FB-99A5-5F89CED07B91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467D-2343-4454-B246-7CD6260DA032}"/>
              </a:ext>
            </a:extLst>
          </p:cNvPr>
          <p:cNvSpPr txBox="1"/>
          <p:nvPr/>
        </p:nvSpPr>
        <p:spPr>
          <a:xfrm>
            <a:off x="163287" y="744950"/>
            <a:ext cx="50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최적화 함수와 목적 함수</a:t>
            </a:r>
            <a:r>
              <a:rPr lang="en-US" altLang="ko-KR" dirty="0"/>
              <a:t>, </a:t>
            </a:r>
            <a:r>
              <a:rPr lang="ko-KR" altLang="en-US" dirty="0"/>
              <a:t>활성화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11E23-7617-4AF4-89EB-89CAEEA65C85}"/>
              </a:ext>
            </a:extLst>
          </p:cNvPr>
          <p:cNvSpPr txBox="1"/>
          <p:nvPr/>
        </p:nvSpPr>
        <p:spPr>
          <a:xfrm>
            <a:off x="457201" y="4263159"/>
            <a:ext cx="110381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활성화 함수</a:t>
            </a:r>
            <a:r>
              <a:rPr lang="en-US" altLang="ko-KR" sz="2000" b="1" dirty="0"/>
              <a:t>(Activation Function)</a:t>
            </a:r>
          </a:p>
          <a:p>
            <a:endParaRPr lang="en-US" altLang="ko-KR" dirty="0"/>
          </a:p>
          <a:p>
            <a:r>
              <a:rPr lang="en-US" altLang="ko-KR" dirty="0"/>
              <a:t>Generator</a:t>
            </a:r>
            <a:r>
              <a:rPr lang="ko-KR" altLang="en-US" dirty="0"/>
              <a:t>는 </a:t>
            </a:r>
            <a:r>
              <a:rPr lang="en-US" altLang="ko-KR" dirty="0"/>
              <a:t>ReLU(Rectified Linear Unit)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마지막에 </a:t>
            </a:r>
            <a:r>
              <a:rPr lang="en-US" altLang="ko-KR" dirty="0"/>
              <a:t>tanh </a:t>
            </a:r>
            <a:r>
              <a:rPr lang="ko-KR" altLang="en-US" dirty="0"/>
              <a:t>함수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Discriminator</a:t>
            </a:r>
            <a:r>
              <a:rPr lang="ko-KR" altLang="en-US" dirty="0"/>
              <a:t>는 </a:t>
            </a:r>
            <a:r>
              <a:rPr lang="en-US" altLang="ko-KR" dirty="0"/>
              <a:t>Leaky ReLU </a:t>
            </a:r>
            <a:r>
              <a:rPr lang="ko-KR" altLang="en-US" dirty="0"/>
              <a:t>함수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128BBF-60D5-4189-A828-788AB6079B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540"/>
          <a:stretch/>
        </p:blipFill>
        <p:spPr>
          <a:xfrm>
            <a:off x="7380593" y="634718"/>
            <a:ext cx="3472543" cy="30248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8E7305-B8DD-4B50-A94E-776F973F9FF9}"/>
              </a:ext>
            </a:extLst>
          </p:cNvPr>
          <p:cNvSpPr txBox="1"/>
          <p:nvPr/>
        </p:nvSpPr>
        <p:spPr>
          <a:xfrm>
            <a:off x="7380593" y="3510628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16. ReLU</a:t>
            </a:r>
            <a:r>
              <a:rPr lang="ko-KR" altLang="en-US" sz="1100" dirty="0"/>
              <a:t> 활성화 함수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CB187-BD42-4929-879C-C6D47948F26A}"/>
              </a:ext>
            </a:extLst>
          </p:cNvPr>
          <p:cNvSpPr txBox="1"/>
          <p:nvPr/>
        </p:nvSpPr>
        <p:spPr>
          <a:xfrm>
            <a:off x="7227800" y="5640459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17. He </a:t>
            </a:r>
            <a:r>
              <a:rPr lang="ko-KR" altLang="en-US" sz="1100" dirty="0"/>
              <a:t>초기화 방법의 표준편차 공식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69F94-1D45-4B54-8AB9-9DA1F9C71EEC}"/>
              </a:ext>
            </a:extLst>
          </p:cNvPr>
          <p:cNvSpPr txBox="1"/>
          <p:nvPr/>
        </p:nvSpPr>
        <p:spPr>
          <a:xfrm>
            <a:off x="457201" y="2881208"/>
            <a:ext cx="111578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목적 함수</a:t>
            </a:r>
            <a:r>
              <a:rPr lang="en-US" altLang="ko-KR" sz="2000" b="1" dirty="0"/>
              <a:t>(Objective Function)</a:t>
            </a:r>
          </a:p>
          <a:p>
            <a:endParaRPr lang="en-US" altLang="ko-KR" dirty="0"/>
          </a:p>
          <a:p>
            <a:r>
              <a:rPr lang="en-US" altLang="ko-KR" dirty="0"/>
              <a:t>MSE(</a:t>
            </a:r>
            <a:r>
              <a:rPr lang="ko-KR" altLang="en-US" dirty="0"/>
              <a:t>평균 제곱 오차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Cycle Cost </a:t>
            </a:r>
            <a:r>
              <a:rPr lang="ko-KR" altLang="en-US" dirty="0"/>
              <a:t>측정시에는 </a:t>
            </a:r>
            <a:r>
              <a:rPr lang="en-US" altLang="ko-KR" dirty="0"/>
              <a:t>L1 Loss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90519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DB146-5F37-45FB-99A5-5F89CED07B91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467D-2343-4454-B246-7CD6260DA032}"/>
              </a:ext>
            </a:extLst>
          </p:cNvPr>
          <p:cNvSpPr txBox="1"/>
          <p:nvPr/>
        </p:nvSpPr>
        <p:spPr>
          <a:xfrm>
            <a:off x="163287" y="744950"/>
            <a:ext cx="610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목적함수 구조</a:t>
            </a:r>
            <a:r>
              <a:rPr lang="en-US" altLang="ko-KR" dirty="0"/>
              <a:t>(Objective Function)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34D640B-2862-4891-AF1B-921069096AD9}"/>
              </a:ext>
            </a:extLst>
          </p:cNvPr>
          <p:cNvCxnSpPr>
            <a:cxnSpLocks/>
          </p:cNvCxnSpPr>
          <p:nvPr/>
        </p:nvCxnSpPr>
        <p:spPr>
          <a:xfrm>
            <a:off x="7427437" y="1584667"/>
            <a:ext cx="26225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정육면체 9">
            <a:extLst>
              <a:ext uri="{FF2B5EF4-FFF2-40B4-BE49-F238E27FC236}">
                <a16:creationId xmlns:a16="http://schemas.microsoft.com/office/drawing/2014/main" id="{48418CE6-911A-4793-A812-EE8AE326BD3C}"/>
              </a:ext>
            </a:extLst>
          </p:cNvPr>
          <p:cNvSpPr/>
          <p:nvPr/>
        </p:nvSpPr>
        <p:spPr>
          <a:xfrm>
            <a:off x="5657353" y="1372773"/>
            <a:ext cx="1579584" cy="1492651"/>
          </a:xfrm>
          <a:prstGeom prst="cube">
            <a:avLst>
              <a:gd name="adj" fmla="val 23252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9A04F58F-557F-4866-B2DF-8E46344C61DB}"/>
              </a:ext>
            </a:extLst>
          </p:cNvPr>
          <p:cNvSpPr/>
          <p:nvPr/>
        </p:nvSpPr>
        <p:spPr>
          <a:xfrm>
            <a:off x="10049987" y="1372773"/>
            <a:ext cx="1579584" cy="1492651"/>
          </a:xfrm>
          <a:prstGeom prst="cube">
            <a:avLst>
              <a:gd name="adj" fmla="val 23252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95084A-A19B-4842-B64B-329E6B714619}"/>
              </a:ext>
            </a:extLst>
          </p:cNvPr>
          <p:cNvCxnSpPr>
            <a:cxnSpLocks/>
          </p:cNvCxnSpPr>
          <p:nvPr/>
        </p:nvCxnSpPr>
        <p:spPr>
          <a:xfrm>
            <a:off x="290970" y="3415105"/>
            <a:ext cx="7798398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89BF569-B74A-41DF-84E5-881E5426DCB3}"/>
              </a:ext>
            </a:extLst>
          </p:cNvPr>
          <p:cNvCxnSpPr>
            <a:cxnSpLocks/>
          </p:cNvCxnSpPr>
          <p:nvPr/>
        </p:nvCxnSpPr>
        <p:spPr>
          <a:xfrm flipH="1">
            <a:off x="7236937" y="2865424"/>
            <a:ext cx="26844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3FB0F9-3759-4C24-B9A2-C9C272799CA1}"/>
              </a:ext>
            </a:extLst>
          </p:cNvPr>
          <p:cNvSpPr/>
          <p:nvPr/>
        </p:nvSpPr>
        <p:spPr>
          <a:xfrm>
            <a:off x="8897916" y="1649671"/>
            <a:ext cx="1113971" cy="39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Fake 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570A3E-CFAB-4F43-ABC4-2A70EE679A8B}"/>
              </a:ext>
            </a:extLst>
          </p:cNvPr>
          <p:cNvSpPr/>
          <p:nvPr/>
        </p:nvSpPr>
        <p:spPr>
          <a:xfrm>
            <a:off x="7286169" y="2440353"/>
            <a:ext cx="1113971" cy="39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Fake 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679133E-7B97-4D7A-9F08-572C74AAF9C0}"/>
              </a:ext>
            </a:extLst>
          </p:cNvPr>
          <p:cNvCxnSpPr>
            <a:stCxn id="43" idx="2"/>
          </p:cNvCxnSpPr>
          <p:nvPr/>
        </p:nvCxnSpPr>
        <p:spPr>
          <a:xfrm rot="5400000">
            <a:off x="8271679" y="1008885"/>
            <a:ext cx="148483" cy="2217965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68D1ABCF-6D72-42EB-89C0-389591561AF1}"/>
              </a:ext>
            </a:extLst>
          </p:cNvPr>
          <p:cNvCxnSpPr>
            <a:stCxn id="44" idx="0"/>
            <a:endCxn id="11" idx="2"/>
          </p:cNvCxnSpPr>
          <p:nvPr/>
        </p:nvCxnSpPr>
        <p:spPr>
          <a:xfrm rot="5400000" flipH="1" flipV="1">
            <a:off x="8872712" y="1263078"/>
            <a:ext cx="147719" cy="2206832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8AB468-9BD2-458F-AE23-852D4146D6B8}"/>
              </a:ext>
            </a:extLst>
          </p:cNvPr>
          <p:cNvSpPr/>
          <p:nvPr/>
        </p:nvSpPr>
        <p:spPr>
          <a:xfrm>
            <a:off x="7281692" y="1758999"/>
            <a:ext cx="1113971" cy="39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Rec 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4B508-F05B-48D2-A5E5-605D7D5EF1DE}"/>
              </a:ext>
            </a:extLst>
          </p:cNvPr>
          <p:cNvSpPr/>
          <p:nvPr/>
        </p:nvSpPr>
        <p:spPr>
          <a:xfrm>
            <a:off x="8897915" y="2331789"/>
            <a:ext cx="1113971" cy="39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Rec 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285A3E8-9628-44F7-80D8-9E717F9071AE}"/>
              </a:ext>
            </a:extLst>
          </p:cNvPr>
          <p:cNvSpPr/>
          <p:nvPr/>
        </p:nvSpPr>
        <p:spPr>
          <a:xfrm>
            <a:off x="1533797" y="1629378"/>
            <a:ext cx="3295729" cy="584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(netD_A(Fake A), 0), (netD_A(Real A), 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D8A8EB6-CDC6-4740-9FAD-2D23752F4657}"/>
              </a:ext>
            </a:extLst>
          </p:cNvPr>
          <p:cNvSpPr/>
          <p:nvPr/>
        </p:nvSpPr>
        <p:spPr>
          <a:xfrm>
            <a:off x="1533797" y="2425558"/>
            <a:ext cx="3307853" cy="584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(netD_B(Fake B), 0), (netD_B(Real B), 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BEBDB3-F01B-40E5-8876-2B62B3EC6388}"/>
              </a:ext>
            </a:extLst>
          </p:cNvPr>
          <p:cNvSpPr txBox="1"/>
          <p:nvPr/>
        </p:nvSpPr>
        <p:spPr>
          <a:xfrm>
            <a:off x="301728" y="1777798"/>
            <a:ext cx="11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Loss_D_A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650B98-6FFA-4A40-9516-16A105F57BFC}"/>
              </a:ext>
            </a:extLst>
          </p:cNvPr>
          <p:cNvSpPr txBox="1"/>
          <p:nvPr/>
        </p:nvSpPr>
        <p:spPr>
          <a:xfrm>
            <a:off x="301728" y="2578695"/>
            <a:ext cx="11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Loss_D_B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4159BF0-E26A-47B3-9153-11A1A93B336E}"/>
              </a:ext>
            </a:extLst>
          </p:cNvPr>
          <p:cNvGrpSpPr/>
          <p:nvPr/>
        </p:nvGrpSpPr>
        <p:grpSpPr>
          <a:xfrm>
            <a:off x="163286" y="3887860"/>
            <a:ext cx="7948964" cy="2325857"/>
            <a:chOff x="-365496" y="5295901"/>
            <a:chExt cx="7948964" cy="232585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1028918-A585-44B5-AED9-41D455CE9E65}"/>
                </a:ext>
              </a:extLst>
            </p:cNvPr>
            <p:cNvSpPr/>
            <p:nvPr/>
          </p:nvSpPr>
          <p:spPr>
            <a:xfrm>
              <a:off x="1226210" y="5295901"/>
              <a:ext cx="2463800" cy="584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netD_A(Fake B), (1 or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5CE124E-F0D4-43B5-AAF5-A8BD9ADF71A7}"/>
                </a:ext>
              </a:extLst>
            </p:cNvPr>
            <p:cNvSpPr/>
            <p:nvPr/>
          </p:nvSpPr>
          <p:spPr>
            <a:xfrm>
              <a:off x="5107544" y="5339883"/>
              <a:ext cx="2463800" cy="584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netD_B(Fake A), (1 or 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C54ABE7-C1F4-407D-9970-B0F2341DD1B2}"/>
                </a:ext>
              </a:extLst>
            </p:cNvPr>
            <p:cNvSpPr/>
            <p:nvPr/>
          </p:nvSpPr>
          <p:spPr>
            <a:xfrm>
              <a:off x="1139124" y="6138823"/>
              <a:ext cx="2463800" cy="584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Rec A, Real 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89F8D94-E3D5-4B35-A2C5-269B65C441E8}"/>
                </a:ext>
              </a:extLst>
            </p:cNvPr>
            <p:cNvSpPr/>
            <p:nvPr/>
          </p:nvSpPr>
          <p:spPr>
            <a:xfrm>
              <a:off x="5107544" y="6152175"/>
              <a:ext cx="2463800" cy="584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Rec B, Real 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23D6C5-08D8-42AF-A751-7829ED4CC59A}"/>
                </a:ext>
              </a:extLst>
            </p:cNvPr>
            <p:cNvSpPr txBox="1"/>
            <p:nvPr/>
          </p:nvSpPr>
          <p:spPr>
            <a:xfrm>
              <a:off x="-92778" y="5397369"/>
              <a:ext cx="1121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Loss_G_A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EBD872-FE99-4837-B19D-169665F48EB2}"/>
                </a:ext>
              </a:extLst>
            </p:cNvPr>
            <p:cNvSpPr txBox="1"/>
            <p:nvPr/>
          </p:nvSpPr>
          <p:spPr>
            <a:xfrm>
              <a:off x="3788557" y="5426819"/>
              <a:ext cx="1121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Loss_G_B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8042FA-58A1-41CE-8533-372BCF770364}"/>
                </a:ext>
              </a:extLst>
            </p:cNvPr>
            <p:cNvSpPr txBox="1"/>
            <p:nvPr/>
          </p:nvSpPr>
          <p:spPr>
            <a:xfrm>
              <a:off x="-365496" y="6216244"/>
              <a:ext cx="149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Loss_Cycle_A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B390F3-0CF1-4ACF-B968-9F40FEFED8C6}"/>
                </a:ext>
              </a:extLst>
            </p:cNvPr>
            <p:cNvSpPr txBox="1"/>
            <p:nvPr/>
          </p:nvSpPr>
          <p:spPr>
            <a:xfrm>
              <a:off x="3602924" y="6259609"/>
              <a:ext cx="149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Loss_Cycle_B</a:t>
              </a:r>
              <a:endParaRPr lang="ko-KR" altLang="en-US" dirty="0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FCC4AC5A-6901-415E-BAF1-FBF9D305B801}"/>
                </a:ext>
              </a:extLst>
            </p:cNvPr>
            <p:cNvSpPr/>
            <p:nvPr/>
          </p:nvSpPr>
          <p:spPr>
            <a:xfrm>
              <a:off x="1151248" y="7024206"/>
              <a:ext cx="2463800" cy="584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netG_A(Real B), Real 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68CD32F-CCB0-43B5-9BC9-52FA1D74A993}"/>
                </a:ext>
              </a:extLst>
            </p:cNvPr>
            <p:cNvSpPr/>
            <p:nvPr/>
          </p:nvSpPr>
          <p:spPr>
            <a:xfrm>
              <a:off x="5119668" y="7037558"/>
              <a:ext cx="2463800" cy="584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netG_B(Real A), Real 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1CBDE9-C53D-46C2-B2E4-0208D505A08F}"/>
                </a:ext>
              </a:extLst>
            </p:cNvPr>
            <p:cNvSpPr txBox="1"/>
            <p:nvPr/>
          </p:nvSpPr>
          <p:spPr>
            <a:xfrm>
              <a:off x="-353372" y="7101627"/>
              <a:ext cx="149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Loss_Idit_A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5418F75-712E-458B-BC36-F47448FF5144}"/>
                </a:ext>
              </a:extLst>
            </p:cNvPr>
            <p:cNvSpPr txBox="1"/>
            <p:nvPr/>
          </p:nvSpPr>
          <p:spPr>
            <a:xfrm>
              <a:off x="3615048" y="7144992"/>
              <a:ext cx="149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Loss_Idit_B</a:t>
              </a:r>
              <a:endParaRPr lang="ko-KR" altLang="en-US" dirty="0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90AFA4-45E4-487F-B36A-CA6A50FB24E1}"/>
              </a:ext>
            </a:extLst>
          </p:cNvPr>
          <p:cNvSpPr/>
          <p:nvPr/>
        </p:nvSpPr>
        <p:spPr>
          <a:xfrm>
            <a:off x="301728" y="1187748"/>
            <a:ext cx="218331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Discriminator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FC1F35C-EFE3-44A0-9755-FD1E78CE7E35}"/>
              </a:ext>
            </a:extLst>
          </p:cNvPr>
          <p:cNvSpPr/>
          <p:nvPr/>
        </p:nvSpPr>
        <p:spPr>
          <a:xfrm>
            <a:off x="301728" y="3449678"/>
            <a:ext cx="218331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Generator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8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458871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925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성능 테스트</a:t>
            </a:r>
          </a:p>
        </p:txBody>
      </p:sp>
    </p:spTree>
    <p:extLst>
      <p:ext uri="{BB962C8B-B14F-4D97-AF65-F5344CB8AC3E}">
        <p14:creationId xmlns:p14="http://schemas.microsoft.com/office/powerpoint/2010/main" val="3182835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2379110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A2BAD3-408A-469F-847D-D2A24EF9CBF0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요약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3A2ED-ED74-41F6-BFCE-FDD4B083470D}"/>
              </a:ext>
            </a:extLst>
          </p:cNvPr>
          <p:cNvSpPr txBox="1"/>
          <p:nvPr/>
        </p:nvSpPr>
        <p:spPr>
          <a:xfrm>
            <a:off x="300841" y="4017161"/>
            <a:ext cx="11590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CycleGAN</a:t>
            </a:r>
            <a:r>
              <a:rPr lang="ko-KR" altLang="en-US" dirty="0"/>
              <a:t>은 비지도 학습인 적대적 생성 신경망</a:t>
            </a:r>
            <a:r>
              <a:rPr lang="en-US" altLang="ko-KR" dirty="0"/>
              <a:t>(GAN) </a:t>
            </a:r>
            <a:r>
              <a:rPr lang="ko-KR" altLang="en-US" dirty="0"/>
              <a:t>기반 딥러닝 네트워크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번의 </a:t>
            </a:r>
            <a:r>
              <a:rPr lang="en-US" altLang="ko-KR" dirty="0"/>
              <a:t>Generate</a:t>
            </a:r>
            <a:r>
              <a:rPr lang="ko-KR" altLang="en-US" dirty="0"/>
              <a:t>가 아닌 </a:t>
            </a:r>
            <a:r>
              <a:rPr lang="en-US" altLang="ko-KR" dirty="0"/>
              <a:t>Generate</a:t>
            </a:r>
            <a:r>
              <a:rPr lang="ko-KR" altLang="en-US" dirty="0"/>
              <a:t>한 결과를 다시 </a:t>
            </a:r>
            <a:r>
              <a:rPr lang="en-US" altLang="ko-KR" dirty="0"/>
              <a:t>Generate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짝이 없는 이미지 사이에서 학습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Identify Loss,</a:t>
            </a:r>
            <a:r>
              <a:rPr lang="ko-KR" altLang="en-US" dirty="0"/>
              <a:t> </a:t>
            </a:r>
            <a:r>
              <a:rPr lang="en-US" altLang="ko-KR" dirty="0"/>
              <a:t>Cycle</a:t>
            </a:r>
            <a:r>
              <a:rPr lang="ko-KR" altLang="en-US" dirty="0"/>
              <a:t> </a:t>
            </a:r>
            <a:r>
              <a:rPr lang="en-US" altLang="ko-KR" dirty="0"/>
              <a:t>Loss,</a:t>
            </a:r>
            <a:r>
              <a:rPr lang="ko-KR" altLang="en-US" dirty="0"/>
              <a:t> </a:t>
            </a:r>
            <a:r>
              <a:rPr lang="en-US" altLang="ko-KR" dirty="0"/>
              <a:t>Generator Loss, Discriminator Loss </a:t>
            </a:r>
            <a:r>
              <a:rPr lang="ko-KR" altLang="en-US" dirty="0"/>
              <a:t>를 복합적으로 사용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7B66EA-DA01-43CC-A9BA-4F52114ED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422" y="1121402"/>
            <a:ext cx="7389598" cy="23075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885C38-0A6E-4853-A131-847549298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86" y="1390650"/>
            <a:ext cx="29337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5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Super-Resolution</a:t>
            </a:r>
            <a:r>
              <a:rPr lang="ko-KR" altLang="en-US" sz="3200" dirty="0"/>
              <a:t>의 다양한 기술들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6543F-72E6-462A-9DF8-04A371921A54}"/>
              </a:ext>
            </a:extLst>
          </p:cNvPr>
          <p:cNvSpPr txBox="1"/>
          <p:nvPr/>
        </p:nvSpPr>
        <p:spPr>
          <a:xfrm>
            <a:off x="408186" y="5515865"/>
            <a:ext cx="4757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1. </a:t>
            </a:r>
            <a:r>
              <a:rPr lang="ko-KR" altLang="en-US" sz="1100" dirty="0"/>
              <a:t>다양한 </a:t>
            </a:r>
            <a:r>
              <a:rPr lang="en-US" altLang="ko-KR" sz="1100" dirty="0"/>
              <a:t>SR</a:t>
            </a:r>
            <a:r>
              <a:rPr lang="ko-KR" altLang="en-US" sz="1100" dirty="0"/>
              <a:t>기술의 아키텍처</a:t>
            </a:r>
            <a:endParaRPr lang="en-US" altLang="ko-KR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7ECACD-9B20-4F26-9EDD-18D68D0BA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56" y="1228231"/>
            <a:ext cx="4757579" cy="41458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48E4E2-B790-414D-8A47-0C455556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573" y="1228231"/>
            <a:ext cx="5719199" cy="454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AB8961F-7E55-419E-B6BB-309F329A1B80}"/>
              </a:ext>
            </a:extLst>
          </p:cNvPr>
          <p:cNvSpPr/>
          <p:nvPr/>
        </p:nvSpPr>
        <p:spPr>
          <a:xfrm>
            <a:off x="5637573" y="1228231"/>
            <a:ext cx="2514600" cy="26008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1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적대적 생성 신경망</a:t>
            </a:r>
            <a:r>
              <a:rPr lang="en-US" altLang="ko-KR" sz="3200" dirty="0"/>
              <a:t>(GAN)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622E6-4378-4B22-9201-FFC68A6390AE}"/>
              </a:ext>
            </a:extLst>
          </p:cNvPr>
          <p:cNvSpPr txBox="1"/>
          <p:nvPr/>
        </p:nvSpPr>
        <p:spPr>
          <a:xfrm>
            <a:off x="249383" y="4973062"/>
            <a:ext cx="11649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/>
              <a:t>적대적 생성 신경망</a:t>
            </a:r>
            <a:r>
              <a:rPr lang="en-US" altLang="ko-KR" sz="1600" dirty="0"/>
              <a:t>(</a:t>
            </a:r>
            <a:r>
              <a:rPr lang="en-US" altLang="ko-KR" dirty="0"/>
              <a:t>GAN</a:t>
            </a:r>
            <a:r>
              <a:rPr lang="en-US" altLang="ko-KR" sz="1600" dirty="0"/>
              <a:t>)</a:t>
            </a:r>
            <a:r>
              <a:rPr lang="ko-KR" altLang="en-US" sz="1600" dirty="0"/>
              <a:t>은 비지도학습 방식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비지도 학습은 </a:t>
            </a:r>
            <a:r>
              <a:rPr lang="en-US" altLang="ko-KR" sz="1600" dirty="0"/>
              <a:t>Label </a:t>
            </a:r>
            <a:r>
              <a:rPr lang="ko-KR" altLang="en-US" sz="1600" dirty="0"/>
              <a:t>데이터가 없이 자율적으로 학습하는 방식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dirty="0"/>
              <a:t>Generator</a:t>
            </a:r>
            <a:r>
              <a:rPr lang="ko-KR" altLang="en-US" sz="1600" dirty="0"/>
              <a:t>를 통해 거짓 이미지를 만들고 </a:t>
            </a:r>
            <a:r>
              <a:rPr lang="en-US" altLang="ko-KR" dirty="0"/>
              <a:t>Discriminator</a:t>
            </a:r>
            <a:r>
              <a:rPr lang="ko-KR" altLang="en-US" sz="1600" dirty="0"/>
              <a:t>를 이용하여 진짜 이미지와 비교</a:t>
            </a:r>
            <a:r>
              <a:rPr lang="en-US" altLang="ko-KR" sz="1600" dirty="0"/>
              <a:t>, </a:t>
            </a:r>
            <a:r>
              <a:rPr lang="ko-KR" altLang="en-US" sz="1600" dirty="0"/>
              <a:t>서로 적대적으로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B20B34-50B5-44E5-AC83-1FFE9F86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3" y="1172433"/>
            <a:ext cx="5164851" cy="34167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CB3432-DAA7-46B2-9B43-5982DBC1131D}"/>
              </a:ext>
            </a:extLst>
          </p:cNvPr>
          <p:cNvSpPr txBox="1"/>
          <p:nvPr/>
        </p:nvSpPr>
        <p:spPr>
          <a:xfrm>
            <a:off x="453018" y="4650316"/>
            <a:ext cx="4757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3. </a:t>
            </a:r>
            <a:r>
              <a:rPr lang="ko-KR" altLang="en-US" sz="1100" dirty="0"/>
              <a:t>비지도 학습의 군집화 예시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12ADED-66E5-407A-9F35-4EDDAD70B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122" y="1507565"/>
            <a:ext cx="5752225" cy="27947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82B432-B052-4DB0-9620-9D30F96CA929}"/>
              </a:ext>
            </a:extLst>
          </p:cNvPr>
          <p:cNvSpPr txBox="1"/>
          <p:nvPr/>
        </p:nvSpPr>
        <p:spPr>
          <a:xfrm>
            <a:off x="6467444" y="4650316"/>
            <a:ext cx="4757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4. GAN </a:t>
            </a:r>
            <a:r>
              <a:rPr lang="ko-KR" altLang="en-US" sz="1100" dirty="0"/>
              <a:t>네트워크 간략화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3617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170212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기존 기술의 문제점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F12CFF-9C27-4F79-95F4-88D318C6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971" y="873208"/>
            <a:ext cx="6591300" cy="3829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1C7842-BED8-442A-8F0A-7D3A961ACFA0}"/>
              </a:ext>
            </a:extLst>
          </p:cNvPr>
          <p:cNvSpPr txBox="1"/>
          <p:nvPr/>
        </p:nvSpPr>
        <p:spPr>
          <a:xfrm>
            <a:off x="3154229" y="4951463"/>
            <a:ext cx="4757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5. Paired </a:t>
            </a:r>
            <a:r>
              <a:rPr lang="ko-KR" altLang="en-US" sz="1100" dirty="0"/>
              <a:t>이미지와 </a:t>
            </a:r>
            <a:r>
              <a:rPr lang="en-US" altLang="ko-KR" sz="1100" dirty="0"/>
              <a:t>Unpaired </a:t>
            </a:r>
            <a:r>
              <a:rPr lang="ko-KR" altLang="en-US" sz="1100" dirty="0"/>
              <a:t>이미지</a:t>
            </a:r>
            <a:endParaRPr lang="en-US" altLang="ko-K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584161-A3ED-482B-B59F-F03A216A67F3}"/>
              </a:ext>
            </a:extLst>
          </p:cNvPr>
          <p:cNvSpPr txBox="1"/>
          <p:nvPr/>
        </p:nvSpPr>
        <p:spPr>
          <a:xfrm>
            <a:off x="163286" y="5461731"/>
            <a:ext cx="11649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/>
              <a:t>기존 방식은 짝이 있는 이미지가 필요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sz="1600" dirty="0"/>
              <a:t>CycleGAN</a:t>
            </a:r>
            <a:r>
              <a:rPr lang="ko-KR" altLang="en-US" sz="1600" dirty="0"/>
              <a:t>은 짝이 없는 이미지간 학습이 가능</a:t>
            </a:r>
          </a:p>
        </p:txBody>
      </p:sp>
    </p:spTree>
    <p:extLst>
      <p:ext uri="{BB962C8B-B14F-4D97-AF65-F5344CB8AC3E}">
        <p14:creationId xmlns:p14="http://schemas.microsoft.com/office/powerpoint/2010/main" val="89729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0FFF-3A67-4C9E-A91D-C4AD44D142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네트워크 구조</a:t>
            </a:r>
          </a:p>
        </p:txBody>
      </p:sp>
    </p:spTree>
    <p:extLst>
      <p:ext uri="{BB962C8B-B14F-4D97-AF65-F5344CB8AC3E}">
        <p14:creationId xmlns:p14="http://schemas.microsoft.com/office/powerpoint/2010/main" val="148548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A8A8CC-02C3-440D-91A0-8D1406CBEFBE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9670C-668A-48B8-BF4A-26755C462756}"/>
              </a:ext>
            </a:extLst>
          </p:cNvPr>
          <p:cNvSpPr txBox="1"/>
          <p:nvPr/>
        </p:nvSpPr>
        <p:spPr>
          <a:xfrm>
            <a:off x="4431323" y="5011386"/>
            <a:ext cx="332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그림 </a:t>
            </a:r>
            <a:r>
              <a:rPr lang="en-US" altLang="ko-KR" sz="1100" dirty="0"/>
              <a:t>6. CycleGAN </a:t>
            </a:r>
            <a:r>
              <a:rPr lang="ko-KR" altLang="en-US" sz="1100" dirty="0"/>
              <a:t>전체 네트워크 구조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4F6B2-35E4-4EC2-B1BE-9170180E0422}"/>
              </a:ext>
            </a:extLst>
          </p:cNvPr>
          <p:cNvSpPr txBox="1"/>
          <p:nvPr/>
        </p:nvSpPr>
        <p:spPr>
          <a:xfrm>
            <a:off x="2674267" y="5272996"/>
            <a:ext cx="684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Generator X -&gt; Discriminator Y-&gt; Generator X`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986283-9FD3-4CAD-8456-FDF1913AE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007" y="1632736"/>
            <a:ext cx="9337449" cy="2915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88F070-2B36-4CC5-8BB3-E6C67E0842A2}"/>
              </a:ext>
            </a:extLst>
          </p:cNvPr>
          <p:cNvSpPr txBox="1"/>
          <p:nvPr/>
        </p:nvSpPr>
        <p:spPr>
          <a:xfrm>
            <a:off x="2674266" y="5672433"/>
            <a:ext cx="684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Generator Y -&gt; Discriminator X-&gt; Generator Y`</a:t>
            </a:r>
          </a:p>
        </p:txBody>
      </p:sp>
    </p:spTree>
    <p:extLst>
      <p:ext uri="{BB962C8B-B14F-4D97-AF65-F5344CB8AC3E}">
        <p14:creationId xmlns:p14="http://schemas.microsoft.com/office/powerpoint/2010/main" val="229894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576943" y="4823515"/>
            <a:ext cx="1103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ReflectionPad2d</a:t>
            </a:r>
            <a:r>
              <a:rPr lang="ko-KR" altLang="en-US" dirty="0"/>
              <a:t>를 이용하여 입력 이미지의 데이터를 이용하여 </a:t>
            </a:r>
            <a:r>
              <a:rPr lang="en-US" altLang="ko-KR" dirty="0"/>
              <a:t>Padding </a:t>
            </a:r>
            <a:r>
              <a:rPr lang="ko-KR" altLang="en-US" dirty="0"/>
              <a:t>진행</a:t>
            </a:r>
            <a:r>
              <a:rPr lang="en-US" altLang="ko-KR" dirty="0"/>
              <a:t>(</a:t>
            </a:r>
            <a:r>
              <a:rPr lang="ko-KR" altLang="en-US" dirty="0"/>
              <a:t>패딩 간격은 </a:t>
            </a:r>
            <a:r>
              <a:rPr lang="en-US" altLang="ko-KR" dirty="0"/>
              <a:t>3)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Zero Padding</a:t>
            </a:r>
            <a:r>
              <a:rPr lang="ko-KR" altLang="en-US" dirty="0"/>
              <a:t>에 비해 </a:t>
            </a:r>
            <a:r>
              <a:rPr lang="en-US" altLang="ko-KR" dirty="0"/>
              <a:t>GAN </a:t>
            </a:r>
            <a:r>
              <a:rPr lang="ko-KR" altLang="en-US" dirty="0"/>
              <a:t>모델의 성능을 더 향상</a:t>
            </a: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5" y="744950"/>
            <a:ext cx="560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– Reflection Padding, Instance Normalization(1)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A20285-C046-4FC0-A048-EDD1D2DF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379" y="2693030"/>
            <a:ext cx="2352675" cy="638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500DF8-C454-4125-9EF0-6752F7C0B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343" y="2033708"/>
            <a:ext cx="4607998" cy="195682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1D8E68C-A823-4953-AA3E-2FA9675DB141}"/>
              </a:ext>
            </a:extLst>
          </p:cNvPr>
          <p:cNvSpPr/>
          <p:nvPr/>
        </p:nvSpPr>
        <p:spPr>
          <a:xfrm>
            <a:off x="576946" y="2548950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A91EEE-C0A0-4569-8418-84F4373BB33B}"/>
              </a:ext>
            </a:extLst>
          </p:cNvPr>
          <p:cNvSpPr/>
          <p:nvPr/>
        </p:nvSpPr>
        <p:spPr>
          <a:xfrm>
            <a:off x="576943" y="3501510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95EB0C0-3939-488E-A901-C7CEB244BDDA}"/>
              </a:ext>
            </a:extLst>
          </p:cNvPr>
          <p:cNvSpPr/>
          <p:nvPr/>
        </p:nvSpPr>
        <p:spPr>
          <a:xfrm>
            <a:off x="576943" y="3030945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DFD2C-9532-45DA-8037-DA20EDB2B80E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6317054" y="3012118"/>
            <a:ext cx="79628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33287B-A03B-4304-A01B-349DE10808CF}"/>
              </a:ext>
            </a:extLst>
          </p:cNvPr>
          <p:cNvSpPr/>
          <p:nvPr/>
        </p:nvSpPr>
        <p:spPr>
          <a:xfrm>
            <a:off x="9132124" y="2578711"/>
            <a:ext cx="1143990" cy="850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ADF1729-CE39-40AC-B27D-A4F90ED5A92D}"/>
              </a:ext>
            </a:extLst>
          </p:cNvPr>
          <p:cNvSpPr/>
          <p:nvPr/>
        </p:nvSpPr>
        <p:spPr>
          <a:xfrm>
            <a:off x="576943" y="2066955"/>
            <a:ext cx="2982685" cy="3693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 Pad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70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96CF-63A2-4B26-BF70-AFFEEC9F382C}"/>
              </a:ext>
            </a:extLst>
          </p:cNvPr>
          <p:cNvSpPr txBox="1"/>
          <p:nvPr/>
        </p:nvSpPr>
        <p:spPr>
          <a:xfrm>
            <a:off x="163286" y="217714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CycleGAN </a:t>
            </a:r>
            <a:r>
              <a:rPr lang="ko-KR" altLang="en-US" sz="2800" dirty="0"/>
              <a:t>네트워크 구조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3FDD-A9F4-48EA-8BEF-46342B47838D}"/>
              </a:ext>
            </a:extLst>
          </p:cNvPr>
          <p:cNvSpPr txBox="1"/>
          <p:nvPr/>
        </p:nvSpPr>
        <p:spPr>
          <a:xfrm>
            <a:off x="576943" y="4823515"/>
            <a:ext cx="1103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Batch Normalization </a:t>
            </a:r>
            <a:r>
              <a:rPr lang="ko-KR" altLang="en-US" dirty="0"/>
              <a:t>대신 </a:t>
            </a:r>
            <a:r>
              <a:rPr lang="en-US" altLang="ko-KR" dirty="0"/>
              <a:t>Instance Normalization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각 배치사이즈 요소를 각각 정규화를 진행</a:t>
            </a: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FD1D11-5B40-4125-88EB-666F0E7778DA}"/>
              </a:ext>
            </a:extLst>
          </p:cNvPr>
          <p:cNvSpPr txBox="1"/>
          <p:nvPr/>
        </p:nvSpPr>
        <p:spPr>
          <a:xfrm>
            <a:off x="163285" y="744950"/>
            <a:ext cx="560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Generator – Reflection Padding, Instance Normalization(2)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1D8E68C-A823-4953-AA3E-2FA9675DB141}"/>
              </a:ext>
            </a:extLst>
          </p:cNvPr>
          <p:cNvSpPr/>
          <p:nvPr/>
        </p:nvSpPr>
        <p:spPr>
          <a:xfrm>
            <a:off x="576946" y="2548950"/>
            <a:ext cx="2982685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A91EEE-C0A0-4569-8418-84F4373BB33B}"/>
              </a:ext>
            </a:extLst>
          </p:cNvPr>
          <p:cNvSpPr/>
          <p:nvPr/>
        </p:nvSpPr>
        <p:spPr>
          <a:xfrm>
            <a:off x="576943" y="3501510"/>
            <a:ext cx="2982685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ReLU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95EB0C0-3939-488E-A901-C7CEB244BDDA}"/>
              </a:ext>
            </a:extLst>
          </p:cNvPr>
          <p:cNvSpPr/>
          <p:nvPr/>
        </p:nvSpPr>
        <p:spPr>
          <a:xfrm>
            <a:off x="576943" y="3030945"/>
            <a:ext cx="2982685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Normalization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ADF1729-CE39-40AC-B27D-A4F90ED5A92D}"/>
              </a:ext>
            </a:extLst>
          </p:cNvPr>
          <p:cNvSpPr/>
          <p:nvPr/>
        </p:nvSpPr>
        <p:spPr>
          <a:xfrm>
            <a:off x="576943" y="2066955"/>
            <a:ext cx="2982685" cy="3693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 Pad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3B5014-75EC-4C70-848F-4311EDEC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908" y="1665335"/>
            <a:ext cx="2458787" cy="27366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CE2BE1-423D-43C1-AA30-EFA473ACF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539" y="1665335"/>
            <a:ext cx="2608168" cy="28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9594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2061</Words>
  <Application>Microsoft Office PowerPoint</Application>
  <PresentationFormat>와이드스크린</PresentationFormat>
  <Paragraphs>321</Paragraphs>
  <Slides>23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추억</vt:lpstr>
      <vt:lpstr>CycleGAN</vt:lpstr>
      <vt:lpstr>개요</vt:lpstr>
      <vt:lpstr>PowerPoint 프레젠테이션</vt:lpstr>
      <vt:lpstr>PowerPoint 프레젠테이션</vt:lpstr>
      <vt:lpstr>PowerPoint 프레젠테이션</vt:lpstr>
      <vt:lpstr>네트워크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Code</vt:lpstr>
      <vt:lpstr>성능 테스트</vt:lpstr>
      <vt:lpstr>요약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FSRCNN</dc:title>
  <dc:creator>2356</dc:creator>
  <cp:lastModifiedBy>2356</cp:lastModifiedBy>
  <cp:revision>263</cp:revision>
  <dcterms:created xsi:type="dcterms:W3CDTF">2020-09-14T01:59:20Z</dcterms:created>
  <dcterms:modified xsi:type="dcterms:W3CDTF">2020-11-27T02:13:06Z</dcterms:modified>
</cp:coreProperties>
</file>