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71" r:id="rId9"/>
    <p:sldId id="27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7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0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21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45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81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47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3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8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2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5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5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68206A-7017-D852-BDB6-B62350DBE568}"/>
              </a:ext>
            </a:extLst>
          </p:cNvPr>
          <p:cNvSpPr txBox="1"/>
          <p:nvPr/>
        </p:nvSpPr>
        <p:spPr>
          <a:xfrm>
            <a:off x="3175613" y="1315947"/>
            <a:ext cx="5611430" cy="159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4400" b="1" i="0" dirty="0">
                <a:solidFill>
                  <a:srgbClr val="F9F9F9"/>
                </a:solidFill>
                <a:effectLst/>
                <a:latin typeface="Söhne"/>
              </a:rPr>
              <a:t>Laptop Price Prediction System</a:t>
            </a:r>
            <a:endParaRPr lang="en-US" sz="4400" b="1" kern="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EF70D-856A-76D0-4A3A-F0138125C28F}"/>
              </a:ext>
            </a:extLst>
          </p:cNvPr>
          <p:cNvSpPr txBox="1"/>
          <p:nvPr/>
        </p:nvSpPr>
        <p:spPr>
          <a:xfrm>
            <a:off x="4689627" y="4859919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 (Body)"/>
                <a:cs typeface="Arial" panose="020B0604020202020204" pitchFamily="34" charset="0"/>
              </a:rPr>
              <a:t>Kaveesh Senevirathne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B70E3-C90D-2DBF-117E-F1576E60B56C}"/>
              </a:ext>
            </a:extLst>
          </p:cNvPr>
          <p:cNvSpPr txBox="1"/>
          <p:nvPr/>
        </p:nvSpPr>
        <p:spPr>
          <a:xfrm>
            <a:off x="5209711" y="5385023"/>
            <a:ext cx="14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GDSE 58</a:t>
            </a:r>
          </a:p>
        </p:txBody>
      </p:sp>
    </p:spTree>
    <p:extLst>
      <p:ext uri="{BB962C8B-B14F-4D97-AF65-F5344CB8AC3E}">
        <p14:creationId xmlns:p14="http://schemas.microsoft.com/office/powerpoint/2010/main" val="168201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D6A404-CD78-E7FF-5814-47748147AF54}"/>
              </a:ext>
            </a:extLst>
          </p:cNvPr>
          <p:cNvSpPr/>
          <p:nvPr/>
        </p:nvSpPr>
        <p:spPr>
          <a:xfrm>
            <a:off x="204186" y="239697"/>
            <a:ext cx="11745157" cy="639192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25">
            <a:extLst>
              <a:ext uri="{FF2B5EF4-FFF2-40B4-BE49-F238E27FC236}">
                <a16:creationId xmlns:a16="http://schemas.microsoft.com/office/drawing/2014/main" id="{0C0BFF6E-A1AA-59F0-0B91-29FDF5812430}"/>
              </a:ext>
            </a:extLst>
          </p:cNvPr>
          <p:cNvSpPr txBox="1">
            <a:spLocks/>
          </p:cNvSpPr>
          <p:nvPr/>
        </p:nvSpPr>
        <p:spPr>
          <a:xfrm>
            <a:off x="4043289" y="1907776"/>
            <a:ext cx="377398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AFF09-E981-FF5E-3DBC-0B3B133E05FA}"/>
              </a:ext>
            </a:extLst>
          </p:cNvPr>
          <p:cNvSpPr txBox="1"/>
          <p:nvPr/>
        </p:nvSpPr>
        <p:spPr>
          <a:xfrm>
            <a:off x="1136342" y="2973993"/>
            <a:ext cx="9392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Thank you for choosing our </a:t>
            </a:r>
            <a:r>
              <a:rPr lang="en-US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Laptop Price Prediction System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 Your engagement is valuable to us, and we appreciate the opportunity to assist you in making informed decisions about your next laptop purchase.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9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952D08-02F9-DA04-D3D0-AC6E010CD6A3}"/>
              </a:ext>
            </a:extLst>
          </p:cNvPr>
          <p:cNvSpPr/>
          <p:nvPr/>
        </p:nvSpPr>
        <p:spPr>
          <a:xfrm>
            <a:off x="214543" y="206406"/>
            <a:ext cx="11762913" cy="64451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5">
            <a:extLst>
              <a:ext uri="{FF2B5EF4-FFF2-40B4-BE49-F238E27FC236}">
                <a16:creationId xmlns:a16="http://schemas.microsoft.com/office/drawing/2014/main" id="{1AB0C57A-51DA-EB51-43CD-103180C0260A}"/>
              </a:ext>
            </a:extLst>
          </p:cNvPr>
          <p:cNvSpPr txBox="1">
            <a:spLocks/>
          </p:cNvSpPr>
          <p:nvPr/>
        </p:nvSpPr>
        <p:spPr>
          <a:xfrm>
            <a:off x="692459" y="1352157"/>
            <a:ext cx="4317423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386B9-24CE-C769-6CA2-7D61E1CBAC25}"/>
              </a:ext>
            </a:extLst>
          </p:cNvPr>
          <p:cNvSpPr txBox="1"/>
          <p:nvPr/>
        </p:nvSpPr>
        <p:spPr>
          <a:xfrm>
            <a:off x="692459" y="2395286"/>
            <a:ext cx="10156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Good morning, everyone. I'm excited to introduce my project: the </a:t>
            </a:r>
            <a:r>
              <a:rPr lang="en-US" sz="2100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'Laptop Price Prediction System</a:t>
            </a:r>
            <a:r>
              <a:rPr lang="en-US" sz="2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.' In a world inundated with laptop options, our system leverages the power of machine learning to streamline decision-making. By forecasting laptop prices based on specifications, we empower users with essential insights for confident purchasing decisions.</a:t>
            </a:r>
          </a:p>
          <a:p>
            <a:pPr algn="l"/>
            <a:r>
              <a:rPr lang="en-US" sz="2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Join me as we delve into how data, algorithms, and intuitive interfaces converge to revolutionize the laptop shopping journey.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04FAA-1EDD-D3A1-5537-E4AB35E44527}"/>
              </a:ext>
            </a:extLst>
          </p:cNvPr>
          <p:cNvSpPr txBox="1"/>
          <p:nvPr/>
        </p:nvSpPr>
        <p:spPr>
          <a:xfrm>
            <a:off x="10848513" y="610101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197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8AB2A7-C0B3-E85B-A8B3-B02F0BFFE95C}"/>
              </a:ext>
            </a:extLst>
          </p:cNvPr>
          <p:cNvSpPr/>
          <p:nvPr/>
        </p:nvSpPr>
        <p:spPr>
          <a:xfrm>
            <a:off x="221942" y="204186"/>
            <a:ext cx="11736279" cy="643631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5977CB72-B0B3-27DA-189E-F2BE25455CCD}"/>
              </a:ext>
            </a:extLst>
          </p:cNvPr>
          <p:cNvSpPr txBox="1">
            <a:spLocks/>
          </p:cNvSpPr>
          <p:nvPr/>
        </p:nvSpPr>
        <p:spPr>
          <a:xfrm>
            <a:off x="726991" y="1342174"/>
            <a:ext cx="377398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en-US" b="1" i="0" dirty="0">
              <a:solidFill>
                <a:schemeClr val="bg2">
                  <a:lumMod val="75000"/>
                </a:schemeClr>
              </a:solidFill>
              <a:effectLst/>
              <a:latin typeface="Söhn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464DF-494B-CE6B-4932-32EC533A4A97}"/>
              </a:ext>
            </a:extLst>
          </p:cNvPr>
          <p:cNvSpPr txBox="1"/>
          <p:nvPr/>
        </p:nvSpPr>
        <p:spPr>
          <a:xfrm>
            <a:off x="726991" y="2379216"/>
            <a:ext cx="10121522" cy="2670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the ever-expanding landscape of laptops, consumers face a significant challenge in making informed purchase decisions. With a multitude of brands, models, and specifications available, determining the fair market value of a laptop tailored to individual needs becomes a complex task. The absence of a reliable tool for predicting laptop prices hinders users from navigating this vast market with confidence.</a:t>
            </a:r>
            <a:endParaRPr lang="en-US" sz="2100" dirty="0">
              <a:solidFill>
                <a:schemeClr val="bg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6B2D0-8886-0E6E-613B-9941AECA1CC7}"/>
              </a:ext>
            </a:extLst>
          </p:cNvPr>
          <p:cNvSpPr txBox="1"/>
          <p:nvPr/>
        </p:nvSpPr>
        <p:spPr>
          <a:xfrm>
            <a:off x="10848513" y="610101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49533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9B1222-C3EE-59FF-A353-D05A3453401A}"/>
              </a:ext>
            </a:extLst>
          </p:cNvPr>
          <p:cNvSpPr/>
          <p:nvPr/>
        </p:nvSpPr>
        <p:spPr>
          <a:xfrm>
            <a:off x="221942" y="204186"/>
            <a:ext cx="11736279" cy="643631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7055EC16-B26F-4E71-7224-675DB458EB2B}"/>
              </a:ext>
            </a:extLst>
          </p:cNvPr>
          <p:cNvSpPr txBox="1">
            <a:spLocks/>
          </p:cNvSpPr>
          <p:nvPr/>
        </p:nvSpPr>
        <p:spPr>
          <a:xfrm>
            <a:off x="726991" y="1342174"/>
            <a:ext cx="377398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solidFill>
                  <a:schemeClr val="bg2">
                    <a:lumMod val="75000"/>
                  </a:schemeClr>
                </a:solidFill>
                <a:effectLst/>
                <a:latin typeface="Century Gothic (Headings)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AD832-9674-268F-D8B0-06E700AC8AD6}"/>
              </a:ext>
            </a:extLst>
          </p:cNvPr>
          <p:cNvSpPr txBox="1"/>
          <p:nvPr/>
        </p:nvSpPr>
        <p:spPr>
          <a:xfrm>
            <a:off x="726991" y="2379216"/>
            <a:ext cx="10121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Our 'Laptop Price Prediction System' uses machine learning to analyze historical data and predict laptop prices based on specifications. This tool empowers consumers by offering insights and a user-friendly experience. With features like 'The Predictor,' users can get a tentative price range for their desired laptop configurations.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BCDA3-2E76-6614-C78E-14940E402FFF}"/>
              </a:ext>
            </a:extLst>
          </p:cNvPr>
          <p:cNvSpPr txBox="1"/>
          <p:nvPr/>
        </p:nvSpPr>
        <p:spPr>
          <a:xfrm>
            <a:off x="10848513" y="610101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8128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5CFF96-2B78-1843-3C8B-182F0E963BF5}"/>
              </a:ext>
            </a:extLst>
          </p:cNvPr>
          <p:cNvSpPr/>
          <p:nvPr/>
        </p:nvSpPr>
        <p:spPr>
          <a:xfrm>
            <a:off x="213064" y="230819"/>
            <a:ext cx="11762913" cy="644518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CC8B8DCB-5FF5-11E6-82AB-6DEE87736BF3}"/>
              </a:ext>
            </a:extLst>
          </p:cNvPr>
          <p:cNvSpPr txBox="1">
            <a:spLocks/>
          </p:cNvSpPr>
          <p:nvPr/>
        </p:nvSpPr>
        <p:spPr>
          <a:xfrm>
            <a:off x="713674" y="755969"/>
            <a:ext cx="518553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Tw Cen MT (Headings)"/>
                <a:cs typeface="Calibri" panose="020F0502020204030204" pitchFamily="34" charset="0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2C08F-1DA4-C302-1CCC-8F76AD060D86}"/>
              </a:ext>
            </a:extLst>
          </p:cNvPr>
          <p:cNvSpPr txBox="1"/>
          <p:nvPr/>
        </p:nvSpPr>
        <p:spPr>
          <a:xfrm>
            <a:off x="713674" y="1704932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Visualizations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1BB93A-6A97-C03A-C7CE-21D9D12F0AA3}"/>
              </a:ext>
            </a:extLst>
          </p:cNvPr>
          <p:cNvSpPr txBox="1"/>
          <p:nvPr/>
        </p:nvSpPr>
        <p:spPr>
          <a:xfrm>
            <a:off x="10848513" y="610101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AD897-5D99-8941-9DFF-E529EE2DF659}"/>
              </a:ext>
            </a:extLst>
          </p:cNvPr>
          <p:cNvSpPr txBox="1"/>
          <p:nvPr/>
        </p:nvSpPr>
        <p:spPr>
          <a:xfrm>
            <a:off x="713674" y="2272676"/>
            <a:ext cx="10342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Visualizes the spread of laptop prices based on different manufacturers.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Insights into the range of pricing strategies adopted by various companies.</a:t>
            </a:r>
            <a:b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Illustrates the average prices of laptops categorized by their RAM capacities.</a:t>
            </a:r>
            <a:r>
              <a:rPr lang="en-US" b="0" i="0" dirty="0">
                <a:solidFill>
                  <a:srgbClr val="F9F9F9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3E38D-D6F8-B975-A702-82D5B5BC966F}"/>
              </a:ext>
            </a:extLst>
          </p:cNvPr>
          <p:cNvSpPr txBox="1"/>
          <p:nvPr/>
        </p:nvSpPr>
        <p:spPr>
          <a:xfrm>
            <a:off x="727968" y="3579085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The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Predictor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606C0-4E1A-7178-B530-38D4F9C87F88}"/>
              </a:ext>
            </a:extLst>
          </p:cNvPr>
          <p:cNvSpPr txBox="1"/>
          <p:nvPr/>
        </p:nvSpPr>
        <p:spPr>
          <a:xfrm>
            <a:off x="727968" y="4077580"/>
            <a:ext cx="764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User-Friendly Interface: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An intuitive form guides users through the input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Transparency: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Users gain insights into how each specified configuration contributes to the predicted price.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Quick and Informed Decisions: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The Predictor streamlines the decision-making process, offering users a swift and data-driven perspective on potential laptop purchases.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AFB815-BF60-DE68-275B-C2030597CD50}"/>
              </a:ext>
            </a:extLst>
          </p:cNvPr>
          <p:cNvSpPr/>
          <p:nvPr/>
        </p:nvSpPr>
        <p:spPr>
          <a:xfrm>
            <a:off x="221942" y="213064"/>
            <a:ext cx="11754035" cy="64274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E4F76FD1-385C-EAD8-8870-39D5174E04A9}"/>
              </a:ext>
            </a:extLst>
          </p:cNvPr>
          <p:cNvSpPr txBox="1">
            <a:spLocks/>
          </p:cNvSpPr>
          <p:nvPr/>
        </p:nvSpPr>
        <p:spPr>
          <a:xfrm>
            <a:off x="584949" y="597544"/>
            <a:ext cx="6721373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w Cen MT (Headings)"/>
                <a:cs typeface="Calibri" panose="020F0502020204030204" pitchFamily="34" charset="0"/>
              </a:rPr>
              <a:t>Technology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w Cen MT (Headings)"/>
                <a:cs typeface="Calibri" panose="020F0502020204030204" pitchFamily="34" charset="0"/>
              </a:rPr>
              <a:t> </a:t>
            </a:r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w Cen MT (Headings)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6C9F4-197C-CA8A-3285-B848B0F54710}"/>
              </a:ext>
            </a:extLst>
          </p:cNvPr>
          <p:cNvSpPr txBox="1"/>
          <p:nvPr/>
        </p:nvSpPr>
        <p:spPr>
          <a:xfrm>
            <a:off x="727969" y="1611610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Backend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156EF8-A98B-E19B-E973-BD79469D31D4}"/>
              </a:ext>
            </a:extLst>
          </p:cNvPr>
          <p:cNvSpPr txBox="1"/>
          <p:nvPr/>
        </p:nvSpPr>
        <p:spPr>
          <a:xfrm>
            <a:off x="10848513" y="6101015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B078-A533-B3F0-99F8-EEB94BE96812}"/>
              </a:ext>
            </a:extLst>
          </p:cNvPr>
          <p:cNvSpPr txBox="1"/>
          <p:nvPr/>
        </p:nvSpPr>
        <p:spPr>
          <a:xfrm>
            <a:off x="905521" y="2117902"/>
            <a:ext cx="102004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7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Flask -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 lightweight and versatile web framework for building the backend API</a:t>
            </a:r>
            <a:endParaRPr lang="en-US" sz="170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sz="17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Python -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primary programming language for developing the Flask application. </a:t>
            </a:r>
          </a:p>
          <a:p>
            <a:pPr algn="l">
              <a:buFont typeface="+mj-lt"/>
              <a:buAutoNum type="arabicPeriod"/>
            </a:pPr>
            <a:r>
              <a:rPr lang="en-US" sz="17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Machine Learning Library - Scikit-learn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7B954F-AB95-C208-AB62-9A0394B9092A}"/>
              </a:ext>
            </a:extLst>
          </p:cNvPr>
          <p:cNvSpPr txBox="1"/>
          <p:nvPr/>
        </p:nvSpPr>
        <p:spPr>
          <a:xfrm>
            <a:off x="727968" y="3358662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Front</a:t>
            </a: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A7138-3FB8-8265-8EB1-FC803C622462}"/>
              </a:ext>
            </a:extLst>
          </p:cNvPr>
          <p:cNvSpPr txBox="1"/>
          <p:nvPr/>
        </p:nvSpPr>
        <p:spPr>
          <a:xfrm>
            <a:off x="905521" y="3911141"/>
            <a:ext cx="90374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HTML,CSS -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trio for building the user interface</a:t>
            </a:r>
            <a:endParaRPr lang="en-US" sz="170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C91FB-3B6B-9E58-5ECE-6A2381CBF7B8}"/>
              </a:ext>
            </a:extLst>
          </p:cNvPr>
          <p:cNvSpPr txBox="1"/>
          <p:nvPr/>
        </p:nvSpPr>
        <p:spPr>
          <a:xfrm>
            <a:off x="727969" y="4931419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Web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19347-2079-3F23-0E5A-236DC1DDB888}"/>
              </a:ext>
            </a:extLst>
          </p:cNvPr>
          <p:cNvSpPr txBox="1"/>
          <p:nvPr/>
        </p:nvSpPr>
        <p:spPr>
          <a:xfrm>
            <a:off x="905521" y="5511627"/>
            <a:ext cx="87001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70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AWS - </a:t>
            </a:r>
            <a:r>
              <a:rPr lang="en-US" sz="17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Hosting platforms for deploying and hosting your Flask application.</a:t>
            </a:r>
            <a:endParaRPr lang="en-US" sz="170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1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471D8-5727-D7F0-B8C3-93F3D901000C}"/>
              </a:ext>
            </a:extLst>
          </p:cNvPr>
          <p:cNvSpPr/>
          <p:nvPr/>
        </p:nvSpPr>
        <p:spPr>
          <a:xfrm>
            <a:off x="221942" y="213064"/>
            <a:ext cx="11754035" cy="64274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5">
            <a:extLst>
              <a:ext uri="{FF2B5EF4-FFF2-40B4-BE49-F238E27FC236}">
                <a16:creationId xmlns:a16="http://schemas.microsoft.com/office/drawing/2014/main" id="{6398CCCD-B20C-CF32-8BAA-350BD9461B95}"/>
              </a:ext>
            </a:extLst>
          </p:cNvPr>
          <p:cNvSpPr txBox="1">
            <a:spLocks/>
          </p:cNvSpPr>
          <p:nvPr/>
        </p:nvSpPr>
        <p:spPr>
          <a:xfrm>
            <a:off x="584949" y="597544"/>
            <a:ext cx="723252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w Cen MT (Headings)"/>
                <a:cs typeface="Calibri" panose="020F0502020204030204" pitchFamily="34" charset="0"/>
              </a:rPr>
              <a:t>Machine learning model build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246DD-A8FD-582C-BE89-B2342C533CDC}"/>
              </a:ext>
            </a:extLst>
          </p:cNvPr>
          <p:cNvSpPr txBox="1"/>
          <p:nvPr/>
        </p:nvSpPr>
        <p:spPr>
          <a:xfrm>
            <a:off x="727969" y="1611610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Data Set</a:t>
            </a:r>
            <a:endParaRPr lang="en-US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9DAB13-9D59-F465-A9F8-DFB9EAB6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38" y="2455312"/>
            <a:ext cx="10766806" cy="3404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57713-3AE3-915E-8B76-169C29023803}"/>
              </a:ext>
            </a:extLst>
          </p:cNvPr>
          <p:cNvSpPr txBox="1"/>
          <p:nvPr/>
        </p:nvSpPr>
        <p:spPr>
          <a:xfrm>
            <a:off x="10946168" y="6084642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5013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384D8D-4355-1DC6-8BE2-F2C48B4B6C2D}"/>
              </a:ext>
            </a:extLst>
          </p:cNvPr>
          <p:cNvSpPr/>
          <p:nvPr/>
        </p:nvSpPr>
        <p:spPr>
          <a:xfrm>
            <a:off x="221942" y="213064"/>
            <a:ext cx="11754035" cy="64274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C5676B02-3A77-71A4-5EFE-B2E8041FC00C}"/>
              </a:ext>
            </a:extLst>
          </p:cNvPr>
          <p:cNvSpPr txBox="1">
            <a:spLocks/>
          </p:cNvSpPr>
          <p:nvPr/>
        </p:nvSpPr>
        <p:spPr>
          <a:xfrm>
            <a:off x="584949" y="597544"/>
            <a:ext cx="723252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w Cen MT (Headings)"/>
                <a:cs typeface="Calibri" panose="020F0502020204030204" pitchFamily="34" charset="0"/>
              </a:rPr>
              <a:t>Machine learning model build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547F3-4214-02E6-EEEF-A04D9423D206}"/>
              </a:ext>
            </a:extLst>
          </p:cNvPr>
          <p:cNvSpPr txBox="1"/>
          <p:nvPr/>
        </p:nvSpPr>
        <p:spPr>
          <a:xfrm>
            <a:off x="727968" y="1567719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B44DB-719E-74E9-5370-5D8CB2D0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59" y="2163645"/>
            <a:ext cx="3494186" cy="15075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62185-713E-230A-0E44-94E981016692}"/>
              </a:ext>
            </a:extLst>
          </p:cNvPr>
          <p:cNvSpPr txBox="1"/>
          <p:nvPr/>
        </p:nvSpPr>
        <p:spPr>
          <a:xfrm>
            <a:off x="727968" y="3951516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öhne"/>
              </a:rPr>
              <a:t>Final Dataset</a:t>
            </a:r>
            <a:endParaRPr lang="en-US" sz="20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E0905-B647-C3CA-AFA5-1CEB00BD3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59" y="4457808"/>
            <a:ext cx="4962525" cy="1933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996B1F-1118-CD7F-6F29-5B0DFDECB334}"/>
              </a:ext>
            </a:extLst>
          </p:cNvPr>
          <p:cNvSpPr txBox="1"/>
          <p:nvPr/>
        </p:nvSpPr>
        <p:spPr>
          <a:xfrm>
            <a:off x="10946168" y="6084642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625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3756B8-45C0-CF10-345A-B853D08E3A98}"/>
              </a:ext>
            </a:extLst>
          </p:cNvPr>
          <p:cNvSpPr/>
          <p:nvPr/>
        </p:nvSpPr>
        <p:spPr>
          <a:xfrm>
            <a:off x="221942" y="213064"/>
            <a:ext cx="11754035" cy="642743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25">
            <a:extLst>
              <a:ext uri="{FF2B5EF4-FFF2-40B4-BE49-F238E27FC236}">
                <a16:creationId xmlns:a16="http://schemas.microsoft.com/office/drawing/2014/main" id="{B98A72FD-9EC2-14E7-E15B-1982BF17FCB0}"/>
              </a:ext>
            </a:extLst>
          </p:cNvPr>
          <p:cNvSpPr txBox="1">
            <a:spLocks/>
          </p:cNvSpPr>
          <p:nvPr/>
        </p:nvSpPr>
        <p:spPr>
          <a:xfrm>
            <a:off x="584949" y="597544"/>
            <a:ext cx="7232527" cy="676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2">
                    <a:lumMod val="75000"/>
                  </a:schemeClr>
                </a:solidFill>
                <a:latin typeface="Tw Cen MT (Headings)"/>
                <a:cs typeface="Calibri" panose="020F0502020204030204" pitchFamily="34" charset="0"/>
              </a:rPr>
              <a:t>Machine learning model Train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1524E-C6C2-0AB9-F035-9E764D82B6F1}"/>
              </a:ext>
            </a:extLst>
          </p:cNvPr>
          <p:cNvSpPr txBox="1"/>
          <p:nvPr/>
        </p:nvSpPr>
        <p:spPr>
          <a:xfrm>
            <a:off x="727968" y="1567719"/>
            <a:ext cx="1864311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öhne"/>
              </a:rPr>
              <a:t>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E8EF-6593-1D56-5D52-8351648F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2233468"/>
            <a:ext cx="4436460" cy="419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48ED9D-5A21-D44B-34F6-9B511B9A6128}"/>
              </a:ext>
            </a:extLst>
          </p:cNvPr>
          <p:cNvSpPr txBox="1"/>
          <p:nvPr/>
        </p:nvSpPr>
        <p:spPr>
          <a:xfrm>
            <a:off x="10946168" y="6084642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0175033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641</TotalTime>
  <Words>428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Century Gothic</vt:lpstr>
      <vt:lpstr>Century Gothic (Headings)</vt:lpstr>
      <vt:lpstr>Consolas</vt:lpstr>
      <vt:lpstr>Söhne</vt:lpstr>
      <vt:lpstr>Tw Cen MT (Body)</vt:lpstr>
      <vt:lpstr>Tw Cen MT (Headings)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Chamath Manchanayake</dc:creator>
  <cp:lastModifiedBy>Kaveesh Senevirathne</cp:lastModifiedBy>
  <cp:revision>12</cp:revision>
  <dcterms:created xsi:type="dcterms:W3CDTF">2023-03-28T06:08:14Z</dcterms:created>
  <dcterms:modified xsi:type="dcterms:W3CDTF">2024-02-17T04:56:22Z</dcterms:modified>
</cp:coreProperties>
</file>