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embeddedFontLst>
    <p:embeddedFont>
      <p:font typeface="Rix밝은고딕 M" panose="02020603020101020101" pitchFamily="18" charset="-127"/>
      <p:regular r:id="rId11"/>
    </p:embeddedFont>
    <p:embeddedFont>
      <p:font typeface="210 콤퓨타세탁 R" panose="020206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Cambria Math" panose="02040503050406030204" pitchFamily="18" charset="0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2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2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2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8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1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8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9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3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AA66-3D18-4F76-8855-BE4852F3F0F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4E39-0366-4BB7-A860-B8E407C0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8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알</a:t>
            </a:r>
            <a:r>
              <a:rPr lang="ko-KR" altLang="en-US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</a:t>
            </a:r>
            <a:r>
              <a:rPr lang="en-US" altLang="ko-KR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- </a:t>
            </a:r>
            <a:r>
              <a:rPr lang="ko-KR" altLang="en-US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솜</a:t>
            </a:r>
            <a:endParaRPr lang="ko-KR" altLang="en-US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6291" y="3796145"/>
            <a:ext cx="922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재귀적 프로그래밍</a:t>
            </a:r>
            <a:r>
              <a:rPr lang="en-US" altLang="ko-KR" sz="20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, </a:t>
            </a:r>
            <a:r>
              <a:rPr lang="ko-KR" altLang="en-US" sz="20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그 두번째 이야기</a:t>
            </a:r>
            <a:endParaRPr lang="ko-KR" altLang="en-US" sz="20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7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656" y="1465546"/>
            <a:ext cx="106580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[ Closest Pair (</a:t>
            </a:r>
            <a:r>
              <a:rPr lang="ko-KR" altLang="en-US" sz="3200" dirty="0" err="1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최근접</a:t>
            </a:r>
            <a:r>
              <a:rPr lang="ko-KR" altLang="en-US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</a:t>
            </a:r>
            <a:r>
              <a:rPr lang="ko-KR" altLang="en-US" sz="3200" dirty="0" err="1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점쌍</a:t>
            </a:r>
            <a:r>
              <a:rPr lang="ko-KR" altLang="en-US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문제 알고리즘</a:t>
            </a:r>
            <a:r>
              <a:rPr lang="en-US" altLang="ko-KR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) ]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 smtClean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수직선 위에 </a:t>
            </a:r>
            <a:r>
              <a:rPr lang="en-US" altLang="ko-KR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N</a:t>
            </a:r>
            <a:r>
              <a:rPr lang="ko-KR" altLang="en-US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개의 점이 주어진다</a:t>
            </a:r>
            <a:r>
              <a:rPr lang="en-US" altLang="ko-KR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N</a:t>
            </a:r>
            <a:r>
              <a:rPr lang="ko-KR" altLang="en-US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개의 점 중에서 서로 가장 가까운 한 쌍을 찾아내라</a:t>
            </a:r>
            <a:r>
              <a:rPr lang="en-US" altLang="ko-KR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!</a:t>
            </a:r>
            <a:endParaRPr lang="ko-KR" altLang="en-US" sz="32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851" y="299803"/>
            <a:ext cx="550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Q1. Closest Pair</a:t>
            </a:r>
            <a:endParaRPr lang="ko-KR" altLang="en-US" sz="36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9784" y="946134"/>
            <a:ext cx="52765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791855" y="3796146"/>
            <a:ext cx="8423564" cy="0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4851" y="299803"/>
            <a:ext cx="550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Q1. Closest Pair</a:t>
            </a:r>
            <a:endParaRPr lang="ko-KR" altLang="en-US" sz="36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9784" y="946134"/>
            <a:ext cx="52765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687781" y="3597565"/>
            <a:ext cx="360218" cy="360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08763" y="3597565"/>
            <a:ext cx="360218" cy="360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994071" y="3597565"/>
            <a:ext cx="360218" cy="360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557490" y="3597565"/>
            <a:ext cx="360218" cy="360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499599" y="3597565"/>
            <a:ext cx="360218" cy="360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46133" y="3597565"/>
            <a:ext cx="360218" cy="360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791855" y="3796146"/>
            <a:ext cx="8423564" cy="0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4851" y="299803"/>
            <a:ext cx="550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Q1. Closest Pair</a:t>
            </a:r>
            <a:endParaRPr lang="ko-KR" altLang="en-US" sz="36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9784" y="946134"/>
            <a:ext cx="52765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687781" y="3597565"/>
            <a:ext cx="360218" cy="360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08763" y="3597565"/>
            <a:ext cx="360218" cy="360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994071" y="3597565"/>
            <a:ext cx="360218" cy="3602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557490" y="3597565"/>
            <a:ext cx="360218" cy="3602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499599" y="3597565"/>
            <a:ext cx="360218" cy="360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46133" y="3597565"/>
            <a:ext cx="360218" cy="360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99036" y="2912026"/>
            <a:ext cx="251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Closest Pair</a:t>
            </a:r>
            <a:endParaRPr lang="ko-KR" altLang="en-US" sz="2800" dirty="0">
              <a:solidFill>
                <a:srgbClr val="FF000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8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1401" y="2860237"/>
            <a:ext cx="10658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아이디어를 생각해 </a:t>
            </a:r>
            <a:r>
              <a:rPr lang="ko-KR" altLang="en-US" sz="3200" dirty="0" err="1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봅시다아</a:t>
            </a:r>
            <a:r>
              <a:rPr lang="ko-KR" altLang="en-US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</a:t>
            </a:r>
            <a:r>
              <a:rPr lang="en-US" altLang="ko-KR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~!</a:t>
            </a:r>
          </a:p>
          <a:p>
            <a:pPr algn="ctr"/>
            <a:endParaRPr lang="en-US" altLang="ko-KR" sz="32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다들 의견 제시해주세요</a:t>
            </a:r>
            <a:r>
              <a:rPr lang="en-US" altLang="ko-KR" sz="32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.</a:t>
            </a:r>
            <a:endParaRPr lang="ko-KR" altLang="en-US" sz="32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851" y="299803"/>
            <a:ext cx="550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Q1. Closest Pair</a:t>
            </a:r>
            <a:endParaRPr lang="ko-KR" altLang="en-US" sz="36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9784" y="946134"/>
            <a:ext cx="52765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0710" y="1871946"/>
                <a:ext cx="10658007" cy="311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[ </a:t>
                </a:r>
                <a:r>
                  <a:rPr lang="ko-KR" altLang="en-US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풀이</a:t>
                </a:r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1 - </a:t>
                </a:r>
                <a:r>
                  <a:rPr lang="ko-KR" altLang="en-US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완전 탐색 알고리즘</a:t>
                </a:r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 ] =&gt;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Rix밝은고딕 M" panose="02020603020101020101" pitchFamily="18" charset="-127"/>
                      </a:rPr>
                      <m:t>𝑶</m:t>
                    </m:r>
                    <m:d>
                      <m:dPr>
                        <m:ctrlPr>
                          <a:rPr lang="en-US" altLang="ko-KR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Rix밝은고딕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Rix밝은고딕 M" panose="02020603020101020101" pitchFamily="18" charset="-127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ko-KR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Rix밝은고딕 M" panose="02020603020101020101" pitchFamily="18" charset="-127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3200" b="1" dirty="0" smtClean="0">
                  <a:solidFill>
                    <a:srgbClr val="FF0000"/>
                  </a:solidFill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200" dirty="0"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200" dirty="0" smtClean="0"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N </a:t>
                </a:r>
                <a:r>
                  <a:rPr lang="ko-KR" altLang="en-US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개의 점에 대해</a:t>
                </a:r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, </a:t>
                </a:r>
                <a:r>
                  <a:rPr lang="ko-KR" altLang="en-US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자신을 제외한 모든 점의 거리를 계산</a:t>
                </a:r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200" dirty="0"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ko-KR" altLang="en-US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거리를 계산하며 최소 거리를 계속 갱신</a:t>
                </a:r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.</a:t>
                </a:r>
                <a:endParaRPr lang="ko-KR" altLang="en-US" sz="3200" dirty="0"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10" y="1871946"/>
                <a:ext cx="10658007" cy="3110403"/>
              </a:xfrm>
              <a:prstGeom prst="rect">
                <a:avLst/>
              </a:prstGeom>
              <a:blipFill>
                <a:blip r:embed="rId2"/>
                <a:stretch>
                  <a:fillRect l="-1487" t="-1176" b="-5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4851" y="299803"/>
            <a:ext cx="550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Q1. Closest Pair</a:t>
            </a:r>
            <a:endParaRPr lang="ko-KR" altLang="en-US" sz="36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9784" y="946134"/>
            <a:ext cx="52765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0710" y="1871946"/>
                <a:ext cx="10658007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[ </a:t>
                </a:r>
                <a:r>
                  <a:rPr lang="ko-KR" altLang="en-US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풀이</a:t>
                </a:r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1 - </a:t>
                </a:r>
                <a:r>
                  <a:rPr lang="ko-KR" altLang="en-US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완전 탐색 알고리즘</a:t>
                </a:r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 ] =&gt;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Rix밝은고딕 M" panose="02020603020101020101" pitchFamily="18" charset="-127"/>
                      </a:rPr>
                      <m:t>𝑶</m:t>
                    </m:r>
                    <m:d>
                      <m:dPr>
                        <m:ctrlPr>
                          <a:rPr lang="en-US" altLang="ko-KR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Rix밝은고딕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Rix밝은고딕 M" panose="02020603020101020101" pitchFamily="18" charset="-127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ko-KR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Rix밝은고딕 M" panose="02020603020101020101" pitchFamily="18" charset="-127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3200" b="1" dirty="0" smtClean="0">
                  <a:solidFill>
                    <a:srgbClr val="FF0000"/>
                  </a:solidFill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10" y="1871946"/>
                <a:ext cx="10658007" cy="648191"/>
              </a:xfrm>
              <a:prstGeom prst="rect">
                <a:avLst/>
              </a:prstGeom>
              <a:blipFill>
                <a:blip r:embed="rId2"/>
                <a:stretch>
                  <a:fillRect l="-1487" t="-5660" b="-27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4851" y="299803"/>
            <a:ext cx="550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Q1. Closest Pair</a:t>
            </a:r>
            <a:endParaRPr lang="ko-KR" altLang="en-US" sz="36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9784" y="946134"/>
            <a:ext cx="52765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03769" y="3445948"/>
            <a:ext cx="4171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1"/>
                </a:solidFill>
              </a:rPr>
              <a:t>foreach</a:t>
            </a:r>
            <a:r>
              <a:rPr lang="en-US" altLang="ko-KR" sz="2400" dirty="0" smtClean="0"/>
              <a:t> dot </a:t>
            </a:r>
            <a:r>
              <a:rPr lang="en-US" altLang="ko-KR" sz="2400" dirty="0" smtClean="0">
                <a:solidFill>
                  <a:schemeClr val="accent1"/>
                </a:solidFill>
              </a:rPr>
              <a:t>in</a:t>
            </a:r>
            <a:r>
              <a:rPr lang="en-US" altLang="ko-KR" sz="2400" dirty="0" smtClean="0"/>
              <a:t> dot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>
                <a:solidFill>
                  <a:schemeClr val="accent1"/>
                </a:solidFill>
              </a:rPr>
              <a:t>foreach</a:t>
            </a:r>
            <a:r>
              <a:rPr lang="en-US" altLang="ko-KR" sz="2400" dirty="0" smtClean="0"/>
              <a:t> dot2 </a:t>
            </a:r>
            <a:r>
              <a:rPr lang="en-US" altLang="ko-KR" sz="2400" dirty="0" smtClean="0">
                <a:solidFill>
                  <a:schemeClr val="accent1"/>
                </a:solidFill>
              </a:rPr>
              <a:t>in</a:t>
            </a:r>
            <a:r>
              <a:rPr lang="en-US" altLang="ko-KR" sz="2400" dirty="0" smtClean="0"/>
              <a:t> dot</a:t>
            </a:r>
          </a:p>
          <a:p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dist</a:t>
            </a:r>
            <a:r>
              <a:rPr lang="en-US" altLang="ko-KR" sz="2400" dirty="0" smtClean="0"/>
              <a:t> = abs(dot – dot2)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</a:t>
            </a:r>
            <a:r>
              <a:rPr lang="en-US" altLang="ko-KR" sz="2400" dirty="0" smtClean="0">
                <a:solidFill>
                  <a:schemeClr val="accent1"/>
                </a:solidFill>
              </a:rPr>
              <a:t>if</a:t>
            </a:r>
            <a:r>
              <a:rPr lang="en-US" altLang="ko-KR" sz="2400" dirty="0" smtClean="0"/>
              <a:t> (</a:t>
            </a:r>
            <a:r>
              <a:rPr lang="en-US" altLang="ko-KR" sz="2400" dirty="0" err="1" smtClean="0"/>
              <a:t>dist</a:t>
            </a:r>
            <a:r>
              <a:rPr lang="en-US" altLang="ko-KR" sz="2400" dirty="0" smtClean="0"/>
              <a:t> &lt; min)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min = </a:t>
            </a:r>
            <a:r>
              <a:rPr lang="en-US" altLang="ko-KR" sz="2400" dirty="0" err="1" smtClean="0"/>
              <a:t>dist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p, q = dot, dot2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3932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0709" y="1871946"/>
                <a:ext cx="11311217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[ </a:t>
                </a:r>
                <a:r>
                  <a:rPr lang="ko-KR" altLang="en-US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풀이</a:t>
                </a:r>
                <a:r>
                  <a:rPr lang="en-US" altLang="ko-KR" sz="3200" dirty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2</a:t>
                </a:r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 – Recursive Divide and Conquer ] =&gt;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ix밝은고딕 M" panose="02020603020101020101" pitchFamily="18" charset="-127"/>
                      </a:rPr>
                      <m:t>𝑶</m:t>
                    </m:r>
                    <m:d>
                      <m:dPr>
                        <m:ctrlP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𝒏</m:t>
                        </m:r>
                        <m: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 </m:t>
                        </m:r>
                        <m: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𝒍𝒐𝒈</m:t>
                        </m:r>
                        <m: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 </m:t>
                        </m:r>
                        <m: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𝒏</m:t>
                        </m:r>
                      </m:e>
                    </m:d>
                  </m:oMath>
                </a14:m>
                <a:endParaRPr lang="en-US" altLang="ko-KR" sz="3200" b="1" dirty="0" smtClean="0">
                  <a:solidFill>
                    <a:schemeClr val="accent6">
                      <a:lumMod val="75000"/>
                    </a:schemeClr>
                  </a:solidFill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  <a:p>
                <a:endParaRPr lang="en-US" altLang="ko-KR" sz="2800" dirty="0" smtClean="0"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x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축을 기준으로 점들을 정렬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점들을 같은 개수의 집합 두 개로 분할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, 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수직선을 그린다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(2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번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)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을 재귀적으로 해결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. 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왼쪽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, 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오른쪽 최소 거리인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𝐿𝑚𝑖𝑛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𝑅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𝑚𝑖𝑛</m:t>
                        </m:r>
                      </m:sub>
                    </m:sSub>
                    <m:r>
                      <a:rPr lang="ko-KR" altLang="en-US" sz="2800" i="1" smtClean="0">
                        <a:latin typeface="Cambria Math" panose="02040503050406030204" pitchFamily="18" charset="0"/>
                        <a:ea typeface="Rix밝은고딕 M" panose="02020603020101020101" pitchFamily="18" charset="-127"/>
                      </a:rPr>
                      <m:t>을</m:t>
                    </m:r>
                  </m:oMath>
                </a14:m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 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구함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각 집합에서는 수직선 왼쪽의 점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(p)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와 오른쪽의 점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(q)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를 선택</a:t>
                </a:r>
                <a:r>
                  <a:rPr lang="en-US" altLang="ko-KR" sz="2800" dirty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 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𝐿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𝑅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sz="2800" dirty="0" smtClean="0"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  <a:p>
                <a:pPr lvl="1"/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( 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수직선에서 가장 가까운 점을 선택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, </a:t>
                </a:r>
                <a:r>
                  <a:rPr lang="en-US" altLang="ko-KR" sz="2800" dirty="0" err="1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dist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(</a:t>
                </a:r>
                <a:r>
                  <a:rPr lang="en-US" altLang="ko-KR" sz="2800" dirty="0" err="1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p,q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)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가 제일 작게 선택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.</a:t>
                </a: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 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)</a:t>
                </a:r>
                <a:endParaRPr lang="en-US" altLang="ko-KR" sz="2800" dirty="0"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최종 결과는 </a:t>
                </a:r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𝐿𝑚𝑖𝑛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𝑅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𝐿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𝑅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)</a:t>
                </a:r>
                <a:endParaRPr lang="ko-KR" altLang="en-US" sz="2800" dirty="0"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9" y="1871946"/>
                <a:ext cx="11311217" cy="3600986"/>
              </a:xfrm>
              <a:prstGeom prst="rect">
                <a:avLst/>
              </a:prstGeom>
              <a:blipFill>
                <a:blip r:embed="rId2"/>
                <a:stretch>
                  <a:fillRect l="-1402" t="-3215" r="-970" b="-3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4851" y="299803"/>
            <a:ext cx="550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Q1. Closest Pair</a:t>
            </a:r>
            <a:endParaRPr lang="ko-KR" altLang="en-US" sz="36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9784" y="946134"/>
            <a:ext cx="52765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0709" y="1871946"/>
                <a:ext cx="113112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[ </a:t>
                </a:r>
                <a:r>
                  <a:rPr lang="ko-KR" altLang="en-US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풀이</a:t>
                </a:r>
                <a:r>
                  <a:rPr lang="en-US" altLang="ko-KR" sz="3200" dirty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2</a:t>
                </a:r>
                <a:r>
                  <a:rPr lang="en-US" altLang="ko-KR" sz="3200" dirty="0" smtClean="0">
                    <a:latin typeface="Rix밝은고딕 M" panose="02020603020101020101" pitchFamily="18" charset="-127"/>
                    <a:ea typeface="Rix밝은고딕 M" panose="02020603020101020101" pitchFamily="18" charset="-127"/>
                  </a:rPr>
                  <a:t> – Recursive Divide and Conquer ] =&gt;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ix밝은고딕 M" panose="02020603020101020101" pitchFamily="18" charset="-127"/>
                      </a:rPr>
                      <m:t>𝑶</m:t>
                    </m:r>
                    <m:d>
                      <m:dPr>
                        <m:ctrlP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𝒏</m:t>
                        </m:r>
                        <m: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 </m:t>
                        </m:r>
                        <m: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𝒍𝒐𝒈</m:t>
                        </m:r>
                        <m: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 </m:t>
                        </m:r>
                        <m:r>
                          <a:rPr lang="en-US" altLang="ko-KR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ix밝은고딕 M" panose="02020603020101020101" pitchFamily="18" charset="-127"/>
                          </a:rPr>
                          <m:t>𝒏</m:t>
                        </m:r>
                      </m:e>
                    </m:d>
                  </m:oMath>
                </a14:m>
                <a:endParaRPr lang="en-US" altLang="ko-KR" sz="3200" b="1" dirty="0" smtClean="0">
                  <a:solidFill>
                    <a:schemeClr val="accent6">
                      <a:lumMod val="75000"/>
                    </a:schemeClr>
                  </a:solidFill>
                  <a:latin typeface="Rix밝은고딕 M" panose="02020603020101020101" pitchFamily="18" charset="-127"/>
                  <a:ea typeface="Rix밝은고딕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9" y="1871946"/>
                <a:ext cx="11311217" cy="584775"/>
              </a:xfrm>
              <a:prstGeom prst="rect">
                <a:avLst/>
              </a:prstGeom>
              <a:blipFill>
                <a:blip r:embed="rId2"/>
                <a:stretch>
                  <a:fillRect l="-1402" t="-19792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4851" y="299803"/>
            <a:ext cx="550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Q1. Closest Pair</a:t>
            </a:r>
            <a:endParaRPr lang="ko-KR" altLang="en-US" sz="36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9784" y="946134"/>
            <a:ext cx="52765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28289" y="3103419"/>
            <a:ext cx="60729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getPair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</a:t>
            </a:r>
            <a:r>
              <a:rPr lang="en-US" altLang="ko-KR" sz="2000" dirty="0" err="1">
                <a:latin typeface="Rix밝은고딕 M" panose="02020603020101020101" pitchFamily="18" charset="-127"/>
                <a:ea typeface="Rix밝은고딕 M" panose="02020603020101020101" pitchFamily="18" charset="-127"/>
              </a:rPr>
              <a:t>arr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, mid</a:t>
            </a:r>
            <a:r>
              <a:rPr lang="en-US" altLang="ko-KR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) :</a:t>
            </a:r>
            <a:endParaRPr lang="en-US" altLang="ko-KR" sz="20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   p = mid </a:t>
            </a:r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왼쪽에서 제일 가까운 값</a:t>
            </a:r>
          </a:p>
          <a:p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   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q = mid </a:t>
            </a:r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오른쪽에서 제일 가까운 값</a:t>
            </a:r>
          </a:p>
          <a:p>
            <a:r>
              <a:rPr lang="ko-KR" altLang="en-US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   </a:t>
            </a:r>
            <a:r>
              <a:rPr lang="en-US" altLang="ko-KR" sz="2000" dirty="0" err="1">
                <a:latin typeface="Rix밝은고딕 M" panose="02020603020101020101" pitchFamily="18" charset="-127"/>
                <a:ea typeface="Rix밝은고딕 M" panose="02020603020101020101" pitchFamily="18" charset="-127"/>
              </a:rPr>
              <a:t>d_LRmin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accent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dist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(p, q)</a:t>
            </a:r>
          </a:p>
          <a:p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   </a:t>
            </a:r>
            <a:r>
              <a:rPr lang="en-US" altLang="ko-KR" sz="2000" dirty="0" err="1">
                <a:latin typeface="Rix밝은고딕 M" panose="02020603020101020101" pitchFamily="18" charset="-127"/>
                <a:ea typeface="Rix밝은고딕 M" panose="02020603020101020101" pitchFamily="18" charset="-127"/>
              </a:rPr>
              <a:t>d_Lmin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getPair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</a:t>
            </a:r>
            <a:r>
              <a:rPr lang="en-US" altLang="ko-KR" sz="2000" dirty="0" err="1">
                <a:latin typeface="Rix밝은고딕 M" panose="02020603020101020101" pitchFamily="18" charset="-127"/>
                <a:ea typeface="Rix밝은고딕 M" panose="02020603020101020101" pitchFamily="18" charset="-127"/>
              </a:rPr>
              <a:t>arr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[0:mid], (0+mid)/2)</a:t>
            </a:r>
          </a:p>
          <a:p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   </a:t>
            </a:r>
            <a:r>
              <a:rPr lang="en-US" altLang="ko-KR" sz="2000" dirty="0" err="1">
                <a:latin typeface="Rix밝은고딕 M" panose="02020603020101020101" pitchFamily="18" charset="-127"/>
                <a:ea typeface="Rix밝은고딕 M" panose="02020603020101020101" pitchFamily="18" charset="-127"/>
              </a:rPr>
              <a:t>d_Rmin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getPair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</a:t>
            </a:r>
            <a:r>
              <a:rPr lang="en-US" altLang="ko-KR" sz="2000" dirty="0" err="1">
                <a:latin typeface="Rix밝은고딕 M" panose="02020603020101020101" pitchFamily="18" charset="-127"/>
                <a:ea typeface="Rix밝은고딕 M" panose="02020603020101020101" pitchFamily="18" charset="-127"/>
              </a:rPr>
              <a:t>arr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[mid:], (</a:t>
            </a:r>
            <a:r>
              <a:rPr lang="en-US" altLang="ko-KR" sz="2000" dirty="0" err="1">
                <a:latin typeface="Rix밝은고딕 M" panose="02020603020101020101" pitchFamily="18" charset="-127"/>
                <a:ea typeface="Rix밝은고딕 M" panose="02020603020101020101" pitchFamily="18" charset="-127"/>
              </a:rPr>
              <a:t>mid+arr.len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)/2)</a:t>
            </a:r>
          </a:p>
          <a:p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   </a:t>
            </a:r>
            <a:r>
              <a:rPr lang="en-US" altLang="ko-KR" sz="2000" dirty="0">
                <a:solidFill>
                  <a:schemeClr val="accent1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return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min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</a:t>
            </a:r>
            <a:r>
              <a:rPr lang="en-US" altLang="ko-KR" sz="2000" dirty="0" err="1">
                <a:latin typeface="Rix밝은고딕 M" panose="02020603020101020101" pitchFamily="18" charset="-127"/>
                <a:ea typeface="Rix밝은고딕 M" panose="02020603020101020101" pitchFamily="18" charset="-127"/>
              </a:rPr>
              <a:t>d_LRmin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, </a:t>
            </a:r>
            <a:r>
              <a:rPr lang="en-US" altLang="ko-KR" sz="2000" dirty="0" err="1">
                <a:latin typeface="Rix밝은고딕 M" panose="02020603020101020101" pitchFamily="18" charset="-127"/>
                <a:ea typeface="Rix밝은고딕 M" panose="02020603020101020101" pitchFamily="18" charset="-127"/>
              </a:rPr>
              <a:t>d_Lmin</a:t>
            </a:r>
            <a:r>
              <a:rPr lang="en-US" altLang="ko-KR" sz="2000" dirty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, </a:t>
            </a:r>
            <a:r>
              <a:rPr lang="en-US" altLang="ko-KR" sz="2000" dirty="0" err="1">
                <a:latin typeface="Rix밝은고딕 M" panose="02020603020101020101" pitchFamily="18" charset="-127"/>
                <a:ea typeface="Rix밝은고딕 M" panose="02020603020101020101" pitchFamily="18" charset="-127"/>
              </a:rPr>
              <a:t>d_Rmin</a:t>
            </a:r>
            <a:r>
              <a:rPr lang="en-US" altLang="ko-KR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)</a:t>
            </a:r>
          </a:p>
          <a:p>
            <a:endParaRPr lang="en-US" altLang="ko-KR" sz="20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  <a:p>
            <a:r>
              <a:rPr lang="en-US" altLang="ko-KR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dots = </a:t>
            </a:r>
            <a:r>
              <a:rPr lang="en-US" altLang="ko-KR" sz="2000" dirty="0" smtClean="0">
                <a:solidFill>
                  <a:schemeClr val="accent6"/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sort</a:t>
            </a:r>
            <a:r>
              <a:rPr lang="en-US" altLang="ko-KR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(dots)</a:t>
            </a:r>
          </a:p>
          <a:p>
            <a:r>
              <a:rPr lang="ko-KR" altLang="en-US" sz="2000" dirty="0" err="1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최소길이</a:t>
            </a:r>
            <a:r>
              <a:rPr lang="ko-KR" altLang="en-US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 </a:t>
            </a:r>
            <a:r>
              <a:rPr lang="en-US" altLang="ko-KR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=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Rix밝은고딕 M" panose="02020603020101020101" pitchFamily="18" charset="-127"/>
                <a:ea typeface="Rix밝은고딕 M" panose="02020603020101020101" pitchFamily="18" charset="-127"/>
              </a:rPr>
              <a:t>getPair</a:t>
            </a:r>
            <a:r>
              <a:rPr lang="en-US" altLang="ko-KR" sz="2000" dirty="0" smtClean="0">
                <a:latin typeface="Rix밝은고딕 M" panose="02020603020101020101" pitchFamily="18" charset="-127"/>
                <a:ea typeface="Rix밝은고딕 M" panose="02020603020101020101" pitchFamily="18" charset="-127"/>
              </a:rPr>
              <a:t>(dots, (0+dots.len)/2)</a:t>
            </a:r>
            <a:endParaRPr lang="ko-KR" altLang="en-US" sz="2000" dirty="0">
              <a:latin typeface="Rix밝은고딕 M" panose="02020603020101020101" pitchFamily="18" charset="-127"/>
              <a:ea typeface="Rix밝은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7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225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Rix밝은고딕 M</vt:lpstr>
      <vt:lpstr>210 콤퓨타세탁 R</vt:lpstr>
      <vt:lpstr>맑은 고딕</vt:lpstr>
      <vt:lpstr>Cambria Math</vt:lpstr>
      <vt:lpstr>Arial</vt:lpstr>
      <vt:lpstr>Office 테마</vt:lpstr>
      <vt:lpstr>알 - 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Kyung Hee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 - 솜</dc:title>
  <dc:creator>김명현</dc:creator>
  <cp:lastModifiedBy>김 명현</cp:lastModifiedBy>
  <cp:revision>48</cp:revision>
  <dcterms:created xsi:type="dcterms:W3CDTF">2019-03-25T13:21:34Z</dcterms:created>
  <dcterms:modified xsi:type="dcterms:W3CDTF">2019-03-29T15:14:57Z</dcterms:modified>
</cp:coreProperties>
</file>