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AA20-B7C9-4B5F-BBDB-94996DEE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8AF065-FE8B-40E5-A792-AE03A50BE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A51DF-8A9F-4784-B6B1-6A437212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66D03-A887-481C-B269-C9B35D7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282E2-151B-4C35-874B-10E626BB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3E7A-7342-41F0-8170-5E97C659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1EBE7-4569-411F-94A4-5BF9BD4B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941B6-B518-4AF0-B213-5FCBCD7A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E115D-E130-496C-B0FA-BCC715EB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0F51E-7038-4FAB-8321-8B3AEF0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E9825-FAD4-4A83-BD9F-F0E2477B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D9243-0CC0-46E8-9DA4-0ABEF70F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F940-06DE-450E-9719-7352A57E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2D856-4022-45F2-9837-25FF2B21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1CA99-507A-4423-A2A0-AD982254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B51CE-5635-437F-A877-AC068791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CF04-CA8B-4F31-96EB-6DE45F5D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5873-C908-4014-9A30-D7BEC2A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0F21B-F826-4994-9065-4FED8E47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EA216-8458-4C2A-B020-8CC93525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28667-6E87-4AC6-80C8-F6504518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203D6-4E87-44F9-BAA4-89949851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3AB85-9F3F-43B6-B9C7-81A91DCA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D62F8-9C83-495C-A83B-2ED63BBB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0441-0655-455A-8903-E748DC1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8ADC-4ECA-489C-AB0A-3CDD9330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B6A28-CAB2-4C5F-A637-F1CD9F133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7F4EA-4945-487C-A298-A0CBAAFB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7F2A5-6C9F-4C6A-BBC4-81DFAC1E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6C018-F63A-4338-8DB7-0EAFEAC6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C7F9A-9C70-485F-BC7A-5ECEFE24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4693-5267-44A1-8A32-5D5B53EE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AFD04-AC34-4BE5-9918-9F9E8CBD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29079-1853-41DC-B93D-7EB839C7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39168-80B2-46A2-8334-41FD188A2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A22A5E-73D1-409A-A3AA-1C965628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4F139E-27FE-4ECA-A99E-E9BA6E5F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96D26B-7B2B-4E71-8C93-9ECA424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2663BD-DB0E-4C25-AA75-B2009A2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6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42A-1F25-49F8-80BD-272C4F01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85925-469F-4D6D-BFB6-2D1FBA6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C317D-D4BB-4D98-8E76-EEDADFF8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2F95A9-9035-487D-8941-C18A2555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B1C32-C60A-4078-84C1-5855E5B6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F3103-4C1E-446C-9397-C29228C8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0820C-BD29-43F5-A168-A7779F82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DD882-70C1-4A9C-AA24-AED7AE5B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67B6C-5A92-438D-BE90-3996A9D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3E56B-31D0-4748-907D-C4BC007AB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97040-9842-497C-B7C6-6BA564B8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F375C-7798-494F-8059-136A09E7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38853-D4EA-4CB3-9CC8-97EE6A83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8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8666-B7D6-4E15-AC25-D7B9375D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9AF00-32BB-4C6D-A0FF-9D44C2086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7EB0D-E56F-48E4-972C-87646B5E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32C1B-9A83-439B-97F7-7C1706A3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9B436-BD15-4A44-AD5D-3B3BA0BF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F758-E063-4208-9A3B-A3B99617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A865E3-D3BA-478D-97E4-50A8DCC5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1D695-4A35-4471-B6F8-3F2AA70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9287-19CF-4CED-B456-7969C989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22D2-A2FF-4D46-82D4-28383067BE40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8C17A-7284-4758-AF57-F08BA73B5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60DE0-F5B4-40C1-8A8C-9CCCF746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DED5-DE2F-4C2B-BE91-3A9F432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84B94-4606-4785-BD5A-A9D9EE70D5F3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642E8-128E-48E2-8F39-2D1C5DAE0A68}"/>
              </a:ext>
            </a:extLst>
          </p:cNvPr>
          <p:cNvSpPr txBox="1"/>
          <p:nvPr/>
        </p:nvSpPr>
        <p:spPr>
          <a:xfrm>
            <a:off x="621436" y="978075"/>
            <a:ext cx="686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https://www.acmicpc.net/problem/</a:t>
            </a:r>
            <a:r>
              <a:rPr lang="en-US" altLang="ko-KR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2482</a:t>
            </a:r>
            <a:endParaRPr lang="ko-KR" altLang="en-US" sz="2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684A0-F34D-439D-8A43-714CB5C6D5CD}"/>
                  </a:ext>
                </a:extLst>
              </p:cNvPr>
              <p:cNvSpPr txBox="1"/>
              <p:nvPr/>
            </p:nvSpPr>
            <p:spPr>
              <a:xfrm>
                <a:off x="621435" y="1901405"/>
                <a:ext cx="978319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문제 요약</a:t>
                </a: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개의 색상으로 이루어진 색상환이 있다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 중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개의 색상을 선택한다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단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K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개의 색상은 색상환에서 이웃할 수 없다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정수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과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를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입력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 (4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1003, 1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K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N)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색상 조합의 경우의 수를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100000003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으로 나눈 나머지를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출력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684A0-F34D-439D-8A43-714CB5C6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" y="1901405"/>
                <a:ext cx="9783194" cy="3046988"/>
              </a:xfrm>
              <a:prstGeom prst="rect">
                <a:avLst/>
              </a:prstGeom>
              <a:blipFill>
                <a:blip r:embed="rId2"/>
                <a:stretch>
                  <a:fillRect l="-997" t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6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6C44C4A2-CFF3-437A-9DAA-D790D2A91E59}"/>
              </a:ext>
            </a:extLst>
          </p:cNvPr>
          <p:cNvSpPr/>
          <p:nvPr/>
        </p:nvSpPr>
        <p:spPr>
          <a:xfrm rot="10800000">
            <a:off x="4969996" y="4660845"/>
            <a:ext cx="1739348" cy="1657618"/>
          </a:xfrm>
          <a:custGeom>
            <a:avLst/>
            <a:gdLst>
              <a:gd name="connsiteX0" fmla="*/ 869674 w 1739348"/>
              <a:gd name="connsiteY0" fmla="*/ 0 h 1657618"/>
              <a:gd name="connsiteX1" fmla="*/ 1739348 w 1739348"/>
              <a:gd name="connsiteY1" fmla="*/ 869674 h 1657618"/>
              <a:gd name="connsiteX2" fmla="*/ 1355917 w 1739348"/>
              <a:gd name="connsiteY2" fmla="*/ 1590822 h 1657618"/>
              <a:gd name="connsiteX3" fmla="*/ 1232855 w 1739348"/>
              <a:gd name="connsiteY3" fmla="*/ 1657618 h 1657618"/>
              <a:gd name="connsiteX4" fmla="*/ 869674 w 1739348"/>
              <a:gd name="connsiteY4" fmla="*/ 869674 h 1657618"/>
              <a:gd name="connsiteX5" fmla="*/ 506493 w 1739348"/>
              <a:gd name="connsiteY5" fmla="*/ 1657618 h 1657618"/>
              <a:gd name="connsiteX6" fmla="*/ 383431 w 1739348"/>
              <a:gd name="connsiteY6" fmla="*/ 1590822 h 1657618"/>
              <a:gd name="connsiteX7" fmla="*/ 0 w 1739348"/>
              <a:gd name="connsiteY7" fmla="*/ 869674 h 1657618"/>
              <a:gd name="connsiteX8" fmla="*/ 869674 w 1739348"/>
              <a:gd name="connsiteY8" fmla="*/ 0 h 165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9348" h="1657618">
                <a:moveTo>
                  <a:pt x="869674" y="0"/>
                </a:moveTo>
                <a:cubicBezTo>
                  <a:pt x="1349982" y="0"/>
                  <a:pt x="1739348" y="389366"/>
                  <a:pt x="1739348" y="869674"/>
                </a:cubicBezTo>
                <a:cubicBezTo>
                  <a:pt x="1739348" y="1169867"/>
                  <a:pt x="1587252" y="1434535"/>
                  <a:pt x="1355917" y="1590822"/>
                </a:cubicBezTo>
                <a:lnTo>
                  <a:pt x="1232855" y="1657618"/>
                </a:lnTo>
                <a:lnTo>
                  <a:pt x="869674" y="869674"/>
                </a:lnTo>
                <a:lnTo>
                  <a:pt x="506493" y="1657618"/>
                </a:lnTo>
                <a:lnTo>
                  <a:pt x="383431" y="1590822"/>
                </a:lnTo>
                <a:cubicBezTo>
                  <a:pt x="152096" y="1434535"/>
                  <a:pt x="0" y="1169867"/>
                  <a:pt x="0" y="869674"/>
                </a:cubicBezTo>
                <a:cubicBezTo>
                  <a:pt x="0" y="389366"/>
                  <a:pt x="389366" y="0"/>
                  <a:pt x="86967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746F4-5B03-4B2C-A624-CA114BB5229F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85314-E1B5-451A-AF18-9773F1A2DEB5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점검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6CE95A80-ED25-438D-AF10-D0D57C5CEAD4}"/>
              </a:ext>
            </a:extLst>
          </p:cNvPr>
          <p:cNvSpPr/>
          <p:nvPr/>
        </p:nvSpPr>
        <p:spPr>
          <a:xfrm>
            <a:off x="4969996" y="2061804"/>
            <a:ext cx="1739348" cy="1724626"/>
          </a:xfrm>
          <a:custGeom>
            <a:avLst/>
            <a:gdLst>
              <a:gd name="connsiteX0" fmla="*/ 1015706 w 1739348"/>
              <a:gd name="connsiteY0" fmla="*/ 0 h 1724626"/>
              <a:gd name="connsiteX1" fmla="*/ 1044944 w 1739348"/>
              <a:gd name="connsiteY1" fmla="*/ 2947 h 1724626"/>
              <a:gd name="connsiteX2" fmla="*/ 1739348 w 1739348"/>
              <a:gd name="connsiteY2" fmla="*/ 854952 h 1724626"/>
              <a:gd name="connsiteX3" fmla="*/ 869674 w 1739348"/>
              <a:gd name="connsiteY3" fmla="*/ 1724626 h 1724626"/>
              <a:gd name="connsiteX4" fmla="*/ 0 w 1739348"/>
              <a:gd name="connsiteY4" fmla="*/ 854952 h 1724626"/>
              <a:gd name="connsiteX5" fmla="*/ 694404 w 1739348"/>
              <a:gd name="connsiteY5" fmla="*/ 2947 h 1724626"/>
              <a:gd name="connsiteX6" fmla="*/ 723642 w 1739348"/>
              <a:gd name="connsiteY6" fmla="*/ 0 h 1724626"/>
              <a:gd name="connsiteX7" fmla="*/ 869674 w 1739348"/>
              <a:gd name="connsiteY7" fmla="*/ 854952 h 172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9348" h="1724626">
                <a:moveTo>
                  <a:pt x="1015706" y="0"/>
                </a:moveTo>
                <a:lnTo>
                  <a:pt x="1044944" y="2947"/>
                </a:lnTo>
                <a:cubicBezTo>
                  <a:pt x="1441240" y="84041"/>
                  <a:pt x="1739348" y="434683"/>
                  <a:pt x="1739348" y="854952"/>
                </a:cubicBezTo>
                <a:cubicBezTo>
                  <a:pt x="1739348" y="1335260"/>
                  <a:pt x="1349982" y="1724626"/>
                  <a:pt x="869674" y="1724626"/>
                </a:cubicBezTo>
                <a:cubicBezTo>
                  <a:pt x="389366" y="1724626"/>
                  <a:pt x="0" y="1335260"/>
                  <a:pt x="0" y="854952"/>
                </a:cubicBezTo>
                <a:cubicBezTo>
                  <a:pt x="0" y="434683"/>
                  <a:pt x="298108" y="84041"/>
                  <a:pt x="694404" y="2947"/>
                </a:cubicBezTo>
                <a:lnTo>
                  <a:pt x="723642" y="0"/>
                </a:lnTo>
                <a:lnTo>
                  <a:pt x="869674" y="85495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06B7BA-486B-4BF5-8336-2FD496B72703}"/>
              </a:ext>
            </a:extLst>
          </p:cNvPr>
          <p:cNvSpPr/>
          <p:nvPr/>
        </p:nvSpPr>
        <p:spPr>
          <a:xfrm>
            <a:off x="819592" y="3295991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5D1BFAE-2EAE-43D3-99DB-A6DA720991A8}"/>
              </a:ext>
            </a:extLst>
          </p:cNvPr>
          <p:cNvSpPr/>
          <p:nvPr/>
        </p:nvSpPr>
        <p:spPr>
          <a:xfrm>
            <a:off x="3288028" y="2481730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2052FA-89CF-4426-BB8F-72DB880E0805}"/>
              </a:ext>
            </a:extLst>
          </p:cNvPr>
          <p:cNvSpPr/>
          <p:nvPr/>
        </p:nvSpPr>
        <p:spPr>
          <a:xfrm rot="10353849">
            <a:off x="1509678" y="3307533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1819381-CBE3-48B6-B86A-B53B21C65609}"/>
              </a:ext>
            </a:extLst>
          </p:cNvPr>
          <p:cNvSpPr/>
          <p:nvPr/>
        </p:nvSpPr>
        <p:spPr>
          <a:xfrm rot="11203724">
            <a:off x="1641748" y="3308311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83D3B84-A8F9-49F3-BD04-7E2C9824905A}"/>
              </a:ext>
            </a:extLst>
          </p:cNvPr>
          <p:cNvSpPr/>
          <p:nvPr/>
        </p:nvSpPr>
        <p:spPr>
          <a:xfrm rot="9571442">
            <a:off x="1392786" y="3310053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09D94-4739-4165-8003-E60D632DBD4C}"/>
              </a:ext>
            </a:extLst>
          </p:cNvPr>
          <p:cNvSpPr txBox="1"/>
          <p:nvPr/>
        </p:nvSpPr>
        <p:spPr>
          <a:xfrm>
            <a:off x="1403416" y="2952849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724F5-E9C2-4C6C-B7E2-D65BE98AF598}"/>
              </a:ext>
            </a:extLst>
          </p:cNvPr>
          <p:cNvSpPr txBox="1"/>
          <p:nvPr/>
        </p:nvSpPr>
        <p:spPr>
          <a:xfrm>
            <a:off x="1799850" y="2952849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F1B87-0D31-415D-A186-5F46ADC8AE15}"/>
              </a:ext>
            </a:extLst>
          </p:cNvPr>
          <p:cNvSpPr txBox="1"/>
          <p:nvPr/>
        </p:nvSpPr>
        <p:spPr>
          <a:xfrm>
            <a:off x="771249" y="3057340"/>
            <a:ext cx="60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57E4282-C8CA-4AA0-97CD-24DFEE8C5DCC}"/>
              </a:ext>
            </a:extLst>
          </p:cNvPr>
          <p:cNvSpPr/>
          <p:nvPr/>
        </p:nvSpPr>
        <p:spPr>
          <a:xfrm rot="12777722">
            <a:off x="5947280" y="4654748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E2ACB-2099-4CB1-AEDE-7E6752F0A1C7}"/>
              </a:ext>
            </a:extLst>
          </p:cNvPr>
          <p:cNvSpPr txBox="1"/>
          <p:nvPr/>
        </p:nvSpPr>
        <p:spPr>
          <a:xfrm>
            <a:off x="6324997" y="4410854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41B264D-B0A9-421F-BAE9-D95F1ECBA068}"/>
              </a:ext>
            </a:extLst>
          </p:cNvPr>
          <p:cNvSpPr/>
          <p:nvPr/>
        </p:nvSpPr>
        <p:spPr>
          <a:xfrm rot="11848722">
            <a:off x="5848958" y="2067978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0CA4F5B-CC8F-40F2-B03E-3F12CB5C968D}"/>
              </a:ext>
            </a:extLst>
          </p:cNvPr>
          <p:cNvSpPr/>
          <p:nvPr/>
        </p:nvSpPr>
        <p:spPr>
          <a:xfrm rot="9678253">
            <a:off x="5598329" y="2059119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0C69B9-33DA-49EC-929D-14C1892E5FE9}"/>
              </a:ext>
            </a:extLst>
          </p:cNvPr>
          <p:cNvSpPr txBox="1"/>
          <p:nvPr/>
        </p:nvSpPr>
        <p:spPr>
          <a:xfrm>
            <a:off x="6015394" y="1761170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F5375-016B-49B8-A8D4-F28757DB53B2}"/>
              </a:ext>
            </a:extLst>
          </p:cNvPr>
          <p:cNvSpPr txBox="1"/>
          <p:nvPr/>
        </p:nvSpPr>
        <p:spPr>
          <a:xfrm>
            <a:off x="5049478" y="1749417"/>
            <a:ext cx="60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EBD9B35-0883-431D-B56B-4F4ED64A548E}"/>
              </a:ext>
            </a:extLst>
          </p:cNvPr>
          <p:cNvSpPr/>
          <p:nvPr/>
        </p:nvSpPr>
        <p:spPr>
          <a:xfrm rot="8779774">
            <a:off x="5510138" y="4653009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EEC3-2EBA-4EFC-841F-862D7D3C4B9A}"/>
              </a:ext>
            </a:extLst>
          </p:cNvPr>
          <p:cNvSpPr txBox="1"/>
          <p:nvPr/>
        </p:nvSpPr>
        <p:spPr>
          <a:xfrm>
            <a:off x="5049478" y="4366573"/>
            <a:ext cx="57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N-2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78BC663-C1BF-4D9D-A330-737D28F3999C}"/>
              </a:ext>
            </a:extLst>
          </p:cNvPr>
          <p:cNvSpPr/>
          <p:nvPr/>
        </p:nvSpPr>
        <p:spPr>
          <a:xfrm>
            <a:off x="3288028" y="5007951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E4991-8EC0-409F-8234-E16E34C32382}"/>
              </a:ext>
            </a:extLst>
          </p:cNvPr>
          <p:cNvSpPr txBox="1"/>
          <p:nvPr/>
        </p:nvSpPr>
        <p:spPr>
          <a:xfrm>
            <a:off x="2917536" y="1957313"/>
            <a:ext cx="24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조합에 포함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5A632-DF3E-4569-9F71-32913581D89A}"/>
              </a:ext>
            </a:extLst>
          </p:cNvPr>
          <p:cNvSpPr txBox="1"/>
          <p:nvPr/>
        </p:nvSpPr>
        <p:spPr>
          <a:xfrm>
            <a:off x="2917536" y="4535850"/>
            <a:ext cx="24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조합에 포함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3F561F-E627-430F-B665-84B051308E3B}"/>
              </a:ext>
            </a:extLst>
          </p:cNvPr>
          <p:cNvSpPr txBox="1"/>
          <p:nvPr/>
        </p:nvSpPr>
        <p:spPr>
          <a:xfrm>
            <a:off x="819592" y="5180098"/>
            <a:ext cx="24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색상을 선택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70FCA7-F6D7-4AEE-B5BB-EB700626FCE3}"/>
              </a:ext>
            </a:extLst>
          </p:cNvPr>
          <p:cNvSpPr txBox="1"/>
          <p:nvPr/>
        </p:nvSpPr>
        <p:spPr>
          <a:xfrm>
            <a:off x="4962290" y="6381718"/>
            <a:ext cx="24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색상을 선택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7F2F53-885F-40A9-8222-F2683C4B03E9}"/>
              </a:ext>
            </a:extLst>
          </p:cNvPr>
          <p:cNvSpPr txBox="1"/>
          <p:nvPr/>
        </p:nvSpPr>
        <p:spPr>
          <a:xfrm>
            <a:off x="4991736" y="3832335"/>
            <a:ext cx="24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색상을 선택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F9A853E-6BD3-4212-B127-CED59A120D87}"/>
              </a:ext>
            </a:extLst>
          </p:cNvPr>
          <p:cNvSpPr/>
          <p:nvPr/>
        </p:nvSpPr>
        <p:spPr>
          <a:xfrm>
            <a:off x="7204489" y="2481730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83007FB-5A01-4AA2-9F41-CCA201FF7C02}"/>
              </a:ext>
            </a:extLst>
          </p:cNvPr>
          <p:cNvSpPr/>
          <p:nvPr/>
        </p:nvSpPr>
        <p:spPr>
          <a:xfrm>
            <a:off x="7204489" y="5007951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BF08FD-66A9-43C1-88A4-63CAD5F94359}"/>
              </a:ext>
            </a:extLst>
          </p:cNvPr>
          <p:cNvSpPr/>
          <p:nvPr/>
        </p:nvSpPr>
        <p:spPr>
          <a:xfrm>
            <a:off x="8753383" y="2681056"/>
            <a:ext cx="3107184" cy="61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46882A-9F68-46BC-8D2B-2C97407150B3}"/>
              </a:ext>
            </a:extLst>
          </p:cNvPr>
          <p:cNvSpPr/>
          <p:nvPr/>
        </p:nvSpPr>
        <p:spPr>
          <a:xfrm>
            <a:off x="8753383" y="2681056"/>
            <a:ext cx="594348" cy="6103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09A33-91A3-4953-A6A5-352C6CAB509A}"/>
              </a:ext>
            </a:extLst>
          </p:cNvPr>
          <p:cNvSpPr/>
          <p:nvPr/>
        </p:nvSpPr>
        <p:spPr>
          <a:xfrm>
            <a:off x="11266219" y="2681055"/>
            <a:ext cx="594348" cy="6103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C5D73E-D9DA-4AC0-9C33-9D6C5A73682C}"/>
              </a:ext>
            </a:extLst>
          </p:cNvPr>
          <p:cNvSpPr/>
          <p:nvPr/>
        </p:nvSpPr>
        <p:spPr>
          <a:xfrm>
            <a:off x="8753383" y="5209673"/>
            <a:ext cx="3107184" cy="61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8C951B-B60B-42DD-BB29-D391058379E0}"/>
              </a:ext>
            </a:extLst>
          </p:cNvPr>
          <p:cNvSpPr/>
          <p:nvPr/>
        </p:nvSpPr>
        <p:spPr>
          <a:xfrm>
            <a:off x="8753383" y="5209673"/>
            <a:ext cx="594348" cy="6103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416CC-1506-4FED-93AA-26E78FFCB3CF}"/>
              </a:ext>
            </a:extLst>
          </p:cNvPr>
          <p:cNvSpPr/>
          <p:nvPr/>
        </p:nvSpPr>
        <p:spPr>
          <a:xfrm>
            <a:off x="11266219" y="5209672"/>
            <a:ext cx="594348" cy="61034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B55315-E6BC-4F96-AEDF-94703F5C756D}"/>
              </a:ext>
            </a:extLst>
          </p:cNvPr>
          <p:cNvSpPr txBox="1"/>
          <p:nvPr/>
        </p:nvSpPr>
        <p:spPr>
          <a:xfrm>
            <a:off x="8802278" y="3997473"/>
            <a:ext cx="281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부채꼴은 결국 한쪽이 끊어진 나열과 같음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72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746F4-5B03-4B2C-A624-CA114BB5229F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85314-E1B5-451A-AF18-9773F1A2DEB5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점검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06B7BA-486B-4BF5-8336-2FD496B72703}"/>
              </a:ext>
            </a:extLst>
          </p:cNvPr>
          <p:cNvSpPr/>
          <p:nvPr/>
        </p:nvSpPr>
        <p:spPr>
          <a:xfrm>
            <a:off x="819592" y="2053117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2052FA-89CF-4426-BB8F-72DB880E0805}"/>
              </a:ext>
            </a:extLst>
          </p:cNvPr>
          <p:cNvSpPr/>
          <p:nvPr/>
        </p:nvSpPr>
        <p:spPr>
          <a:xfrm rot="10353849">
            <a:off x="1509678" y="2064659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1819381-CBE3-48B6-B86A-B53B21C65609}"/>
              </a:ext>
            </a:extLst>
          </p:cNvPr>
          <p:cNvSpPr/>
          <p:nvPr/>
        </p:nvSpPr>
        <p:spPr>
          <a:xfrm rot="11203724">
            <a:off x="1641748" y="2065437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09D94-4739-4165-8003-E60D632DBD4C}"/>
              </a:ext>
            </a:extLst>
          </p:cNvPr>
          <p:cNvSpPr txBox="1"/>
          <p:nvPr/>
        </p:nvSpPr>
        <p:spPr>
          <a:xfrm>
            <a:off x="1272378" y="1709975"/>
            <a:ext cx="57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724F5-E9C2-4C6C-B7E2-D65BE98AF598}"/>
              </a:ext>
            </a:extLst>
          </p:cNvPr>
          <p:cNvSpPr txBox="1"/>
          <p:nvPr/>
        </p:nvSpPr>
        <p:spPr>
          <a:xfrm>
            <a:off x="1799850" y="1709975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3F561F-E627-430F-B665-84B051308E3B}"/>
              </a:ext>
            </a:extLst>
          </p:cNvPr>
          <p:cNvSpPr txBox="1"/>
          <p:nvPr/>
        </p:nvSpPr>
        <p:spPr>
          <a:xfrm>
            <a:off x="999268" y="3877205"/>
            <a:ext cx="17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색상을 선택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E711AA-564D-44D3-A105-D2D6DD822AAE}"/>
              </a:ext>
            </a:extLst>
          </p:cNvPr>
          <p:cNvSpPr txBox="1"/>
          <p:nvPr/>
        </p:nvSpPr>
        <p:spPr>
          <a:xfrm>
            <a:off x="2294875" y="1968722"/>
            <a:ext cx="93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(N-1,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K)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C61F1CB-7748-4A5C-BCB6-83A279268FA3}"/>
              </a:ext>
            </a:extLst>
          </p:cNvPr>
          <p:cNvSpPr/>
          <p:nvPr/>
        </p:nvSpPr>
        <p:spPr>
          <a:xfrm>
            <a:off x="819592" y="4558901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92FE0790-49EF-42F1-86C8-DBA763F8D5D6}"/>
              </a:ext>
            </a:extLst>
          </p:cNvPr>
          <p:cNvSpPr/>
          <p:nvPr/>
        </p:nvSpPr>
        <p:spPr>
          <a:xfrm rot="10353849">
            <a:off x="1509678" y="4570443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1FDC9D6B-73A8-4C41-A9A2-A6B4DC685F13}"/>
              </a:ext>
            </a:extLst>
          </p:cNvPr>
          <p:cNvSpPr/>
          <p:nvPr/>
        </p:nvSpPr>
        <p:spPr>
          <a:xfrm rot="11203724">
            <a:off x="1641748" y="4571221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6DC39A-6B2D-4165-93BB-8F5EC4883FBA}"/>
              </a:ext>
            </a:extLst>
          </p:cNvPr>
          <p:cNvSpPr txBox="1"/>
          <p:nvPr/>
        </p:nvSpPr>
        <p:spPr>
          <a:xfrm>
            <a:off x="1272378" y="4215759"/>
            <a:ext cx="57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F6D111-E9F0-4543-A963-375566015FFE}"/>
              </a:ext>
            </a:extLst>
          </p:cNvPr>
          <p:cNvSpPr txBox="1"/>
          <p:nvPr/>
        </p:nvSpPr>
        <p:spPr>
          <a:xfrm>
            <a:off x="1799850" y="4215759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0CFF3A-9869-49A0-B048-DD6F4F102163}"/>
              </a:ext>
            </a:extLst>
          </p:cNvPr>
          <p:cNvSpPr txBox="1"/>
          <p:nvPr/>
        </p:nvSpPr>
        <p:spPr>
          <a:xfrm>
            <a:off x="819592" y="6382989"/>
            <a:ext cx="191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색상을 선택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5CF3D5-FF39-4CE0-9A31-E1F5149CD054}"/>
              </a:ext>
            </a:extLst>
          </p:cNvPr>
          <p:cNvSpPr txBox="1"/>
          <p:nvPr/>
        </p:nvSpPr>
        <p:spPr>
          <a:xfrm>
            <a:off x="2294875" y="4474506"/>
            <a:ext cx="111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(N-2,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K-1)</a:t>
            </a: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31FC3067-0C21-4E10-9C21-3FF003820B28}"/>
              </a:ext>
            </a:extLst>
          </p:cNvPr>
          <p:cNvSpPr/>
          <p:nvPr/>
        </p:nvSpPr>
        <p:spPr>
          <a:xfrm>
            <a:off x="2816879" y="2412902"/>
            <a:ext cx="1013791" cy="10137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빼기 기호 4">
            <a:extLst>
              <a:ext uri="{FF2B5EF4-FFF2-40B4-BE49-F238E27FC236}">
                <a16:creationId xmlns:a16="http://schemas.microsoft.com/office/drawing/2014/main" id="{A9B8F1E8-5246-4D0A-80C4-7673C88B3EBD}"/>
              </a:ext>
            </a:extLst>
          </p:cNvPr>
          <p:cNvSpPr/>
          <p:nvPr/>
        </p:nvSpPr>
        <p:spPr>
          <a:xfrm>
            <a:off x="2767183" y="4871984"/>
            <a:ext cx="1113182" cy="111318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0DDC74D-7CBE-485E-9E70-564DEA96E2F7}"/>
              </a:ext>
            </a:extLst>
          </p:cNvPr>
          <p:cNvSpPr/>
          <p:nvPr/>
        </p:nvSpPr>
        <p:spPr>
          <a:xfrm>
            <a:off x="4224054" y="2076202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E18BAEBC-68BE-4F2D-AF68-D84C808C3553}"/>
              </a:ext>
            </a:extLst>
          </p:cNvPr>
          <p:cNvSpPr/>
          <p:nvPr/>
        </p:nvSpPr>
        <p:spPr>
          <a:xfrm rot="10353849">
            <a:off x="4914140" y="2087744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4543CAF2-63D8-4B60-84F1-DFC8B79A847B}"/>
              </a:ext>
            </a:extLst>
          </p:cNvPr>
          <p:cNvSpPr/>
          <p:nvPr/>
        </p:nvSpPr>
        <p:spPr>
          <a:xfrm rot="11203724">
            <a:off x="5046210" y="2088522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C7B3E-03C7-4DD3-9ED9-CB35D9B94A01}"/>
              </a:ext>
            </a:extLst>
          </p:cNvPr>
          <p:cNvSpPr txBox="1"/>
          <p:nvPr/>
        </p:nvSpPr>
        <p:spPr>
          <a:xfrm>
            <a:off x="4551230" y="1634621"/>
            <a:ext cx="130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(N-1)+(1)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1F41DE28-5F46-44F3-B5D4-BDC2E92D2779}"/>
              </a:ext>
            </a:extLst>
          </p:cNvPr>
          <p:cNvSpPr/>
          <p:nvPr/>
        </p:nvSpPr>
        <p:spPr>
          <a:xfrm rot="12130926">
            <a:off x="5187062" y="2139454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859CBA-3607-4A46-867C-93DC67210FD2}"/>
              </a:ext>
            </a:extLst>
          </p:cNvPr>
          <p:cNvSpPr txBox="1"/>
          <p:nvPr/>
        </p:nvSpPr>
        <p:spPr>
          <a:xfrm>
            <a:off x="5483048" y="1884784"/>
            <a:ext cx="130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6F363855-5C4A-464F-B946-853AB04C0ADA}"/>
              </a:ext>
            </a:extLst>
          </p:cNvPr>
          <p:cNvSpPr/>
          <p:nvPr/>
        </p:nvSpPr>
        <p:spPr>
          <a:xfrm rot="9339938">
            <a:off x="4773931" y="2137058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2DF5D3-1E7D-4D28-AB75-1BB067954306}"/>
              </a:ext>
            </a:extLst>
          </p:cNvPr>
          <p:cNvSpPr txBox="1"/>
          <p:nvPr/>
        </p:nvSpPr>
        <p:spPr>
          <a:xfrm>
            <a:off x="4138304" y="1884784"/>
            <a:ext cx="130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N-2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75B622-DFD6-4F30-8601-618FC04CBCEE}"/>
              </a:ext>
            </a:extLst>
          </p:cNvPr>
          <p:cNvSpPr/>
          <p:nvPr/>
        </p:nvSpPr>
        <p:spPr>
          <a:xfrm>
            <a:off x="4229950" y="4558901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05D66EB6-7B27-47FC-975F-C4D169144839}"/>
              </a:ext>
            </a:extLst>
          </p:cNvPr>
          <p:cNvSpPr/>
          <p:nvPr/>
        </p:nvSpPr>
        <p:spPr>
          <a:xfrm rot="10353849">
            <a:off x="4920036" y="4570443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975E364-1ACC-46BA-989C-9EE808D18D16}"/>
              </a:ext>
            </a:extLst>
          </p:cNvPr>
          <p:cNvSpPr/>
          <p:nvPr/>
        </p:nvSpPr>
        <p:spPr>
          <a:xfrm rot="11203724">
            <a:off x="5052106" y="4571221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E7399-CF37-41B2-86DE-04B279847287}"/>
              </a:ext>
            </a:extLst>
          </p:cNvPr>
          <p:cNvSpPr txBox="1"/>
          <p:nvPr/>
        </p:nvSpPr>
        <p:spPr>
          <a:xfrm>
            <a:off x="4682736" y="4215759"/>
            <a:ext cx="57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94FF2-DAD1-4DA4-AB9A-67C640E5AD88}"/>
              </a:ext>
            </a:extLst>
          </p:cNvPr>
          <p:cNvSpPr txBox="1"/>
          <p:nvPr/>
        </p:nvSpPr>
        <p:spPr>
          <a:xfrm>
            <a:off x="5122910" y="4224736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150FF23-0E66-4536-AAE4-61D3F1B247E7}"/>
              </a:ext>
            </a:extLst>
          </p:cNvPr>
          <p:cNvSpPr/>
          <p:nvPr/>
        </p:nvSpPr>
        <p:spPr>
          <a:xfrm rot="12130926">
            <a:off x="5179662" y="4576546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E79E75-46D4-4450-8B7E-DF9F07AEF54E}"/>
              </a:ext>
            </a:extLst>
          </p:cNvPr>
          <p:cNvSpPr txBox="1"/>
          <p:nvPr/>
        </p:nvSpPr>
        <p:spPr>
          <a:xfrm>
            <a:off x="5457365" y="4309153"/>
            <a:ext cx="130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511269-F352-4CE4-8DAA-14B60E03D57D}"/>
              </a:ext>
            </a:extLst>
          </p:cNvPr>
          <p:cNvSpPr txBox="1"/>
          <p:nvPr/>
        </p:nvSpPr>
        <p:spPr>
          <a:xfrm>
            <a:off x="6246981" y="2290119"/>
            <a:ext cx="3012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색상을 같이 선택하는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경우의 수를 가산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선택되지 않은 채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사이에 있다고 가정하기 때문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6F5F79-C808-4536-B7D8-2901BA9FD8C8}"/>
              </a:ext>
            </a:extLst>
          </p:cNvPr>
          <p:cNvSpPr txBox="1"/>
          <p:nvPr/>
        </p:nvSpPr>
        <p:spPr>
          <a:xfrm>
            <a:off x="6246981" y="4883765"/>
            <a:ext cx="3012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선택하는 경우의 수를 감산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선택된 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인접해 있다고 가정하기 때문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FC9978-0A22-45F9-9CD7-BCACF0A6EB28}"/>
              </a:ext>
            </a:extLst>
          </p:cNvPr>
          <p:cNvSpPr txBox="1"/>
          <p:nvPr/>
        </p:nvSpPr>
        <p:spPr>
          <a:xfrm>
            <a:off x="8192969" y="3932348"/>
            <a:ext cx="367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경우 각각 가산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감산하는 경우의 수는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같으므로 더하면 상쇄됨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72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746F4-5B03-4B2C-A624-CA114BB5229F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85314-E1B5-451A-AF18-9773F1A2DEB5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점검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06B7BA-486B-4BF5-8336-2FD496B72703}"/>
              </a:ext>
            </a:extLst>
          </p:cNvPr>
          <p:cNvSpPr/>
          <p:nvPr/>
        </p:nvSpPr>
        <p:spPr>
          <a:xfrm>
            <a:off x="9901448" y="3295991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2052FA-89CF-4426-BB8F-72DB880E0805}"/>
              </a:ext>
            </a:extLst>
          </p:cNvPr>
          <p:cNvSpPr/>
          <p:nvPr/>
        </p:nvSpPr>
        <p:spPr>
          <a:xfrm rot="10353849">
            <a:off x="10591534" y="3307533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1819381-CBE3-48B6-B86A-B53B21C65609}"/>
              </a:ext>
            </a:extLst>
          </p:cNvPr>
          <p:cNvSpPr/>
          <p:nvPr/>
        </p:nvSpPr>
        <p:spPr>
          <a:xfrm rot="11203724">
            <a:off x="10723604" y="3308311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83D3B84-A8F9-49F3-BD04-7E2C9824905A}"/>
              </a:ext>
            </a:extLst>
          </p:cNvPr>
          <p:cNvSpPr/>
          <p:nvPr/>
        </p:nvSpPr>
        <p:spPr>
          <a:xfrm rot="9571442">
            <a:off x="10474642" y="3310053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09D94-4739-4165-8003-E60D632DBD4C}"/>
              </a:ext>
            </a:extLst>
          </p:cNvPr>
          <p:cNvSpPr txBox="1"/>
          <p:nvPr/>
        </p:nvSpPr>
        <p:spPr>
          <a:xfrm>
            <a:off x="10485272" y="2952849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724F5-E9C2-4C6C-B7E2-D65BE98AF598}"/>
              </a:ext>
            </a:extLst>
          </p:cNvPr>
          <p:cNvSpPr txBox="1"/>
          <p:nvPr/>
        </p:nvSpPr>
        <p:spPr>
          <a:xfrm>
            <a:off x="10881706" y="2952849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F1B87-0D31-415D-A186-5F46ADC8AE15}"/>
              </a:ext>
            </a:extLst>
          </p:cNvPr>
          <p:cNvSpPr txBox="1"/>
          <p:nvPr/>
        </p:nvSpPr>
        <p:spPr>
          <a:xfrm>
            <a:off x="9853105" y="3057340"/>
            <a:ext cx="60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F9A853E-6BD3-4212-B127-CED59A120D87}"/>
              </a:ext>
            </a:extLst>
          </p:cNvPr>
          <p:cNvSpPr/>
          <p:nvPr/>
        </p:nvSpPr>
        <p:spPr>
          <a:xfrm>
            <a:off x="4080881" y="2481730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83007FB-5A01-4AA2-9F41-CCA201FF7C02}"/>
              </a:ext>
            </a:extLst>
          </p:cNvPr>
          <p:cNvSpPr/>
          <p:nvPr/>
        </p:nvSpPr>
        <p:spPr>
          <a:xfrm>
            <a:off x="4080881" y="5007951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BF08FD-66A9-43C1-88A4-63CAD5F94359}"/>
              </a:ext>
            </a:extLst>
          </p:cNvPr>
          <p:cNvSpPr/>
          <p:nvPr/>
        </p:nvSpPr>
        <p:spPr>
          <a:xfrm>
            <a:off x="551204" y="2681056"/>
            <a:ext cx="3107184" cy="61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46882A-9F68-46BC-8D2B-2C97407150B3}"/>
              </a:ext>
            </a:extLst>
          </p:cNvPr>
          <p:cNvSpPr/>
          <p:nvPr/>
        </p:nvSpPr>
        <p:spPr>
          <a:xfrm>
            <a:off x="551204" y="2681056"/>
            <a:ext cx="594348" cy="6103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909A33-91A3-4953-A6A5-352C6CAB509A}"/>
              </a:ext>
            </a:extLst>
          </p:cNvPr>
          <p:cNvSpPr/>
          <p:nvPr/>
        </p:nvSpPr>
        <p:spPr>
          <a:xfrm>
            <a:off x="3064040" y="2681055"/>
            <a:ext cx="594348" cy="6103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C5D73E-D9DA-4AC0-9C33-9D6C5A73682C}"/>
              </a:ext>
            </a:extLst>
          </p:cNvPr>
          <p:cNvSpPr/>
          <p:nvPr/>
        </p:nvSpPr>
        <p:spPr>
          <a:xfrm>
            <a:off x="551204" y="5209673"/>
            <a:ext cx="3107184" cy="61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8C951B-B60B-42DD-BB29-D391058379E0}"/>
              </a:ext>
            </a:extLst>
          </p:cNvPr>
          <p:cNvSpPr/>
          <p:nvPr/>
        </p:nvSpPr>
        <p:spPr>
          <a:xfrm>
            <a:off x="551204" y="5209673"/>
            <a:ext cx="594348" cy="6103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416CC-1506-4FED-93AA-26E78FFCB3CF}"/>
              </a:ext>
            </a:extLst>
          </p:cNvPr>
          <p:cNvSpPr/>
          <p:nvPr/>
        </p:nvSpPr>
        <p:spPr>
          <a:xfrm>
            <a:off x="3064040" y="5209672"/>
            <a:ext cx="594348" cy="61034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E2545D-6258-486C-B3C7-C3EE20535156}"/>
              </a:ext>
            </a:extLst>
          </p:cNvPr>
          <p:cNvSpPr/>
          <p:nvPr/>
        </p:nvSpPr>
        <p:spPr>
          <a:xfrm>
            <a:off x="5675761" y="2175240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A2148B6B-BF7B-48E1-A608-38C034B2B871}"/>
              </a:ext>
            </a:extLst>
          </p:cNvPr>
          <p:cNvSpPr/>
          <p:nvPr/>
        </p:nvSpPr>
        <p:spPr>
          <a:xfrm rot="10353849">
            <a:off x="6365847" y="2186782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E76D293-12E1-4A42-8FD4-84144D90E481}"/>
              </a:ext>
            </a:extLst>
          </p:cNvPr>
          <p:cNvSpPr/>
          <p:nvPr/>
        </p:nvSpPr>
        <p:spPr>
          <a:xfrm rot="11203724">
            <a:off x="6497917" y="2187560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A21D9D-0090-4E70-887B-92DEFA6761AC}"/>
              </a:ext>
            </a:extLst>
          </p:cNvPr>
          <p:cNvSpPr txBox="1"/>
          <p:nvPr/>
        </p:nvSpPr>
        <p:spPr>
          <a:xfrm>
            <a:off x="6128547" y="1832098"/>
            <a:ext cx="57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67797-1F5E-425A-A553-1F6579689421}"/>
              </a:ext>
            </a:extLst>
          </p:cNvPr>
          <p:cNvSpPr txBox="1"/>
          <p:nvPr/>
        </p:nvSpPr>
        <p:spPr>
          <a:xfrm>
            <a:off x="6656019" y="1832098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A272CC-3AD3-4534-BFFA-EA55AE7CBB80}"/>
              </a:ext>
            </a:extLst>
          </p:cNvPr>
          <p:cNvSpPr txBox="1"/>
          <p:nvPr/>
        </p:nvSpPr>
        <p:spPr>
          <a:xfrm>
            <a:off x="7151044" y="2090845"/>
            <a:ext cx="93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(N-1,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K)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F20DB97-D2F9-4992-BE12-3352E4D4135F}"/>
              </a:ext>
            </a:extLst>
          </p:cNvPr>
          <p:cNvSpPr/>
          <p:nvPr/>
        </p:nvSpPr>
        <p:spPr>
          <a:xfrm>
            <a:off x="5675761" y="4681024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E7390AF-8BC5-4F29-9AE7-0B78F13668E3}"/>
              </a:ext>
            </a:extLst>
          </p:cNvPr>
          <p:cNvSpPr/>
          <p:nvPr/>
        </p:nvSpPr>
        <p:spPr>
          <a:xfrm rot="10353849">
            <a:off x="6365847" y="4692566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C7E44B9-2755-47B3-8284-3032651CA3FB}"/>
              </a:ext>
            </a:extLst>
          </p:cNvPr>
          <p:cNvSpPr/>
          <p:nvPr/>
        </p:nvSpPr>
        <p:spPr>
          <a:xfrm rot="11203724">
            <a:off x="6497917" y="4693344"/>
            <a:ext cx="234884" cy="869674"/>
          </a:xfrm>
          <a:custGeom>
            <a:avLst/>
            <a:gdLst>
              <a:gd name="connsiteX0" fmla="*/ 117442 w 234884"/>
              <a:gd name="connsiteY0" fmla="*/ 0 h 869674"/>
              <a:gd name="connsiteX1" fmla="*/ 234884 w 234884"/>
              <a:gd name="connsiteY1" fmla="*/ 857835 h 869674"/>
              <a:gd name="connsiteX2" fmla="*/ 117442 w 234884"/>
              <a:gd name="connsiteY2" fmla="*/ 869674 h 869674"/>
              <a:gd name="connsiteX3" fmla="*/ 0 w 234884"/>
              <a:gd name="connsiteY3" fmla="*/ 857835 h 8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84" h="869674">
                <a:moveTo>
                  <a:pt x="117442" y="0"/>
                </a:moveTo>
                <a:lnTo>
                  <a:pt x="234884" y="857835"/>
                </a:lnTo>
                <a:lnTo>
                  <a:pt x="117442" y="869674"/>
                </a:lnTo>
                <a:lnTo>
                  <a:pt x="0" y="8578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C0B0DE-8817-477C-88EA-746232EDF9D4}"/>
              </a:ext>
            </a:extLst>
          </p:cNvPr>
          <p:cNvSpPr txBox="1"/>
          <p:nvPr/>
        </p:nvSpPr>
        <p:spPr>
          <a:xfrm>
            <a:off x="6128547" y="4337882"/>
            <a:ext cx="57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N-2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020AB4-E388-4364-B491-A506B32A3330}"/>
              </a:ext>
            </a:extLst>
          </p:cNvPr>
          <p:cNvSpPr txBox="1"/>
          <p:nvPr/>
        </p:nvSpPr>
        <p:spPr>
          <a:xfrm>
            <a:off x="6656019" y="4337882"/>
            <a:ext cx="4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E319D6-4AAA-491D-B6E0-F328FC3A044C}"/>
              </a:ext>
            </a:extLst>
          </p:cNvPr>
          <p:cNvSpPr txBox="1"/>
          <p:nvPr/>
        </p:nvSpPr>
        <p:spPr>
          <a:xfrm>
            <a:off x="7151044" y="4596629"/>
            <a:ext cx="111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(N-2,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K-1)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CEB0960-4BF3-4693-AAF5-828097890C73}"/>
              </a:ext>
            </a:extLst>
          </p:cNvPr>
          <p:cNvSpPr/>
          <p:nvPr/>
        </p:nvSpPr>
        <p:spPr>
          <a:xfrm>
            <a:off x="8257529" y="3767657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134478-56B6-4193-856F-235EB877C354}"/>
              </a:ext>
            </a:extLst>
          </p:cNvPr>
          <p:cNvSpPr txBox="1"/>
          <p:nvPr/>
        </p:nvSpPr>
        <p:spPr>
          <a:xfrm>
            <a:off x="4262944" y="2291129"/>
            <a:ext cx="62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A3F256-B9AF-4F70-8AAF-17F05470FC99}"/>
              </a:ext>
            </a:extLst>
          </p:cNvPr>
          <p:cNvSpPr txBox="1"/>
          <p:nvPr/>
        </p:nvSpPr>
        <p:spPr>
          <a:xfrm>
            <a:off x="4256156" y="4853125"/>
            <a:ext cx="62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CECF66-35FA-42AD-8702-480B1B6CAAF6}"/>
              </a:ext>
            </a:extLst>
          </p:cNvPr>
          <p:cNvSpPr txBox="1"/>
          <p:nvPr/>
        </p:nvSpPr>
        <p:spPr>
          <a:xfrm>
            <a:off x="8437205" y="3611744"/>
            <a:ext cx="62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7A89B8-F2F1-4F06-BCA6-4D325EC4BF34}"/>
              </a:ext>
            </a:extLst>
          </p:cNvPr>
          <p:cNvSpPr txBox="1"/>
          <p:nvPr/>
        </p:nvSpPr>
        <p:spPr>
          <a:xfrm>
            <a:off x="11227132" y="3095433"/>
            <a:ext cx="111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(N,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59CD45-937C-4347-BEFB-D49C2F60688C}"/>
              </a:ext>
            </a:extLst>
          </p:cNvPr>
          <p:cNvSpPr txBox="1"/>
          <p:nvPr/>
        </p:nvSpPr>
        <p:spPr>
          <a:xfrm>
            <a:off x="621435" y="1407569"/>
            <a:ext cx="1018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공개된 풀이는 대체로 이런 식이지만 해당 부분에서 논리적인 연결을 찾지 못함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5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FF55C-EA7B-4F4F-BCA3-85C5D0B8CD91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BEAD-18DF-48C2-9684-274B4CD74991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4B25D1-7ACA-4B4D-B46E-3D2342726739}"/>
                  </a:ext>
                </a:extLst>
              </p:cNvPr>
              <p:cNvSpPr txBox="1"/>
              <p:nvPr/>
            </p:nvSpPr>
            <p:spPr>
              <a:xfrm>
                <a:off x="621435" y="1901405"/>
                <a:ext cx="1106157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 = 1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 경우 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N/2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 경우 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 = N/2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 경우 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 (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조건 생략 가능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그 밖에 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(N, K) = (N-2, K-1) + (N-1, K)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4B25D1-7ACA-4B4D-B46E-3D2342726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" y="1901405"/>
                <a:ext cx="11061579" cy="4524315"/>
              </a:xfrm>
              <a:prstGeom prst="rect">
                <a:avLst/>
              </a:prstGeom>
              <a:blipFill>
                <a:blip r:embed="rId2"/>
                <a:stretch>
                  <a:fillRect l="-826" b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3CE816-A44F-4989-B158-02A5EFBF6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3312"/>
              </p:ext>
            </p:extLst>
          </p:nvPr>
        </p:nvGraphicFramePr>
        <p:xfrm>
          <a:off x="621435" y="1890032"/>
          <a:ext cx="6564544" cy="2949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7792">
                  <a:extLst>
                    <a:ext uri="{9D8B030D-6E8A-4147-A177-3AD203B41FA5}">
                      <a16:colId xmlns:a16="http://schemas.microsoft.com/office/drawing/2014/main" val="3600127641"/>
                    </a:ext>
                  </a:extLst>
                </a:gridCol>
                <a:gridCol w="937792">
                  <a:extLst>
                    <a:ext uri="{9D8B030D-6E8A-4147-A177-3AD203B41FA5}">
                      <a16:colId xmlns:a16="http://schemas.microsoft.com/office/drawing/2014/main" val="179155362"/>
                    </a:ext>
                  </a:extLst>
                </a:gridCol>
                <a:gridCol w="937792">
                  <a:extLst>
                    <a:ext uri="{9D8B030D-6E8A-4147-A177-3AD203B41FA5}">
                      <a16:colId xmlns:a16="http://schemas.microsoft.com/office/drawing/2014/main" val="1330519625"/>
                    </a:ext>
                  </a:extLst>
                </a:gridCol>
                <a:gridCol w="937792">
                  <a:extLst>
                    <a:ext uri="{9D8B030D-6E8A-4147-A177-3AD203B41FA5}">
                      <a16:colId xmlns:a16="http://schemas.microsoft.com/office/drawing/2014/main" val="3436702157"/>
                    </a:ext>
                  </a:extLst>
                </a:gridCol>
                <a:gridCol w="937792">
                  <a:extLst>
                    <a:ext uri="{9D8B030D-6E8A-4147-A177-3AD203B41FA5}">
                      <a16:colId xmlns:a16="http://schemas.microsoft.com/office/drawing/2014/main" val="3014155935"/>
                    </a:ext>
                  </a:extLst>
                </a:gridCol>
                <a:gridCol w="937792">
                  <a:extLst>
                    <a:ext uri="{9D8B030D-6E8A-4147-A177-3AD203B41FA5}">
                      <a16:colId xmlns:a16="http://schemas.microsoft.com/office/drawing/2014/main" val="3504470353"/>
                    </a:ext>
                  </a:extLst>
                </a:gridCol>
                <a:gridCol w="937792">
                  <a:extLst>
                    <a:ext uri="{9D8B030D-6E8A-4147-A177-3AD203B41FA5}">
                      <a16:colId xmlns:a16="http://schemas.microsoft.com/office/drawing/2014/main" val="938600801"/>
                    </a:ext>
                  </a:extLst>
                </a:gridCol>
              </a:tblGrid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＼ 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K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49465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90063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47336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72065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07357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82270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0799"/>
                  </a:ext>
                </a:extLst>
              </a:tr>
              <a:tr h="36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E492E-739D-4A63-AFE0-CB733E5A83C4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D6230-A27C-4CDF-80C2-2F68B133D95E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6EEDBD-1DCE-45FC-995B-E04ABE1E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901405"/>
            <a:ext cx="54864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C477E-8755-49B4-8475-860DC6CEE911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10576-B924-46BD-BE59-34ABC9E48742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5B8B40-9A66-4087-BA51-1B66DC31AD54}"/>
                  </a:ext>
                </a:extLst>
              </p:cNvPr>
              <p:cNvSpPr txBox="1"/>
              <p:nvPr/>
            </p:nvSpPr>
            <p:spPr>
              <a:xfrm>
                <a:off x="612557" y="1919161"/>
                <a:ext cx="1106157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문제 이해 실수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...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1003 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N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1000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나누는 제수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100000003 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1000000003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개선 사항</a:t>
                </a: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상기한 실수 부분 수정</a:t>
                </a: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전역으로 배열 선언 시 자동으로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 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초기화 →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 경우에 대한 조건 불필요</a:t>
                </a: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%(mod) 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연산 덧셈에 대한 분배법칙 성립 → 성분 저장을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 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연산한 값으로 저장</a:t>
                </a: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5B8B40-9A66-4087-BA51-1B66DC31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" y="1919161"/>
                <a:ext cx="11061579" cy="3046988"/>
              </a:xfrm>
              <a:prstGeom prst="rect">
                <a:avLst/>
              </a:prstGeom>
              <a:blipFill>
                <a:blip r:embed="rId2"/>
                <a:stretch>
                  <a:fillRect l="-826" t="-1600" b="-3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8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897FBF-EDBC-44BA-B4D1-E520C10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901405"/>
            <a:ext cx="5819775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F2459-666C-4CE2-9800-4C89C591AE31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E4255-1B23-4F09-9C30-2AAF82F434C5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10414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C477E-8755-49B4-8475-860DC6CEE911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10576-B924-46BD-BE59-34ABC9E48742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B8B40-9A66-4087-BA51-1B66DC31AD54}"/>
              </a:ext>
            </a:extLst>
          </p:cNvPr>
          <p:cNvSpPr txBox="1"/>
          <p:nvPr/>
        </p:nvSpPr>
        <p:spPr>
          <a:xfrm>
            <a:off x="612557" y="1919161"/>
            <a:ext cx="11061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 실수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전역으로 배열 선언 시 첫 행 초기화가 없을 때 전부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초기화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경우에 대한 조건 제거 후 조건 잘못 명시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의도한 부분에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문이 덮어쓰게 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 사항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행 초기화를 없애는 겸사 직관적으로 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열에 대한 변수 조정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 if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문으로 추가적인 조건 명시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464A7-0D27-44E5-8BC5-309D1609D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7" t="51177" b="37392"/>
          <a:stretch/>
        </p:blipFill>
        <p:spPr>
          <a:xfrm>
            <a:off x="621435" y="2933473"/>
            <a:ext cx="4923128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27172-EC6E-4B47-9C1C-C06C02557E4B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165F1-FFF6-4D09-A2F9-96C53A9D608C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E6B05-9CFE-4C59-BC5F-77010CC2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901405"/>
            <a:ext cx="57435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98FC81-76E7-422D-95A5-C08B6DB7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85"/>
            <a:ext cx="12192000" cy="4739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15BD5-B467-44C9-8D0A-E2E0AA30BBC8}"/>
              </a:ext>
            </a:extLst>
          </p:cNvPr>
          <p:cNvSpPr txBox="1"/>
          <p:nvPr/>
        </p:nvSpPr>
        <p:spPr>
          <a:xfrm>
            <a:off x="612557" y="5115122"/>
            <a:ext cx="1106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중간에 틀린 부분을 못 찾아 삽질하던 도중 답안을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참고했었습니다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;;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4CD8F1-E172-4CBF-9BD6-5DB7FAE9AB28}"/>
              </a:ext>
            </a:extLst>
          </p:cNvPr>
          <p:cNvCxnSpPr/>
          <p:nvPr/>
        </p:nvCxnSpPr>
        <p:spPr>
          <a:xfrm flipV="1">
            <a:off x="1775534" y="3338004"/>
            <a:ext cx="1740023" cy="162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746F4-5B03-4B2C-A624-CA114BB5229F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85314-E1B5-451A-AF18-9773F1A2DEB5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점검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64753A-CD18-4186-B03F-3C06A0DF67B9}"/>
              </a:ext>
            </a:extLst>
          </p:cNvPr>
          <p:cNvSpPr txBox="1"/>
          <p:nvPr/>
        </p:nvSpPr>
        <p:spPr>
          <a:xfrm>
            <a:off x="612557" y="1919161"/>
            <a:ext cx="11061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온전하지 못한 귀납적 접근으로 얻어걸린 답안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(N, K) = (N-2, K-1) + (N-1, K)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대해 논리적으로 풀어보고자 하였지만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색상의 색상환에서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번째 색상을 조합에 채택하지 않느냐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(N-1, K),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하느냐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(N-2, K-1)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나뉘는 것 같으나 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색상환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부채꼴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경우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전환되는 경우의 수를 연관 짓는 데 실패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6CE95A80-ED25-438D-AF10-D0D57C5CEAD4}"/>
              </a:ext>
            </a:extLst>
          </p:cNvPr>
          <p:cNvSpPr/>
          <p:nvPr/>
        </p:nvSpPr>
        <p:spPr>
          <a:xfrm>
            <a:off x="7724361" y="4537027"/>
            <a:ext cx="1739348" cy="1724626"/>
          </a:xfrm>
          <a:custGeom>
            <a:avLst/>
            <a:gdLst>
              <a:gd name="connsiteX0" fmla="*/ 1015706 w 1739348"/>
              <a:gd name="connsiteY0" fmla="*/ 0 h 1724626"/>
              <a:gd name="connsiteX1" fmla="*/ 1044944 w 1739348"/>
              <a:gd name="connsiteY1" fmla="*/ 2947 h 1724626"/>
              <a:gd name="connsiteX2" fmla="*/ 1739348 w 1739348"/>
              <a:gd name="connsiteY2" fmla="*/ 854952 h 1724626"/>
              <a:gd name="connsiteX3" fmla="*/ 869674 w 1739348"/>
              <a:gd name="connsiteY3" fmla="*/ 1724626 h 1724626"/>
              <a:gd name="connsiteX4" fmla="*/ 0 w 1739348"/>
              <a:gd name="connsiteY4" fmla="*/ 854952 h 1724626"/>
              <a:gd name="connsiteX5" fmla="*/ 694404 w 1739348"/>
              <a:gd name="connsiteY5" fmla="*/ 2947 h 1724626"/>
              <a:gd name="connsiteX6" fmla="*/ 723642 w 1739348"/>
              <a:gd name="connsiteY6" fmla="*/ 0 h 1724626"/>
              <a:gd name="connsiteX7" fmla="*/ 869674 w 1739348"/>
              <a:gd name="connsiteY7" fmla="*/ 854952 h 172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9348" h="1724626">
                <a:moveTo>
                  <a:pt x="1015706" y="0"/>
                </a:moveTo>
                <a:lnTo>
                  <a:pt x="1044944" y="2947"/>
                </a:lnTo>
                <a:cubicBezTo>
                  <a:pt x="1441240" y="84041"/>
                  <a:pt x="1739348" y="434683"/>
                  <a:pt x="1739348" y="854952"/>
                </a:cubicBezTo>
                <a:cubicBezTo>
                  <a:pt x="1739348" y="1335260"/>
                  <a:pt x="1349982" y="1724626"/>
                  <a:pt x="869674" y="1724626"/>
                </a:cubicBezTo>
                <a:cubicBezTo>
                  <a:pt x="389366" y="1724626"/>
                  <a:pt x="0" y="1335260"/>
                  <a:pt x="0" y="854952"/>
                </a:cubicBezTo>
                <a:cubicBezTo>
                  <a:pt x="0" y="434683"/>
                  <a:pt x="298108" y="84041"/>
                  <a:pt x="694404" y="2947"/>
                </a:cubicBezTo>
                <a:lnTo>
                  <a:pt x="723642" y="0"/>
                </a:lnTo>
                <a:lnTo>
                  <a:pt x="869674" y="85495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06B7BA-486B-4BF5-8336-2FD496B72703}"/>
              </a:ext>
            </a:extLst>
          </p:cNvPr>
          <p:cNvSpPr/>
          <p:nvPr/>
        </p:nvSpPr>
        <p:spPr>
          <a:xfrm>
            <a:off x="2728291" y="4537027"/>
            <a:ext cx="1739348" cy="173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5D1BFAE-2EAE-43D3-99DB-A6DA720991A8}"/>
              </a:ext>
            </a:extLst>
          </p:cNvPr>
          <p:cNvSpPr/>
          <p:nvPr/>
        </p:nvSpPr>
        <p:spPr>
          <a:xfrm>
            <a:off x="5539409" y="4892444"/>
            <a:ext cx="1113182" cy="1013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560</Words>
  <Application>Microsoft Office PowerPoint</Application>
  <PresentationFormat>와이드스크린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형섭</dc:creator>
  <cp:lastModifiedBy>최 형섭</cp:lastModifiedBy>
  <cp:revision>20</cp:revision>
  <dcterms:created xsi:type="dcterms:W3CDTF">2018-07-21T04:28:54Z</dcterms:created>
  <dcterms:modified xsi:type="dcterms:W3CDTF">2018-07-21T10:00:47Z</dcterms:modified>
</cp:coreProperties>
</file>