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457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372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앙 발표띠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  <p:sldLayoutId id="2147484571" r:id="rId12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814830"/>
            <a:ext cx="7773035" cy="1470660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5000" b="0">
                <a:latin typeface="함초롬돋움"/>
                <a:ea typeface="함초롬돋움"/>
              </a:rPr>
              <a:t>SW GURU</a:t>
            </a:r>
            <a:endParaRPr lang="en-US" altLang="ko-KR" sz="5000" b="0">
              <a:latin typeface="함초롬돋움"/>
              <a:ea typeface="함초롬돋움"/>
            </a:endParaRPr>
          </a:p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5000" b="0">
                <a:latin typeface="함초롬돋움"/>
                <a:ea typeface="함초롬돋움"/>
              </a:rPr>
              <a:t>부분 수열의 최대</a:t>
            </a:r>
            <a:endParaRPr lang="ko-KR" altLang="en-US" sz="5000" b="0">
              <a:latin typeface="함초롬돋움"/>
              <a:ea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412615"/>
            <a:ext cx="6402070" cy="1753870"/>
          </a:xfrm>
        </p:spPr>
        <p:txBody>
          <a:bodyPr vert="horz" wrap="square" lIns="91440" tIns="45720" rIns="91440" bIns="45720" anchor="t">
            <a:normAutofit lnSpcReduction="0"/>
          </a:bodyPr>
          <a:lstStyle/>
          <a:p>
            <a:pPr marL="0" indent="0" algn="ctr" defTabSz="914400">
              <a:lnSpc>
                <a:spcPct val="90000"/>
              </a:lnSpc>
              <a:spcBef>
                <a:spcPct val="8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>
                    <a:tint val="75000"/>
                  </a:schemeClr>
                </a:solidFill>
                <a:latin typeface="함초롬돋움"/>
                <a:ea typeface="함초롬돋움"/>
              </a:rPr>
              <a:t>2015104162</a:t>
            </a:r>
            <a:endParaRPr lang="en-US" altLang="ko-KR" sz="3200" b="0">
              <a:solidFill>
                <a:schemeClr val="tx1">
                  <a:tint val="75000"/>
                </a:schemeClr>
              </a:solidFill>
              <a:latin typeface="함초롬돋움"/>
              <a:ea typeface="함초롬돋움"/>
            </a:endParaRPr>
          </a:p>
          <a:p>
            <a:pPr marL="0" indent="0" algn="ctr" defTabSz="914400">
              <a:lnSpc>
                <a:spcPct val="90000"/>
              </a:lnSpc>
              <a:spcBef>
                <a:spcPct val="21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>
                    <a:tint val="75000"/>
                  </a:schemeClr>
                </a:solidFill>
                <a:latin typeface="함초롬돋움"/>
                <a:ea typeface="함초롬돋움"/>
              </a:rPr>
              <a:t>C.E</a:t>
            </a:r>
            <a:endParaRPr lang="en-US" altLang="ko-KR" sz="3200" b="0">
              <a:solidFill>
                <a:schemeClr val="tx1">
                  <a:tint val="75000"/>
                </a:schemeClr>
              </a:solidFill>
              <a:latin typeface="함초롬돋움"/>
              <a:ea typeface="함초롬돋움"/>
            </a:endParaRPr>
          </a:p>
          <a:p>
            <a:pPr marL="0" indent="0" algn="ctr" defTabSz="914400">
              <a:lnSpc>
                <a:spcPct val="90000"/>
              </a:lnSpc>
              <a:spcBef>
                <a:spcPct val="2100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3200" b="0">
                <a:solidFill>
                  <a:schemeClr val="tx1">
                    <a:tint val="75000"/>
                  </a:schemeClr>
                </a:solidFill>
                <a:latin typeface="함초롬돋움"/>
                <a:ea typeface="함초롬돋움"/>
              </a:rPr>
              <a:t>Jung Hyun Kim</a:t>
            </a:r>
            <a:endParaRPr lang="ko-KR" altLang="en-US" sz="3200" b="0">
              <a:solidFill>
                <a:schemeClr val="tx1">
                  <a:tint val="75000"/>
                </a:scheme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7837" y="2500312"/>
            <a:ext cx="5648325" cy="1857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7837" y="2500312"/>
            <a:ext cx="5648325" cy="1857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7837" y="2500312"/>
            <a:ext cx="5648325" cy="1857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7837" y="2500312"/>
            <a:ext cx="5648325" cy="1857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3636" y="4653153"/>
            <a:ext cx="8356727" cy="15435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7837" y="2500312"/>
            <a:ext cx="5648325" cy="1857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시간복잡도: </a:t>
            </a:r>
            <a:r>
              <a:rPr lang="en-US" altLang="ko-KR"/>
              <a:t>O(n^2)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문제에서 </a:t>
            </a:r>
            <a:r>
              <a:rPr lang="en-US" altLang="ko-KR"/>
              <a:t>n = 5e5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-&gt; </a:t>
            </a:r>
            <a:r>
              <a:rPr lang="en-US" altLang="ko-KR"/>
              <a:t>n^2 &gt; 1e10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-&gt; TLE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 sz="2600"/>
              <a:t>즉, 1) 최적화가 필요하거나 2) 비효율적인 접근</a:t>
            </a:r>
            <a:endParaRPr lang="ko-KR" altLang="en-US" sz="2600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2600"/>
              <a:t>"직전의 콩과 나머지가 같다"</a:t>
            </a:r>
            <a:endParaRPr lang="ko-KR" altLang="en-US" sz="2600"/>
          </a:p>
          <a:p>
            <a:pPr>
              <a:buNone/>
              <a:defRPr lang="ko-KR" altLang="en-US"/>
            </a:pPr>
            <a:r>
              <a:rPr lang="ko-KR" altLang="en-US" sz="2600"/>
              <a:t>-&gt; 같다/다르다의 문제</a:t>
            </a:r>
            <a:endParaRPr lang="ko-KR" altLang="en-US" sz="2600"/>
          </a:p>
          <a:p>
            <a:pPr>
              <a:buNone/>
              <a:defRPr lang="ko-KR" altLang="en-US"/>
            </a:pPr>
            <a:r>
              <a:rPr lang="ko-KR" altLang="en-US" sz="2600"/>
              <a:t>-&gt; 나머지에 대한 배열을 만들면 </a:t>
            </a:r>
            <a:r>
              <a:rPr lang="en-US" altLang="ko-KR" sz="2600"/>
              <a:t>O(1)</a:t>
            </a:r>
            <a:endParaRPr lang="ko-KR" altLang="en-US" sz="2600"/>
          </a:p>
          <a:p>
            <a:pPr>
              <a:buNone/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r>
              <a:rPr lang="ko-KR" altLang="en-US" sz="2600"/>
              <a:t>"직전의 콩과의 격차가 </a:t>
            </a:r>
            <a:r>
              <a:rPr lang="en-US" altLang="ko-KR" sz="2600"/>
              <a:t>d</a:t>
            </a:r>
            <a:r>
              <a:rPr lang="ko-KR" altLang="en-US" sz="2600"/>
              <a:t> 이하이다"</a:t>
            </a:r>
            <a:endParaRPr lang="ko-KR" altLang="en-US" sz="2600"/>
          </a:p>
          <a:p>
            <a:pPr>
              <a:buNone/>
              <a:defRPr lang="ko-KR" altLang="en-US"/>
            </a:pPr>
            <a:r>
              <a:rPr lang="ko-KR" altLang="en-US" sz="2600"/>
              <a:t>-&gt; 같다/다르다가 아닌 이상/이하의 문제</a:t>
            </a:r>
            <a:endParaRPr lang="ko-KR" altLang="en-US" sz="2600"/>
          </a:p>
          <a:p>
            <a:pPr>
              <a:buNone/>
              <a:defRPr lang="ko-KR" altLang="en-US"/>
            </a:pPr>
            <a:r>
              <a:rPr lang="ko-KR" altLang="en-US" sz="2600"/>
              <a:t>-&gt; 반드시 원소 하나하나와 비교연산해야?</a:t>
            </a:r>
            <a:endParaRPr lang="ko-KR" altLang="en-US" sz="2600"/>
          </a:p>
          <a:p>
            <a:pPr>
              <a:buNone/>
              <a:defRPr lang="ko-KR" altLang="en-US"/>
            </a:pPr>
            <a:r>
              <a:rPr lang="ko-KR" altLang="en-US" sz="2600"/>
              <a:t>-&gt; 전체 연산시</a:t>
            </a:r>
            <a:r>
              <a:rPr lang="en-US" altLang="ko-KR" sz="2600"/>
              <a:t> O(n^2)</a:t>
            </a:r>
            <a:endParaRPr lang="en-US" altLang="ko-KR" sz="2600"/>
          </a:p>
          <a:p>
            <a:pPr>
              <a:buNone/>
              <a:defRPr lang="ko-KR" altLang="en-US"/>
            </a:pPr>
            <a:r>
              <a:rPr lang="ko-KR" altLang="en-US" sz="2600"/>
              <a:t>-&gt; </a:t>
            </a:r>
            <a:r>
              <a:rPr lang="en-US" altLang="ko-KR" sz="2600"/>
              <a:t>TLE</a:t>
            </a:r>
            <a:r>
              <a:rPr lang="ko-KR" altLang="en-US" sz="2600"/>
              <a:t>...</a:t>
            </a:r>
            <a:endParaRPr lang="ko-KR" altLang="en-US" sz="26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600"/>
              <a:t>Segment Tree</a:t>
            </a:r>
            <a:r>
              <a:rPr lang="ko-KR" altLang="en-US" sz="2600"/>
              <a:t> 이용</a:t>
            </a: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r>
              <a:rPr lang="en-US" altLang="ko-KR" sz="2600"/>
              <a:t>ranged-fetch </a:t>
            </a:r>
            <a:r>
              <a:rPr lang="ko-KR" altLang="en-US" sz="2600"/>
              <a:t>연산에서 </a:t>
            </a:r>
            <a:r>
              <a:rPr lang="en-US" altLang="ko-KR" sz="2600"/>
              <a:t>O(n)</a:t>
            </a:r>
            <a:r>
              <a:rPr lang="ko-KR" altLang="en-US" sz="2600"/>
              <a:t>이 아닌 </a:t>
            </a:r>
            <a:r>
              <a:rPr lang="en-US" altLang="ko-KR" sz="2600" u="sng"/>
              <a:t>O(logn)</a:t>
            </a:r>
            <a:r>
              <a:rPr lang="ko-KR" altLang="en-US" sz="2600" u="sng"/>
              <a:t> 소요</a:t>
            </a:r>
            <a:endParaRPr lang="ko-KR" altLang="en-US" sz="2600" u="sng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r>
              <a:rPr lang="ko-KR" altLang="en-US" sz="2600"/>
              <a:t>전체시간 </a:t>
            </a:r>
            <a:r>
              <a:rPr lang="en-US" altLang="ko-KR" sz="2600"/>
              <a:t>O(nlogm) </a:t>
            </a:r>
            <a:r>
              <a:rPr lang="ko-KR" altLang="en-US" sz="2600"/>
              <a:t>기대가능 (</a:t>
            </a:r>
            <a:r>
              <a:rPr lang="en-US" altLang="ko-KR" sz="2600"/>
              <a:t>m: </a:t>
            </a:r>
            <a:r>
              <a:rPr lang="ko-KR" altLang="en-US" sz="2600"/>
              <a:t>콩값의 최대치)</a:t>
            </a: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r>
              <a:rPr lang="ko-KR" altLang="en-US" sz="2600"/>
              <a:t>자료구조를 체득화할 </a:t>
            </a:r>
            <a:r>
              <a:rPr lang="ko-KR" altLang="en-US" sz="2600"/>
              <a:t>필요성</a:t>
            </a:r>
            <a:r>
              <a:rPr lang="ko-KR" altLang="en-US" sz="2600"/>
              <a:t>의 확인</a:t>
            </a:r>
            <a:endParaRPr lang="ko-KR" altLang="en-US" sz="2600"/>
          </a:p>
        </p:txBody>
      </p:sp>
      <p:sp>
        <p:nvSpPr>
          <p:cNvPr id="4" name=""/>
          <p:cNvSpPr txBox="1"/>
          <p:nvPr/>
        </p:nvSpPr>
        <p:spPr>
          <a:xfrm>
            <a:off x="899540" y="6132195"/>
            <a:ext cx="7344919" cy="3655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https://cp-algorithms.com/data_structures/segment_tree.html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0"/>
          </p:nvPr>
        </p:nvSpPr>
        <p:spPr>
          <a:xfrm>
            <a:off x="457200" y="274955"/>
            <a:ext cx="82308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lnSpcReduction="0"/>
          </a:bodyPr>
          <a:lstStyle/>
          <a:p>
            <a:pPr mar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4400" b="0">
                <a:latin typeface="함초롬돋움"/>
                <a:ea typeface="함초롬돋움"/>
              </a:rPr>
              <a:t>Thank you</a:t>
            </a:r>
            <a:endParaRPr lang="ko-KR" altLang="en-US" sz="4400" b="0">
              <a:latin typeface="함초롬돋움"/>
              <a:ea typeface="함초롬돋움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5670" y="1653540"/>
            <a:ext cx="4767580" cy="4770755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spd="slow" mc:Ignorable="hp" hp:hslDur="30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Contents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1. </a:t>
            </a:r>
            <a:r>
              <a:rPr lang="ko-KR" altLang="en-US"/>
              <a:t>문제에 대한 접근법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2. 부분 수열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3. 문제 정의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4. 문제 접근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문제에 대한 접근법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997196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700"/>
              <a:t>거시적/미시적 접근</a:t>
            </a:r>
            <a:endParaRPr lang="ko-KR" altLang="en-US" sz="2700"/>
          </a:p>
          <a:p>
            <a:pPr>
              <a:defRPr lang="ko-KR" altLang="en-US"/>
            </a:pPr>
            <a:endParaRPr lang="ko-KR" altLang="en-US" sz="2700"/>
          </a:p>
          <a:p>
            <a:pPr>
              <a:defRPr lang="ko-KR" altLang="en-US"/>
            </a:pPr>
            <a:r>
              <a:rPr lang="ko-KR" altLang="en-US" sz="2700"/>
              <a:t>거시적:</a:t>
            </a:r>
            <a:endParaRPr lang="en-US" altLang="ko-KR" sz="2700"/>
          </a:p>
          <a:p>
            <a:pPr>
              <a:buNone/>
              <a:defRPr lang="ko-KR" altLang="en-US"/>
            </a:pPr>
            <a:r>
              <a:rPr lang="en-US" altLang="ko-KR" sz="2700"/>
              <a:t>"</a:t>
            </a:r>
            <a:r>
              <a:rPr lang="ko-KR" altLang="en-US" sz="2700"/>
              <a:t>어떤</a:t>
            </a:r>
            <a:r>
              <a:rPr lang="en-US" altLang="ko-KR" sz="2700"/>
              <a:t> structure</a:t>
            </a:r>
            <a:r>
              <a:rPr lang="ko-KR" altLang="en-US" sz="2700"/>
              <a:t>를 적용해볼까?</a:t>
            </a:r>
            <a:r>
              <a:rPr lang="en-US" altLang="ko-KR" sz="2700"/>
              <a:t>"</a:t>
            </a:r>
            <a:r>
              <a:rPr lang="ko-KR" altLang="en-US" sz="2700"/>
              <a:t> (</a:t>
            </a:r>
            <a:r>
              <a:rPr lang="en-US" altLang="ko-KR" sz="2700"/>
              <a:t>well-known)</a:t>
            </a:r>
            <a:endParaRPr lang="en-US" altLang="ko-KR" sz="2700"/>
          </a:p>
          <a:p>
            <a:pPr>
              <a:buNone/>
              <a:defRPr lang="ko-KR" altLang="en-US"/>
            </a:pPr>
            <a:r>
              <a:rPr lang="ko-KR" altLang="en-US" sz="2700"/>
              <a:t>"필요한 직관은 무엇일까?" (</a:t>
            </a:r>
            <a:r>
              <a:rPr lang="en-US" altLang="ko-KR" sz="2700"/>
              <a:t>greedy)</a:t>
            </a:r>
            <a:r>
              <a:rPr lang="ko-KR" altLang="en-US" sz="2700"/>
              <a:t>    </a:t>
            </a:r>
            <a:r>
              <a:rPr lang="en-US" altLang="ko-KR" sz="2700"/>
              <a:t> </a:t>
            </a:r>
            <a:endParaRPr lang="en-US" altLang="ko-KR" sz="2700"/>
          </a:p>
          <a:p>
            <a:pPr>
              <a:buNone/>
              <a:defRPr lang="ko-KR" altLang="en-US"/>
            </a:pPr>
            <a:r>
              <a:rPr lang="en-US" altLang="ko-KR" sz="2700"/>
              <a:t>etc</a:t>
            </a:r>
            <a:endParaRPr lang="en-US" altLang="ko-KR" sz="2700"/>
          </a:p>
          <a:p>
            <a:pPr>
              <a:defRPr lang="ko-KR" altLang="en-US"/>
            </a:pPr>
            <a:endParaRPr lang="ko-KR" altLang="en-US" sz="2700"/>
          </a:p>
          <a:p>
            <a:pPr>
              <a:defRPr lang="ko-KR" altLang="en-US"/>
            </a:pPr>
            <a:r>
              <a:rPr lang="ko-KR" altLang="en-US" sz="2700"/>
              <a:t>미시적:</a:t>
            </a:r>
            <a:endParaRPr lang="en-US" altLang="ko-KR" sz="2700"/>
          </a:p>
          <a:p>
            <a:pPr>
              <a:buNone/>
              <a:defRPr lang="ko-KR" altLang="en-US"/>
            </a:pPr>
            <a:r>
              <a:rPr lang="en-US" altLang="ko-KR" sz="2700"/>
              <a:t>"</a:t>
            </a:r>
            <a:r>
              <a:rPr lang="ko-KR" altLang="en-US" sz="2700"/>
              <a:t>어떻게 </a:t>
            </a:r>
            <a:r>
              <a:rPr lang="en-US" altLang="ko-KR" sz="2700"/>
              <a:t>step</a:t>
            </a:r>
            <a:r>
              <a:rPr lang="ko-KR" altLang="en-US" sz="2700"/>
              <a:t>을 구성할까?</a:t>
            </a:r>
            <a:r>
              <a:rPr lang="en-US" altLang="ko-KR" sz="2700"/>
              <a:t>"</a:t>
            </a:r>
            <a:endParaRPr lang="en-US" altLang="ko-KR" sz="2700"/>
          </a:p>
          <a:p>
            <a:pPr>
              <a:buNone/>
              <a:defRPr lang="ko-KR" altLang="en-US"/>
            </a:pPr>
            <a:r>
              <a:rPr lang="ko-KR" altLang="en-US" sz="2700"/>
              <a:t>= "어느 </a:t>
            </a:r>
            <a:r>
              <a:rPr lang="en-US" altLang="ko-KR" sz="2700"/>
              <a:t>factor</a:t>
            </a:r>
            <a:r>
              <a:rPr lang="ko-KR" altLang="en-US" sz="2700"/>
              <a:t>에 관심을 가질까?"</a:t>
            </a:r>
            <a:endParaRPr lang="ko-KR" altLang="en-US" sz="27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문제에 대한 접근법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"</a:t>
            </a:r>
            <a:r>
              <a:rPr lang="ko-KR" altLang="en-US"/>
              <a:t>관심을 갖는다</a:t>
            </a:r>
            <a:r>
              <a:rPr lang="en-US" altLang="ko-KR"/>
              <a:t>"</a:t>
            </a:r>
            <a:r>
              <a:rPr lang="ko-KR" altLang="en-US"/>
              <a:t> -&gt; </a:t>
            </a:r>
            <a:r>
              <a:rPr lang="en-US" altLang="ko-KR"/>
              <a:t>case</a:t>
            </a:r>
            <a:r>
              <a:rPr lang="ko-KR" altLang="en-US"/>
              <a:t>를 가정한다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ex. top-down approach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'특정 원소'에 관심을 가진다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= "나머지 원소들은 어떤 </a:t>
            </a:r>
            <a:r>
              <a:rPr lang="en-US" altLang="ko-KR"/>
              <a:t>state</a:t>
            </a:r>
            <a:r>
              <a:rPr lang="ko-KR" altLang="en-US"/>
              <a:t>를 가질까?"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= 의미있는 관계</a:t>
            </a:r>
            <a:r>
              <a:rPr lang="en-US" altLang="ko-KR"/>
              <a:t> </a:t>
            </a:r>
            <a:r>
              <a:rPr lang="ko-KR" altLang="en-US"/>
              <a:t>찾기 (</a:t>
            </a:r>
            <a:r>
              <a:rPr lang="en-US" altLang="ko-KR"/>
              <a:t>-&gt; DP)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ko-KR" altLang="en-US"/>
              <a:t>= 문제해결의 단초가 되는 경우 多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부분 수열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어떤 수열의 원소(들)을 선택해 만든 수열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ex) </a:t>
            </a:r>
            <a:r>
              <a:rPr lang="ko-KR" altLang="en-US"/>
              <a:t>{ 1, 2 }는 </a:t>
            </a:r>
            <a:r>
              <a:rPr lang="en-US" altLang="ko-KR"/>
              <a:t>{ 1, </a:t>
            </a:r>
            <a:r>
              <a:rPr lang="ko-KR" altLang="en-US"/>
              <a:t>2</a:t>
            </a:r>
            <a:r>
              <a:rPr lang="en-US" altLang="ko-KR"/>
              <a:t>, </a:t>
            </a:r>
            <a:r>
              <a:rPr lang="ko-KR" altLang="en-US"/>
              <a:t>3</a:t>
            </a:r>
            <a:r>
              <a:rPr lang="en-US" altLang="ko-KR"/>
              <a:t> }</a:t>
            </a:r>
            <a:r>
              <a:rPr lang="ko-KR" altLang="en-US"/>
              <a:t>의 부분수열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불연속이어도 무관하지만 순서는 고려함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ex) { 1, </a:t>
            </a:r>
            <a:r>
              <a:rPr lang="ko-KR" altLang="en-US"/>
              <a:t>2</a:t>
            </a:r>
            <a:r>
              <a:rPr lang="en-US" altLang="ko-KR"/>
              <a:t> }</a:t>
            </a:r>
            <a:r>
              <a:rPr lang="ko-KR" altLang="en-US"/>
              <a:t>는 { 1, 3, 2 }의 부분수열이지만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   { 2, 1 }는 { 1, 3, 2 }의 부분수열이 아니다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부분 수열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3100"/>
              <a:t>수열 </a:t>
            </a:r>
            <a:r>
              <a:rPr lang="en-US" altLang="ko-KR" sz="3100"/>
              <a:t>t</a:t>
            </a:r>
            <a:r>
              <a:rPr lang="ko-KR" altLang="en-US" sz="3100"/>
              <a:t>에 대한 명제 </a:t>
            </a:r>
            <a:r>
              <a:rPr lang="en-US" altLang="ko-KR" sz="3100"/>
              <a:t>p(t)</a:t>
            </a:r>
            <a:r>
              <a:rPr lang="ko-KR" altLang="en-US" sz="3100"/>
              <a:t>가 있다.</a:t>
            </a:r>
            <a:endParaRPr lang="ko-KR" altLang="en-US" sz="3100"/>
          </a:p>
          <a:p>
            <a:pPr>
              <a:defRPr lang="ko-KR" altLang="en-US"/>
            </a:pPr>
            <a:endParaRPr lang="ko-KR" altLang="en-US" sz="3100"/>
          </a:p>
          <a:p>
            <a:pPr>
              <a:defRPr lang="ko-KR" altLang="en-US"/>
            </a:pPr>
            <a:r>
              <a:rPr lang="ko-KR" altLang="en-US" sz="3100"/>
              <a:t>부분수열</a:t>
            </a:r>
            <a:r>
              <a:rPr lang="en-US" altLang="ko-KR" sz="3100"/>
              <a:t> t | p(t)</a:t>
            </a:r>
            <a:r>
              <a:rPr lang="ko-KR" altLang="en-US" sz="3100"/>
              <a:t>에 대하여 </a:t>
            </a:r>
            <a:r>
              <a:rPr lang="en-US" altLang="ko-KR" sz="3100"/>
              <a:t>|t|</a:t>
            </a:r>
            <a:r>
              <a:rPr lang="ko-KR" altLang="en-US" sz="3100"/>
              <a:t>의 최대는?</a:t>
            </a:r>
            <a:endParaRPr lang="ko-KR" altLang="en-US" sz="3100"/>
          </a:p>
          <a:p>
            <a:pPr>
              <a:defRPr lang="ko-KR" altLang="en-US"/>
            </a:pPr>
            <a:endParaRPr lang="ko-KR" altLang="en-US" sz="3100"/>
          </a:p>
          <a:p>
            <a:pPr>
              <a:defRPr lang="ko-KR" altLang="en-US"/>
            </a:pPr>
            <a:r>
              <a:rPr lang="en-US" altLang="ko-KR" sz="3100"/>
              <a:t>p(t)</a:t>
            </a:r>
            <a:r>
              <a:rPr lang="ko-KR" altLang="en-US" sz="3100"/>
              <a:t>의 예:</a:t>
            </a:r>
            <a:endParaRPr lang="ko-KR" altLang="en-US" sz="3100"/>
          </a:p>
          <a:p>
            <a:pPr>
              <a:buNone/>
              <a:defRPr lang="ko-KR" altLang="en-US"/>
            </a:pPr>
            <a:r>
              <a:rPr lang="en-US" altLang="ko-KR" sz="3100"/>
              <a:t>t</a:t>
            </a:r>
            <a:r>
              <a:rPr lang="ko-KR" altLang="en-US" sz="3100"/>
              <a:t>는 증가 수열이다</a:t>
            </a:r>
            <a:endParaRPr lang="ko-KR" altLang="en-US" sz="3100"/>
          </a:p>
          <a:p>
            <a:pPr>
              <a:buNone/>
              <a:defRPr lang="ko-KR" altLang="en-US"/>
            </a:pPr>
            <a:r>
              <a:rPr lang="en-US" altLang="ko-KR" sz="3100"/>
              <a:t>t</a:t>
            </a:r>
            <a:r>
              <a:rPr lang="ko-KR" altLang="en-US" sz="3100"/>
              <a:t>는 감소 수열이다</a:t>
            </a:r>
            <a:endParaRPr lang="ko-KR" altLang="en-US" sz="3100"/>
          </a:p>
          <a:p>
            <a:pPr>
              <a:buNone/>
              <a:defRPr lang="ko-KR" altLang="en-US"/>
            </a:pPr>
            <a:r>
              <a:rPr lang="en-US" altLang="ko-KR" sz="3100"/>
              <a:t>etc</a:t>
            </a:r>
            <a:endParaRPr lang="en-US" altLang="ko-KR" sz="31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900"/>
              <a:t>추출하는 폴도 바리스타입니다.</a:t>
            </a:r>
            <a:endParaRPr lang="ko-KR" altLang="en-US" sz="2900"/>
          </a:p>
          <a:p>
            <a:pPr>
              <a:defRPr lang="ko-KR" altLang="en-US"/>
            </a:pPr>
            <a:endParaRPr lang="ko-KR" altLang="en-US" sz="2900"/>
          </a:p>
          <a:p>
            <a:pPr>
              <a:defRPr lang="ko-KR" altLang="en-US"/>
            </a:pPr>
            <a:r>
              <a:rPr lang="ko-KR" altLang="en-US" sz="2900"/>
              <a:t>수열 </a:t>
            </a:r>
            <a:r>
              <a:rPr lang="en-US" altLang="ko-KR" sz="2900"/>
              <a:t>S</a:t>
            </a:r>
            <a:r>
              <a:rPr lang="ko-KR" altLang="en-US" sz="2900"/>
              <a:t>가 주어질 때,</a:t>
            </a:r>
            <a:r>
              <a:rPr lang="en-US" altLang="ko-KR" sz="2900"/>
              <a:t> </a:t>
            </a:r>
            <a:r>
              <a:rPr lang="ko-KR" altLang="en-US" sz="2900"/>
              <a:t>(원소) = (커피콩의 질)</a:t>
            </a:r>
            <a:endParaRPr lang="ko-KR" altLang="en-US" sz="2900"/>
          </a:p>
          <a:p>
            <a:pPr>
              <a:defRPr lang="ko-KR" altLang="en-US"/>
            </a:pPr>
            <a:endParaRPr lang="ko-KR" altLang="en-US" sz="2900"/>
          </a:p>
          <a:p>
            <a:pPr>
              <a:defRPr lang="ko-KR" altLang="en-US"/>
            </a:pPr>
            <a:r>
              <a:rPr lang="ko-KR" altLang="en-US" sz="2900"/>
              <a:t>"조건을 만족시키는 가장 많은 커피콩을 골라라"</a:t>
            </a:r>
            <a:endParaRPr lang="ko-KR" altLang="en-US" sz="2900"/>
          </a:p>
          <a:p>
            <a:pPr>
              <a:defRPr lang="ko-KR" altLang="en-US"/>
            </a:pPr>
            <a:endParaRPr lang="ko-KR" altLang="en-US" sz="2900"/>
          </a:p>
        </p:txBody>
      </p:sp>
      <p:sp>
        <p:nvSpPr>
          <p:cNvPr id="4" name=""/>
          <p:cNvSpPr txBox="1"/>
          <p:nvPr/>
        </p:nvSpPr>
        <p:spPr>
          <a:xfrm>
            <a:off x="2339720" y="5049202"/>
            <a:ext cx="5256658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https://www.acmicpc.net/problem/15648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조건: 1) 직전의 콩과 나머지가 같다.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         2) 직전의 콩과의 격차가 </a:t>
            </a:r>
            <a:r>
              <a:rPr lang="en-US" altLang="ko-KR"/>
              <a:t>d</a:t>
            </a:r>
            <a:r>
              <a:rPr lang="ko-KR" altLang="en-US"/>
              <a:t> 이하이다.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선택한 '각각의' 콩들은 위 조건 중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'하나'만 만족하면 됨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문제 접근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0"/>
          </a:bodyPr>
          <a:lstStyle/>
          <a:p>
            <a:pPr>
              <a:defRPr lang="ko-KR" altLang="en-US"/>
            </a:pPr>
            <a:r>
              <a:rPr lang="ko-KR" altLang="en-US"/>
              <a:t>부분 수열 문제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미시적으로, '각 콩'에게 관심을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가정: </a:t>
            </a:r>
            <a:r>
              <a:rPr lang="en-US" altLang="ko-KR"/>
              <a:t>i</a:t>
            </a:r>
            <a:r>
              <a:rPr lang="ko-KR" altLang="en-US"/>
              <a:t>번째 콩이 '마지막으로 포함'되면서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        가장 긴 부분수열을 이룬다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 u="sng"/>
          </a:p>
          <a:p>
            <a:pPr>
              <a:defRPr lang="ko-KR" altLang="en-US"/>
            </a:pPr>
            <a:r>
              <a:rPr lang="ko-KR" altLang="en-US" sz="2971"/>
              <a:t>이 가정이 </a:t>
            </a:r>
            <a:r>
              <a:rPr lang="ko-KR" altLang="en-US" sz="2971" u="sng"/>
              <a:t>의미있다는 보장</a:t>
            </a:r>
            <a:r>
              <a:rPr lang="ko-KR" altLang="en-US" sz="2971"/>
              <a:t>은 없음. 시도해볼 뿐.</a:t>
            </a:r>
            <a:endParaRPr lang="ko-KR" altLang="en-US" sz="297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</ep:Words>
  <ep:PresentationFormat/>
  <ep:Paragraphs>9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SW GURU 부분 수열의 최대</vt:lpstr>
      <vt:lpstr>Contents</vt:lpstr>
      <vt:lpstr>문제에 대한 접근법</vt:lpstr>
      <vt:lpstr>문제에 대한 접근법</vt:lpstr>
      <vt:lpstr>부분 수열</vt:lpstr>
      <vt:lpstr>부분 수열</vt:lpstr>
      <vt:lpstr>문제 정의</vt:lpstr>
      <vt:lpstr>문제 정의</vt:lpstr>
      <vt:lpstr>문제 접근</vt:lpstr>
      <vt:lpstr>문제 접근</vt:lpstr>
      <vt:lpstr>문제 접근</vt:lpstr>
      <vt:lpstr>문제 접근</vt:lpstr>
      <vt:lpstr>문제 접근</vt:lpstr>
      <vt:lpstr>문제 접근</vt:lpstr>
      <vt:lpstr>문제 접근</vt:lpstr>
      <vt:lpstr>문제 접근</vt:lpstr>
      <vt:lpstr>문제 접근</vt:lpstr>
      <vt:lpstr>슬라이드 18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Jidoc</dc:creator>
  <cp:lastModifiedBy>Jidoc</cp:lastModifiedBy>
  <dcterms:modified xsi:type="dcterms:W3CDTF">2019-05-09T10:41:42.113</dcterms:modified>
  <cp:revision>93</cp:revision>
  <dc:title>인공지능 프로젝트 개요</dc:title>
</cp:coreProperties>
</file>