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38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9CB07-E251-A455-DC10-4BDCD2059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65E4E-2534-E936-3128-942E82EA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EAE55-B685-08B3-7B52-64473252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34039-6B34-022E-557E-89AEACB7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BAC09-A83E-A54B-DFBB-84B239A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40B23-131E-FE1F-3342-03783D1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EC41F-7F7D-1C96-67AF-7CD11CCD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F9D94-016D-6961-19C5-008BCA4B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7D499-BC3B-3616-AD00-934E88C2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D5D6-C049-16D8-40B4-BBCE8BC2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D482E-A442-AEE1-E303-5534220B6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EF0A3-325B-39AA-3C2E-66341E7D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85887-1739-75BC-727E-CE538C3B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D1B06-A8C6-707A-D533-89432271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E4274-0E49-E72C-79C8-1DCF5F3A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CBF4-865D-CF84-7BC1-EC5986C8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2F029-7E26-2308-9E67-155120F3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FC251-3188-DEF6-C2F2-7B470EA7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81789-A7F8-8844-1E4A-2A3F02A6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CCB48-2961-1E1B-1C12-71CD7C0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D2346-68D5-FD0D-6619-1E3DAC73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4AA95-D875-9012-F989-CA2BF218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26ED2-CA37-70B8-C711-5F72CF9F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2BDB9-C764-71DA-EBFC-AEAB7828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B7F27-44B7-C1DD-837B-FB6E9040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49A5A-170A-9EAC-DBBB-4A0A389E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CCB20-A6E9-7805-6DC0-32F1E1A90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4B838-24EC-A442-9AC4-D293E336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9EDBF-1ACB-A3D4-210C-AF53E12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EA6FA-621C-8359-756D-08A89D42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13589-D5E5-CCAF-4EE0-85EDD933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B75F-F302-2BA3-531E-4DD82018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29CF0-F71C-F0B0-8AC0-6E546B23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10DC3-D05E-B6CC-86B8-91D5B8A3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371C1-E047-F540-69A2-3F6A5BF1D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77C513-D515-B687-5AAC-EC98F0098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BE424-3D1E-4DE3-C7CF-81AEDE2B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0FE48D-FB9F-2354-5646-497B6264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4D9A-2797-4582-0061-C079B330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0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2A8C-9AD7-815F-E1DC-93F7DD42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63A46-9373-853E-0E14-310E64EF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4F42F-06D4-20C7-2F9D-FA8B3465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48543-C09D-B1F8-0547-1BF52AC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D8E327-DC82-BF96-C102-4DF95A2B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6A4C9E-AFC1-0C58-3C01-9ADBB596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84E5C-4201-DF0C-7F28-669DF3CF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2EFA-C627-A48F-3FE7-79721CD6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96ABA-823C-C016-30A4-CACC6311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D3DEB-E3A4-FBE6-924A-93B77C9C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C106B-605C-361F-3C6A-1C4933D3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87B25-DC05-7D77-8A57-E0539157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3185F-292D-B9E2-0240-B9D69AB6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02399-06CD-8B3B-D0E5-DE2508C8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54FDE-EA47-B36A-DEDD-B31DF1B40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6A1ED-A406-0367-8A11-E9004DD0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77673-68AC-0E54-37E2-589DB36C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4595-026B-1139-B803-8D3D1652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1C16F-3809-00EF-CBB2-72E6A099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6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F928E-6ED6-FC25-6CD3-6F9B50BB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B37E6-F2F6-9AF7-ADD3-CD10E858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5D411-A02F-5244-0D70-90DB18CDD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51071-240F-4697-8ACA-FDA0EFD8556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7141D-FFEB-964F-2E64-E2EAD9432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47DB5-C9E0-500F-15D7-36BFAAB52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C8C28-62D1-4B7B-85D1-D29A437A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8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의류, 소매, 착용이(가) 표시된 사진&#10;&#10;자동 생성된 설명">
            <a:extLst>
              <a:ext uri="{FF2B5EF4-FFF2-40B4-BE49-F238E27FC236}">
                <a16:creationId xmlns:a16="http://schemas.microsoft.com/office/drawing/2014/main" id="{7DE01A0F-3043-7122-50EE-357D11C7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14" y="1231167"/>
            <a:ext cx="2618583" cy="43956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401A911-5139-A43B-8FC8-103FB707AA68}"/>
              </a:ext>
            </a:extLst>
          </p:cNvPr>
          <p:cNvGrpSpPr/>
          <p:nvPr/>
        </p:nvGrpSpPr>
        <p:grpSpPr>
          <a:xfrm>
            <a:off x="3815775" y="2883578"/>
            <a:ext cx="2573422" cy="2055097"/>
            <a:chOff x="3815775" y="2883578"/>
            <a:chExt cx="2573422" cy="20550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B9D6D0-398A-B7AA-5372-FE668E069D53}"/>
                </a:ext>
              </a:extLst>
            </p:cNvPr>
            <p:cNvSpPr txBox="1"/>
            <p:nvPr/>
          </p:nvSpPr>
          <p:spPr>
            <a:xfrm>
              <a:off x="4864421" y="2883578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Lato" panose="020F0502020204030203" pitchFamily="34" charset="0"/>
                </a:rPr>
                <a:t>Haptic</a:t>
              </a:r>
              <a:r>
                <a:rPr lang="ko-KR" altLang="en-US" sz="2000">
                  <a:latin typeface="Lato" panose="020F0502020204030203" pitchFamily="34" charset="0"/>
                </a:rPr>
                <a:t> </a:t>
              </a:r>
              <a:r>
                <a:rPr lang="en-US" altLang="ko-KR" sz="2000">
                  <a:latin typeface="Lato" panose="020F0502020204030203" pitchFamily="34" charset="0"/>
                </a:rPr>
                <a:t>Prop</a:t>
              </a:r>
              <a:endParaRPr lang="ko-KR" altLang="en-US" sz="2000">
                <a:latin typeface="Lato" panose="020F0502020204030203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641E6A6-D812-0355-F1B3-5E63C8D2ED30}"/>
                </a:ext>
              </a:extLst>
            </p:cNvPr>
            <p:cNvSpPr/>
            <p:nvPr/>
          </p:nvSpPr>
          <p:spPr>
            <a:xfrm flipH="1">
              <a:off x="3815775" y="3086100"/>
              <a:ext cx="1048645" cy="1852575"/>
            </a:xfrm>
            <a:custGeom>
              <a:avLst/>
              <a:gdLst>
                <a:gd name="connsiteX0" fmla="*/ 1385740 w 1385740"/>
                <a:gd name="connsiteY0" fmla="*/ 980387 h 980387"/>
                <a:gd name="connsiteX1" fmla="*/ 688157 w 1385740"/>
                <a:gd name="connsiteY1" fmla="*/ 0 h 980387"/>
                <a:gd name="connsiteX2" fmla="*/ 0 w 1385740"/>
                <a:gd name="connsiteY2" fmla="*/ 0 h 98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740" h="980387">
                  <a:moveTo>
                    <a:pt x="1385740" y="980387"/>
                  </a:moveTo>
                  <a:lnTo>
                    <a:pt x="688157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래픽 7">
            <a:extLst>
              <a:ext uri="{FF2B5EF4-FFF2-40B4-BE49-F238E27FC236}">
                <a16:creationId xmlns:a16="http://schemas.microsoft.com/office/drawing/2014/main" id="{A71D5040-1C50-3B79-266B-43B3869F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5059" y="1309357"/>
            <a:ext cx="2522857" cy="432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4DD94-7C16-A785-EA48-5A7CF1396596}"/>
              </a:ext>
            </a:extLst>
          </p:cNvPr>
          <p:cNvSpPr txBox="1"/>
          <p:nvPr/>
        </p:nvSpPr>
        <p:spPr>
          <a:xfrm>
            <a:off x="416512" y="1108296"/>
            <a:ext cx="179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Real World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71CEA-6129-E663-A070-D12AD4F75377}"/>
              </a:ext>
            </a:extLst>
          </p:cNvPr>
          <p:cNvSpPr txBox="1"/>
          <p:nvPr/>
        </p:nvSpPr>
        <p:spPr>
          <a:xfrm>
            <a:off x="5459208" y="1108296"/>
            <a:ext cx="217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Virtual World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11B720-8806-B540-E436-EFB540202295}"/>
              </a:ext>
            </a:extLst>
          </p:cNvPr>
          <p:cNvGrpSpPr/>
          <p:nvPr/>
        </p:nvGrpSpPr>
        <p:grpSpPr>
          <a:xfrm>
            <a:off x="9020870" y="2883578"/>
            <a:ext cx="2862515" cy="1924453"/>
            <a:chOff x="9020870" y="2883578"/>
            <a:chExt cx="2862515" cy="1924453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46792FD-3B00-BFAB-804F-1F5F0B353B37}"/>
                </a:ext>
              </a:extLst>
            </p:cNvPr>
            <p:cNvSpPr/>
            <p:nvPr/>
          </p:nvSpPr>
          <p:spPr>
            <a:xfrm flipH="1">
              <a:off x="9020870" y="3086101"/>
              <a:ext cx="1097567" cy="1721930"/>
            </a:xfrm>
            <a:custGeom>
              <a:avLst/>
              <a:gdLst>
                <a:gd name="connsiteX0" fmla="*/ 1385740 w 1385740"/>
                <a:gd name="connsiteY0" fmla="*/ 980387 h 980387"/>
                <a:gd name="connsiteX1" fmla="*/ 688157 w 1385740"/>
                <a:gd name="connsiteY1" fmla="*/ 0 h 980387"/>
                <a:gd name="connsiteX2" fmla="*/ 0 w 1385740"/>
                <a:gd name="connsiteY2" fmla="*/ 0 h 98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740" h="980387">
                  <a:moveTo>
                    <a:pt x="1385740" y="980387"/>
                  </a:moveTo>
                  <a:lnTo>
                    <a:pt x="688157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F0C0F-DD6A-8DE0-63AD-1222A3E858A5}"/>
                </a:ext>
              </a:extLst>
            </p:cNvPr>
            <p:cNvSpPr txBox="1"/>
            <p:nvPr/>
          </p:nvSpPr>
          <p:spPr>
            <a:xfrm>
              <a:off x="10106937" y="2883578"/>
              <a:ext cx="1776448" cy="4001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Lato" panose="020F0502020204030203" pitchFamily="34" charset="0"/>
                </a:rPr>
                <a:t>Virtual Object</a:t>
              </a:r>
              <a:endParaRPr lang="ko-KR" altLang="en-US" sz="2000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11C526-4FA4-25EB-A73D-92AF62C709AA}"/>
              </a:ext>
            </a:extLst>
          </p:cNvPr>
          <p:cNvGrpSpPr/>
          <p:nvPr/>
        </p:nvGrpSpPr>
        <p:grpSpPr>
          <a:xfrm>
            <a:off x="5416945" y="3658444"/>
            <a:ext cx="3541364" cy="1477908"/>
            <a:chOff x="5416945" y="3658444"/>
            <a:chExt cx="3541364" cy="14779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E8E1-4F99-89F9-9A19-24E09B459B38}"/>
                </a:ext>
              </a:extLst>
            </p:cNvPr>
            <p:cNvSpPr txBox="1"/>
            <p:nvPr/>
          </p:nvSpPr>
          <p:spPr>
            <a:xfrm>
              <a:off x="5416945" y="3658444"/>
              <a:ext cx="2105063" cy="7078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Lato" panose="020F0502020204030203" pitchFamily="34" charset="0"/>
                </a:rPr>
                <a:t>Touching</a:t>
              </a:r>
            </a:p>
            <a:p>
              <a:pPr algn="ctr"/>
              <a:r>
                <a:rPr lang="en-US" altLang="ko-KR" sz="2000" i="1">
                  <a:latin typeface="Lato" panose="020F0502020204030203" pitchFamily="34" charset="0"/>
                </a:rPr>
                <a:t>the Virtual Object</a:t>
              </a:r>
              <a:endParaRPr lang="ko-KR" altLang="en-US" sz="2000" i="1">
                <a:latin typeface="Lato" panose="020F0502020204030203" pitchFamily="34" charset="0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FB0131D-0BBD-0CA8-7D23-B03DFD2344F4}"/>
                </a:ext>
              </a:extLst>
            </p:cNvPr>
            <p:cNvGrpSpPr/>
            <p:nvPr/>
          </p:nvGrpSpPr>
          <p:grpSpPr>
            <a:xfrm>
              <a:off x="7444370" y="3983263"/>
              <a:ext cx="1513939" cy="1153089"/>
              <a:chOff x="7444370" y="3983263"/>
              <a:chExt cx="1513939" cy="1153089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F7C37CAF-1DAB-DBCA-A48C-D9FCD1A936DE}"/>
                  </a:ext>
                </a:extLst>
              </p:cNvPr>
              <p:cNvSpPr/>
              <p:nvPr/>
            </p:nvSpPr>
            <p:spPr>
              <a:xfrm>
                <a:off x="7444370" y="3983263"/>
                <a:ext cx="1097567" cy="707887"/>
              </a:xfrm>
              <a:custGeom>
                <a:avLst/>
                <a:gdLst>
                  <a:gd name="connsiteX0" fmla="*/ 1385740 w 1385740"/>
                  <a:gd name="connsiteY0" fmla="*/ 980387 h 980387"/>
                  <a:gd name="connsiteX1" fmla="*/ 688157 w 1385740"/>
                  <a:gd name="connsiteY1" fmla="*/ 0 h 980387"/>
                  <a:gd name="connsiteX2" fmla="*/ 0 w 1385740"/>
                  <a:gd name="connsiteY2" fmla="*/ 0 h 98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5740" h="980387">
                    <a:moveTo>
                      <a:pt x="1385740" y="980387"/>
                    </a:moveTo>
                    <a:lnTo>
                      <a:pt x="688157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8C6CECF-FC9D-E074-B758-7D72E9E9562C}"/>
                  </a:ext>
                </a:extLst>
              </p:cNvPr>
              <p:cNvSpPr/>
              <p:nvPr/>
            </p:nvSpPr>
            <p:spPr>
              <a:xfrm>
                <a:off x="8426084" y="4605404"/>
                <a:ext cx="532225" cy="530948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F49669-595F-360F-54F5-52A91BF22102}"/>
              </a:ext>
            </a:extLst>
          </p:cNvPr>
          <p:cNvGrpSpPr/>
          <p:nvPr/>
        </p:nvGrpSpPr>
        <p:grpSpPr>
          <a:xfrm>
            <a:off x="546740" y="3658444"/>
            <a:ext cx="3125837" cy="1477908"/>
            <a:chOff x="546740" y="3658444"/>
            <a:chExt cx="3125837" cy="14779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7618E5-5F56-D395-33FE-746E1B4BBE0B}"/>
                </a:ext>
              </a:extLst>
            </p:cNvPr>
            <p:cNvSpPr txBox="1"/>
            <p:nvPr/>
          </p:nvSpPr>
          <p:spPr>
            <a:xfrm>
              <a:off x="546740" y="3658444"/>
              <a:ext cx="1669047" cy="7078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Lato" panose="020F0502020204030203" pitchFamily="34" charset="0"/>
                </a:rPr>
                <a:t>Touching</a:t>
              </a:r>
            </a:p>
            <a:p>
              <a:pPr algn="ctr"/>
              <a:r>
                <a:rPr lang="en-US" altLang="ko-KR" sz="2000" i="1">
                  <a:latin typeface="Lato" panose="020F0502020204030203" pitchFamily="34" charset="0"/>
                </a:rPr>
                <a:t>the Own Body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CF6F83-09DE-417F-5A2C-0CA185362EDF}"/>
                </a:ext>
              </a:extLst>
            </p:cNvPr>
            <p:cNvGrpSpPr/>
            <p:nvPr/>
          </p:nvGrpSpPr>
          <p:grpSpPr>
            <a:xfrm>
              <a:off x="2158638" y="3983263"/>
              <a:ext cx="1513939" cy="1153089"/>
              <a:chOff x="7444370" y="3983263"/>
              <a:chExt cx="1513939" cy="1153089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DE7250-85D1-2EEB-ADF3-2E87F2C729EF}"/>
                  </a:ext>
                </a:extLst>
              </p:cNvPr>
              <p:cNvSpPr/>
              <p:nvPr/>
            </p:nvSpPr>
            <p:spPr>
              <a:xfrm>
                <a:off x="7444370" y="3983263"/>
                <a:ext cx="1097567" cy="707887"/>
              </a:xfrm>
              <a:custGeom>
                <a:avLst/>
                <a:gdLst>
                  <a:gd name="connsiteX0" fmla="*/ 1385740 w 1385740"/>
                  <a:gd name="connsiteY0" fmla="*/ 980387 h 980387"/>
                  <a:gd name="connsiteX1" fmla="*/ 688157 w 1385740"/>
                  <a:gd name="connsiteY1" fmla="*/ 0 h 980387"/>
                  <a:gd name="connsiteX2" fmla="*/ 0 w 1385740"/>
                  <a:gd name="connsiteY2" fmla="*/ 0 h 98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5740" h="980387">
                    <a:moveTo>
                      <a:pt x="1385740" y="980387"/>
                    </a:moveTo>
                    <a:lnTo>
                      <a:pt x="688157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CC367B3-98C9-4365-5E44-67ECD5A5E4A9}"/>
                  </a:ext>
                </a:extLst>
              </p:cNvPr>
              <p:cNvSpPr/>
              <p:nvPr/>
            </p:nvSpPr>
            <p:spPr>
              <a:xfrm>
                <a:off x="8426084" y="4605404"/>
                <a:ext cx="532225" cy="530948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4" name="그래픽 23">
            <a:extLst>
              <a:ext uri="{FF2B5EF4-FFF2-40B4-BE49-F238E27FC236}">
                <a16:creationId xmlns:a16="http://schemas.microsoft.com/office/drawing/2014/main" id="{0F056E99-C963-7908-5851-D6EB69692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7171" y="4315996"/>
            <a:ext cx="1399279" cy="12453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729CE8-97C3-7C36-AAB5-50556092CA3B}"/>
              </a:ext>
            </a:extLst>
          </p:cNvPr>
          <p:cNvSpPr txBox="1"/>
          <p:nvPr/>
        </p:nvSpPr>
        <p:spPr>
          <a:xfrm>
            <a:off x="168857" y="44958"/>
            <a:ext cx="1200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0" u="none" strike="noStrike" baseline="0" dirty="0" err="1">
                <a:latin typeface="Lato Black" panose="020F0A02020204030203" pitchFamily="34" charset="0"/>
              </a:rPr>
              <a:t>SkinHaptics</a:t>
            </a:r>
            <a:br>
              <a:rPr lang="en-US" altLang="ko-KR" sz="3600" b="1" i="0" u="none" strike="noStrike" baseline="0" dirty="0">
                <a:latin typeface="Lato Black" panose="020F0A02020204030203" pitchFamily="34" charset="0"/>
              </a:rPr>
            </a:br>
            <a:r>
              <a:rPr lang="en-US" altLang="ko-KR" b="1" i="0" u="none" strike="noStrike" baseline="0" dirty="0">
                <a:latin typeface="Lato Black" panose="020F0A02020204030203" pitchFamily="34" charset="0"/>
              </a:rPr>
              <a:t>Exploring Skin Softness Perception And Virtual Body Embodiment Techniques to Enhance Self-Haptic Interactions</a:t>
            </a:r>
            <a:endParaRPr lang="ko-KR" altLang="en-US" sz="2400" b="1" dirty="0"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D63C-798C-C302-98F8-72B1275A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A93D1F6-6642-74E4-1BF5-C0F04A89A120}"/>
              </a:ext>
            </a:extLst>
          </p:cNvPr>
          <p:cNvSpPr txBox="1"/>
          <p:nvPr/>
        </p:nvSpPr>
        <p:spPr>
          <a:xfrm>
            <a:off x="168857" y="44958"/>
            <a:ext cx="1200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Lato Black" panose="020F0A02020204030203" pitchFamily="34" charset="0"/>
              </a:rPr>
              <a:t>Haptic</a:t>
            </a:r>
            <a:r>
              <a:rPr lang="ko-KR" altLang="en-US" sz="3600" b="1" dirty="0">
                <a:latin typeface="Lato Black" panose="020F0A02020204030203" pitchFamily="34" charset="0"/>
              </a:rPr>
              <a:t> </a:t>
            </a:r>
            <a:r>
              <a:rPr lang="en-US" altLang="ko-KR" sz="3600" b="1" dirty="0">
                <a:latin typeface="Lato Black" panose="020F0A02020204030203" pitchFamily="34" charset="0"/>
              </a:rPr>
              <a:t>Metamaterial</a:t>
            </a:r>
            <a:br>
              <a:rPr lang="en-US" altLang="ko-KR" sz="3600" b="1" i="0" u="none" strike="noStrike" baseline="0" dirty="0">
                <a:latin typeface="Lato Black" panose="020F0A02020204030203" pitchFamily="34" charset="0"/>
              </a:rPr>
            </a:br>
            <a:r>
              <a:rPr lang="en-US" altLang="ko-KR" b="1" i="0" u="none" strike="noStrike" baseline="0" dirty="0">
                <a:latin typeface="Lato Black" panose="020F0A02020204030203" pitchFamily="34" charset="0"/>
              </a:rPr>
              <a:t>Using Elastic Metamaterials</a:t>
            </a:r>
            <a:r>
              <a:rPr lang="en-US" altLang="ko-KR" b="1" dirty="0">
                <a:latin typeface="Lato Black" panose="020F0A02020204030203" pitchFamily="34" charset="0"/>
              </a:rPr>
              <a:t> to Deliver Haptic Sensation</a:t>
            </a:r>
            <a:endParaRPr lang="ko-KR" altLang="en-US" sz="2400" b="1" dirty="0">
              <a:latin typeface="Lato Black" panose="020F0A02020204030203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B659F59-F38F-AF11-C7F0-99C562A4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7" y="1112319"/>
            <a:ext cx="11658878" cy="342643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82B0B-AEEC-220F-8325-917EF96B4E90}"/>
              </a:ext>
            </a:extLst>
          </p:cNvPr>
          <p:cNvSpPr/>
          <p:nvPr/>
        </p:nvSpPr>
        <p:spPr>
          <a:xfrm>
            <a:off x="9027191" y="3851923"/>
            <a:ext cx="2558142" cy="58782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래픽, 폰트, 그래픽 디자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91D199-8687-4419-9F87-1F890624B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1" y="3851923"/>
            <a:ext cx="1904304" cy="5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Lato</vt:lpstr>
      <vt:lpstr>Lato Black</vt:lpstr>
      <vt:lpstr>나눔스퀘어 ExtraBold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 Seungjae</dc:creator>
  <cp:lastModifiedBy>Oh Seungjae</cp:lastModifiedBy>
  <cp:revision>2</cp:revision>
  <dcterms:created xsi:type="dcterms:W3CDTF">2025-02-11T16:15:44Z</dcterms:created>
  <dcterms:modified xsi:type="dcterms:W3CDTF">2025-02-11T16:30:20Z</dcterms:modified>
</cp:coreProperties>
</file>