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68" r:id="rId7"/>
    <p:sldId id="265" r:id="rId8"/>
    <p:sldId id="261" r:id="rId9"/>
    <p:sldId id="262" r:id="rId10"/>
    <p:sldId id="269" r:id="rId11"/>
    <p:sldId id="275" r:id="rId12"/>
    <p:sldId id="276" r:id="rId13"/>
    <p:sldId id="277" r:id="rId14"/>
    <p:sldId id="271" r:id="rId15"/>
    <p:sldId id="282" r:id="rId16"/>
    <p:sldId id="281" r:id="rId17"/>
    <p:sldId id="283" r:id="rId18"/>
    <p:sldId id="278" r:id="rId19"/>
    <p:sldId id="272" r:id="rId20"/>
    <p:sldId id="280" r:id="rId21"/>
    <p:sldId id="273" r:id="rId22"/>
    <p:sldId id="263" r:id="rId23"/>
  </p:sldIdLst>
  <p:sldSz cx="9144000" cy="5143500" type="screen16x9"/>
  <p:notesSz cx="6858000" cy="9144000"/>
  <p:embeddedFontLst>
    <p:embeddedFont>
      <p:font typeface="맑은 고딕" pitchFamily="50" charset="-127"/>
      <p:regular r:id="rId24"/>
      <p:bold r:id="rId25"/>
    </p:embeddedFont>
    <p:embeddedFont>
      <p:font typeface="-윤고딕330" pitchFamily="18" charset="-127"/>
      <p:regular r:id="rId26"/>
    </p:embeddedFont>
    <p:embeddedFont>
      <p:font typeface="-윤고딕110" pitchFamily="18" charset="-127"/>
      <p:regular r:id="rId27"/>
    </p:embeddedFont>
    <p:embeddedFont>
      <p:font typeface="-윤고딕310" pitchFamily="18" charset="-127"/>
      <p:regular r:id="rId28"/>
    </p:embeddedFont>
    <p:embeddedFont>
      <p:font typeface="Wingdings 3" pitchFamily="18" charset="2"/>
      <p:regular r:id="rId29"/>
    </p:embeddedFont>
    <p:embeddedFont>
      <p:font typeface="-윤고딕320" pitchFamily="18" charset="-127"/>
      <p:regular r:id="rId30"/>
    </p:embeddedFont>
    <p:embeddedFont>
      <p:font typeface="한컴돋움" pitchFamily="18" charset="2"/>
      <p:regular r:id="rId31"/>
    </p:embeddedFont>
  </p:embeddedFontLst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8228" autoAdjust="0"/>
  </p:normalViewPr>
  <p:slideViewPr>
    <p:cSldViewPr snapToGrid="0" snapToObjects="1" showGuides="1">
      <p:cViewPr>
        <p:scale>
          <a:sx n="154" d="100"/>
          <a:sy n="154" d="100"/>
        </p:scale>
        <p:origin x="-288" y="-84"/>
      </p:cViewPr>
      <p:guideLst>
        <p:guide orient="horz" pos="16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50980;&#51652;\Desktop\7&#51312;&#54868;&#51060;&#54021;\KakaoTalk_Video_20161126_0607_43_623.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86407" y="995871"/>
            <a:ext cx="6209906" cy="2978366"/>
            <a:chOff x="2648543" y="1327828"/>
            <a:chExt cx="8279874" cy="397115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25512"/>
            <a:stretch/>
          </p:blipFill>
          <p:spPr>
            <a:xfrm>
              <a:off x="2648543" y="1327828"/>
              <a:ext cx="6852295" cy="369022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049853" y="1888948"/>
              <a:ext cx="7878564" cy="3410034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57425" y="2092709"/>
            <a:ext cx="462915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아두이노를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활용한</a:t>
            </a:r>
            <a:endParaRPr lang="en-US" altLang="ko-KR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7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바코드 스캐너</a:t>
            </a:r>
            <a:endParaRPr lang="ko-KR" altLang="en-US" sz="27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4343" y="3145536"/>
            <a:ext cx="2997681" cy="92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-윤고딕110" panose="02030504000101010101" pitchFamily="18" charset="-127"/>
              <a:ea typeface="-윤고딕11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38" y="3215163"/>
            <a:ext cx="2855235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7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조 임성찬 최여진 박용진 노진혁 허재웅 윤보민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1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보드 및 회로 구성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28" y="1599285"/>
            <a:ext cx="2110871" cy="1468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90" y="3209874"/>
            <a:ext cx="1934802" cy="15406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28" y="485259"/>
            <a:ext cx="1953811" cy="10693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776"/>
          <a:stretch>
            <a:fillRect/>
          </a:stretch>
        </p:blipFill>
        <p:spPr>
          <a:xfrm rot="19549925" flipH="1">
            <a:off x="1651494" y="2887576"/>
            <a:ext cx="1222609" cy="15777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79523" y="1408015"/>
            <a:ext cx="1039387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itchFamily="18" charset="-127"/>
                <a:ea typeface="-윤고딕320" pitchFamily="18" charset="-127"/>
              </a:rPr>
              <a:t>블루투스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 모듈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HC - 06</a:t>
            </a:r>
            <a:endParaRPr lang="ko-KR" altLang="en-US" sz="12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8261" y="3046866"/>
            <a:ext cx="123335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USB 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호스트 </a:t>
            </a:r>
            <a:r>
              <a:rPr lang="ko-KR" altLang="en-US" sz="1200" dirty="0" err="1" smtClean="0">
                <a:latin typeface="-윤고딕320" pitchFamily="18" charset="-127"/>
                <a:ea typeface="-윤고딕320" pitchFamily="18" charset="-127"/>
              </a:rPr>
              <a:t>쉴드</a:t>
            </a:r>
            <a:endParaRPr lang="ko-KR" altLang="en-US" sz="12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3045" y="2132584"/>
            <a:ext cx="781304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UNO 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보드</a:t>
            </a:r>
            <a:endParaRPr lang="ko-KR" altLang="en-US" sz="12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83242" y="754424"/>
            <a:ext cx="436970" cy="36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85576" y="885455"/>
            <a:ext cx="436970" cy="36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87287" y="1011033"/>
            <a:ext cx="436970" cy="36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86276" y="1129918"/>
            <a:ext cx="436970" cy="36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8180" y="692489"/>
            <a:ext cx="36131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33CC"/>
                </a:solidFill>
                <a:latin typeface="한컴돋움" pitchFamily="18" charset="2"/>
                <a:ea typeface="한컴돋움" pitchFamily="18" charset="2"/>
                <a:cs typeface="한컴돋움" pitchFamily="18" charset="2"/>
              </a:rPr>
              <a:t>RXD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돋움" pitchFamily="18" charset="2"/>
                <a:ea typeface="한컴돋움" pitchFamily="18" charset="2"/>
                <a:cs typeface="한컴돋움" pitchFamily="18" charset="2"/>
              </a:rPr>
              <a:t>TXD</a:t>
            </a:r>
          </a:p>
          <a:p>
            <a:pPr algn="ctr"/>
            <a:r>
              <a:rPr lang="en-US" altLang="ko-KR" sz="800" dirty="0" smtClean="0">
                <a:latin typeface="한컴돋움" pitchFamily="18" charset="2"/>
                <a:ea typeface="한컴돋움" pitchFamily="18" charset="2"/>
                <a:cs typeface="한컴돋움" pitchFamily="18" charset="2"/>
              </a:rPr>
              <a:t>GND</a:t>
            </a:r>
          </a:p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한컴돋움" pitchFamily="18" charset="2"/>
                <a:ea typeface="한컴돋움" pitchFamily="18" charset="2"/>
                <a:cs typeface="한컴돋움" pitchFamily="18" charset="2"/>
              </a:rPr>
              <a:t>VCC</a:t>
            </a:r>
            <a:endParaRPr lang="ko-KR" altLang="en-US" sz="800" dirty="0">
              <a:solidFill>
                <a:srgbClr val="FF0000"/>
              </a:solidFill>
              <a:latin typeface="한컴돋움" pitchFamily="18" charset="2"/>
              <a:ea typeface="한컴돋움" pitchFamily="18" charset="2"/>
              <a:cs typeface="한컴돋움" pitchFamily="18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7148" y="2709395"/>
            <a:ext cx="37093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900" dirty="0" smtClean="0">
                <a:latin typeface="-윤고딕320" pitchFamily="18" charset="-127"/>
                <a:ea typeface="-윤고딕320" pitchFamily="18" charset="-127"/>
              </a:rPr>
              <a:t>3.3V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7" y="2709395"/>
            <a:ext cx="37253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900" dirty="0" smtClean="0">
                <a:latin typeface="-윤고딕320" pitchFamily="18" charset="-127"/>
                <a:ea typeface="-윤고딕320" pitchFamily="18" charset="-127"/>
              </a:rPr>
              <a:t>GND</a:t>
            </a:r>
            <a:endParaRPr lang="ko-KR" altLang="en-US" sz="9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31510" y="1578982"/>
            <a:ext cx="202220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900" dirty="0" smtClean="0">
                <a:latin typeface="-윤고딕320" pitchFamily="18" charset="-127"/>
                <a:ea typeface="-윤고딕320" pitchFamily="18" charset="-127"/>
              </a:rPr>
              <a:t>0</a:t>
            </a:r>
            <a:endParaRPr lang="ko-KR" altLang="en-US" sz="9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41656" y="1579537"/>
            <a:ext cx="202220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900" dirty="0" smtClean="0">
                <a:latin typeface="-윤고딕320" pitchFamily="18" charset="-127"/>
                <a:ea typeface="-윤고딕320" pitchFamily="18" charset="-127"/>
              </a:rPr>
              <a:t>1</a:t>
            </a:r>
            <a:endParaRPr lang="ko-KR" altLang="en-US" sz="900" dirty="0"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30" name="꺾인 연결선 29"/>
          <p:cNvCxnSpPr>
            <a:endCxn id="26" idx="0"/>
          </p:cNvCxnSpPr>
          <p:nvPr/>
        </p:nvCxnSpPr>
        <p:spPr>
          <a:xfrm rot="10800000" flipV="1">
            <a:off x="4642767" y="787940"/>
            <a:ext cx="1792081" cy="791597"/>
          </a:xfrm>
          <a:prstGeom prst="bentConnector2">
            <a:avLst/>
          </a:prstGeom>
          <a:ln w="158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/>
          <p:nvPr/>
        </p:nvCxnSpPr>
        <p:spPr>
          <a:xfrm rot="10800000" flipV="1">
            <a:off x="4934479" y="910243"/>
            <a:ext cx="1499576" cy="668738"/>
          </a:xfrm>
          <a:prstGeom prst="bentConnector2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24" idx="0"/>
          </p:cNvCxnSpPr>
          <p:nvPr/>
        </p:nvCxnSpPr>
        <p:spPr>
          <a:xfrm flipV="1">
            <a:off x="6231446" y="1043247"/>
            <a:ext cx="15569" cy="16661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5843130" y="1147157"/>
            <a:ext cx="9031" cy="155600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856317" y="1147157"/>
            <a:ext cx="55695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246102" y="1043247"/>
            <a:ext cx="180900" cy="23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/>
          <p:cNvSpPr/>
          <p:nvPr/>
        </p:nvSpPr>
        <p:spPr>
          <a:xfrm rot="5400000">
            <a:off x="5083309" y="2971194"/>
            <a:ext cx="882785" cy="477871"/>
          </a:xfrm>
          <a:prstGeom prst="arc">
            <a:avLst>
              <a:gd name="adj1" fmla="val 10856354"/>
              <a:gd name="adj2" fmla="val 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9" name="원호 98"/>
          <p:cNvSpPr/>
          <p:nvPr/>
        </p:nvSpPr>
        <p:spPr>
          <a:xfrm rot="16200000">
            <a:off x="3721438" y="2977272"/>
            <a:ext cx="882785" cy="417074"/>
          </a:xfrm>
          <a:prstGeom prst="arc">
            <a:avLst>
              <a:gd name="adj1" fmla="val 10856354"/>
              <a:gd name="adj2" fmla="val 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3" name="자유형 112"/>
          <p:cNvSpPr/>
          <p:nvPr/>
        </p:nvSpPr>
        <p:spPr>
          <a:xfrm>
            <a:off x="2699426" y="3937271"/>
            <a:ext cx="1553993" cy="543533"/>
          </a:xfrm>
          <a:custGeom>
            <a:avLst/>
            <a:gdLst>
              <a:gd name="connsiteX0" fmla="*/ 0 w 2071991"/>
              <a:gd name="connsiteY0" fmla="*/ 431260 h 724711"/>
              <a:gd name="connsiteX1" fmla="*/ 651753 w 2071991"/>
              <a:gd name="connsiteY1" fmla="*/ 42153 h 724711"/>
              <a:gd name="connsiteX2" fmla="*/ 1478604 w 2071991"/>
              <a:gd name="connsiteY2" fmla="*/ 684179 h 724711"/>
              <a:gd name="connsiteX3" fmla="*/ 2071991 w 2071991"/>
              <a:gd name="connsiteY3" fmla="*/ 285345 h 72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1991" h="724711">
                <a:moveTo>
                  <a:pt x="0" y="431260"/>
                </a:moveTo>
                <a:cubicBezTo>
                  <a:pt x="202659" y="215630"/>
                  <a:pt x="405319" y="0"/>
                  <a:pt x="651753" y="42153"/>
                </a:cubicBezTo>
                <a:cubicBezTo>
                  <a:pt x="898187" y="84306"/>
                  <a:pt x="1241898" y="643647"/>
                  <a:pt x="1478604" y="684179"/>
                </a:cubicBezTo>
                <a:cubicBezTo>
                  <a:pt x="1715310" y="724711"/>
                  <a:pt x="1968229" y="356681"/>
                  <a:pt x="2071991" y="285345"/>
                </a:cubicBezTo>
              </a:path>
            </a:pathLst>
          </a:custGeom>
          <a:ln w="3175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3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보드 및 회로 구성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6" name="그림 5" descr="Rmdkd.jpg"/>
          <p:cNvPicPr>
            <a:picLocks noChangeAspect="1"/>
          </p:cNvPicPr>
          <p:nvPr/>
        </p:nvPicPr>
        <p:blipFill>
          <a:blip r:embed="rId2" cstate="print"/>
          <a:srcRect l="1845" r="4671" b="1286"/>
          <a:stretch>
            <a:fillRect/>
          </a:stretch>
        </p:blipFill>
        <p:spPr>
          <a:xfrm>
            <a:off x="2298160" y="532589"/>
            <a:ext cx="5530175" cy="39907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73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코드 소개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Guest\Desktop\스케치 캡처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29" y="383648"/>
            <a:ext cx="2322034" cy="44707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910709" y="2435454"/>
            <a:ext cx="2368769" cy="241899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85965" y="2578100"/>
            <a:ext cx="2953700" cy="246990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바코드 스캐너가 키보드 </a:t>
            </a:r>
            <a:r>
              <a:rPr lang="ko-KR" altLang="en-US" sz="1200" dirty="0" err="1" smtClean="0">
                <a:latin typeface="-윤고딕320" pitchFamily="18" charset="-127"/>
                <a:ea typeface="-윤고딕320" pitchFamily="18" charset="-127"/>
              </a:rPr>
              <a:t>처럼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 인식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FontTx/>
              <a:buChar char="-"/>
            </a:pP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키보드 라이브러리 사용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FontTx/>
              <a:buChar char="-"/>
            </a:pP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FontTx/>
              <a:buChar char="-"/>
            </a:pP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FontTx/>
              <a:buChar char="-"/>
            </a:pP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FontTx/>
              <a:buChar char="-"/>
            </a:pP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FontTx/>
              <a:buChar char="-"/>
            </a:pP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FontTx/>
              <a:buChar char="-"/>
            </a:pP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아스키 코드로 문자를 </a:t>
            </a:r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print</a:t>
            </a:r>
          </a:p>
          <a:p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92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코드 소개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Guest\Desktop\스케치 캡처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18" y="237906"/>
            <a:ext cx="2180343" cy="4667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896914" y="237906"/>
            <a:ext cx="2394388" cy="473414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7718" y="679627"/>
            <a:ext cx="3035768" cy="13619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Z : 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시리얼 포트로부터 온 문자를 </a:t>
            </a:r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read</a:t>
            </a:r>
          </a:p>
          <a:p>
            <a:r>
              <a:rPr lang="en-US" altLang="ko-KR" sz="1200" dirty="0" err="1" smtClean="0">
                <a:latin typeface="-윤고딕320" pitchFamily="18" charset="-127"/>
                <a:ea typeface="-윤고딕320" pitchFamily="18" charset="-127"/>
              </a:rPr>
              <a:t>codeString</a:t>
            </a:r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 : 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각각의 문자는 문자열을 생성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바코드 숫자를 </a:t>
            </a:r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Serial 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로 </a:t>
            </a:r>
            <a:r>
              <a:rPr lang="en-US" altLang="ko-KR" sz="1200" dirty="0" err="1" smtClean="0">
                <a:latin typeface="-윤고딕320" pitchFamily="18" charset="-127"/>
                <a:ea typeface="-윤고딕320" pitchFamily="18" charset="-127"/>
              </a:rPr>
              <a:t>printIn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마지막 숫자 </a:t>
            </a:r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– 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끝 의미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문자열에서 마지막 숫자를 지워줌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완성된 문자열을 </a:t>
            </a:r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200" dirty="0" err="1" smtClean="0">
                <a:latin typeface="-윤고딕320" pitchFamily="18" charset="-127"/>
                <a:ea typeface="-윤고딕320" pitchFamily="18" charset="-127"/>
              </a:rPr>
              <a:t>printIn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7865" y="4139513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Task() :</a:t>
            </a:r>
          </a:p>
          <a:p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USB </a:t>
            </a:r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에 연결된 장치의 상태 업데이트</a:t>
            </a:r>
            <a:r>
              <a:rPr lang="en-US" altLang="ko-KR" sz="1200" dirty="0" smtClean="0">
                <a:latin typeface="-윤고딕320" pitchFamily="18" charset="-127"/>
                <a:ea typeface="-윤고딕320" pitchFamily="18" charset="-127"/>
              </a:rPr>
              <a:t>,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latin typeface="-윤고딕320" pitchFamily="18" charset="-127"/>
                <a:ea typeface="-윤고딕320" pitchFamily="18" charset="-127"/>
              </a:rPr>
              <a:t>송신 데이터가 있는 장치에 연결</a:t>
            </a:r>
            <a:endParaRPr lang="en-US" altLang="ko-KR" sz="1200" dirty="0" smtClean="0"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66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KakaoTalk_20161126_0628109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8014" y="1401160"/>
            <a:ext cx="6032937" cy="3393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어플리케이션 제작</a:t>
            </a:r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 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091" y="2964256"/>
            <a:ext cx="5318452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②</a:t>
            </a:r>
            <a:r>
              <a:rPr lang="ko-KR" altLang="en-US" sz="1200" dirty="0" err="1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블루투스</a:t>
            </a:r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 통신을 통해 받은 바코드 값 </a:t>
            </a:r>
            <a:r>
              <a:rPr lang="en-US" altLang="ko-KR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=</a:t>
            </a:r>
            <a:r>
              <a:rPr lang="ko-KR" altLang="en-US" sz="1200" dirty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저장된 바코드 값</a:t>
            </a:r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→ 상품명</a:t>
            </a:r>
            <a:r>
              <a:rPr lang="en-US" altLang="ko-KR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가격 표시</a:t>
            </a:r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2968" y="3826864"/>
            <a:ext cx="106317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③가격 총합</a:t>
            </a:r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5196" y="2245458"/>
            <a:ext cx="374271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①미리 </a:t>
            </a:r>
            <a:r>
              <a:rPr lang="ko-KR" altLang="en-US" sz="1200" dirty="0" err="1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품번</a:t>
            </a:r>
            <a:r>
              <a:rPr lang="en-US" altLang="ko-KR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바코드 값</a:t>
            </a:r>
            <a:r>
              <a:rPr lang="en-US" altLang="ko-KR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품명 </a:t>
            </a:r>
            <a:r>
              <a:rPr lang="en-US" altLang="ko-KR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가격을 저장소에 저장</a:t>
            </a:r>
            <a:endParaRPr lang="ko-KR" altLang="en-US" sz="1200" dirty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3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akaoTalk_20161126_0628109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8014" y="1401160"/>
            <a:ext cx="6032937" cy="3393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어플리케이션 제작</a:t>
            </a:r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 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6975" y="1132855"/>
            <a:ext cx="218006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①저장된 상품목록을 출력</a:t>
            </a:r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1994" y="4084946"/>
            <a:ext cx="168936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②선택된 상품만</a:t>
            </a:r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   위시리스트에 저장</a:t>
            </a:r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60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KakaoTalk_20161126_0628109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8014" y="1401160"/>
            <a:ext cx="6032937" cy="3393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어플리케이션 제작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7708" y="1148326"/>
            <a:ext cx="284631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① 위시리스트에 저장된 상품 목록 표시</a:t>
            </a:r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7783" y="2622404"/>
            <a:ext cx="284631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20" pitchFamily="18" charset="-127"/>
                <a:ea typeface="-윤고딕320" pitchFamily="18" charset="-127"/>
              </a:rPr>
              <a:t>② 상품 위치 확인 가능한 매장 내부 지도</a:t>
            </a:r>
            <a:endParaRPr lang="en-US" altLang="ko-KR" sz="1200" dirty="0" smtClean="0">
              <a:solidFill>
                <a:schemeClr val="accent5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60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어플리케이션 제작</a:t>
            </a:r>
            <a:endParaRPr lang="en-US" altLang="ko-KR" sz="15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Guest\Desktop\안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90" y="1360516"/>
            <a:ext cx="6326448" cy="35586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9900" y="544778"/>
            <a:ext cx="1273426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-윤고딕310" pitchFamily="18" charset="-127"/>
                <a:ea typeface="-윤고딕310" pitchFamily="18" charset="-127"/>
              </a:rPr>
              <a:t>디자이너</a:t>
            </a:r>
            <a:endParaRPr lang="en-US" altLang="ko-KR" sz="2400" dirty="0" smtClean="0"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2400" dirty="0" smtClean="0">
                <a:latin typeface="-윤고딕310" pitchFamily="18" charset="-127"/>
                <a:ea typeface="-윤고딕310" pitchFamily="18" charset="-127"/>
              </a:rPr>
              <a:t>화면</a:t>
            </a:r>
            <a:endParaRPr lang="en-US" altLang="ko-KR" sz="2400" dirty="0" smtClean="0">
              <a:latin typeface="-윤고딕310" pitchFamily="18" charset="-127"/>
              <a:ea typeface="-윤고딕31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5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어플리케이션 제작</a:t>
            </a:r>
            <a:endParaRPr lang="en-US" altLang="ko-KR" sz="15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uest\Desktop\인벤터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35" y="1241717"/>
            <a:ext cx="5090291" cy="3730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59448" y="663020"/>
            <a:ext cx="138162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-윤고딕310" pitchFamily="18" charset="-127"/>
                <a:ea typeface="-윤고딕310" pitchFamily="18" charset="-127"/>
              </a:rPr>
              <a:t>블록 화면</a:t>
            </a:r>
            <a:endParaRPr lang="en-US" altLang="ko-KR" sz="2400" dirty="0" smtClean="0">
              <a:latin typeface="-윤고딕310" pitchFamily="18" charset="-127"/>
              <a:ea typeface="-윤고딕31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2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문제 발생 및 극복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0952" y="434095"/>
            <a:ext cx="2879634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ko-KR" altLang="en-US" sz="1800" b="1" dirty="0" err="1" smtClean="0">
                <a:latin typeface="-윤고딕320" pitchFamily="18" charset="-127"/>
                <a:ea typeface="-윤고딕320" pitchFamily="18" charset="-127"/>
              </a:rPr>
              <a:t>아두이노와</a:t>
            </a:r>
            <a:r>
              <a:rPr lang="ko-KR" altLang="en-US" sz="1800" b="1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800" b="1" dirty="0" err="1" smtClean="0">
                <a:latin typeface="-윤고딕320" pitchFamily="18" charset="-127"/>
                <a:ea typeface="-윤고딕320" pitchFamily="18" charset="-127"/>
              </a:rPr>
              <a:t>어플의</a:t>
            </a:r>
            <a:r>
              <a:rPr lang="ko-KR" altLang="en-US" sz="1800" b="1" dirty="0" smtClean="0">
                <a:latin typeface="-윤고딕320" pitchFamily="18" charset="-127"/>
                <a:ea typeface="-윤고딕320" pitchFamily="18" charset="-127"/>
              </a:rPr>
              <a:t> 통신 문제</a:t>
            </a:r>
            <a:endParaRPr lang="ko-KR" altLang="en-US" sz="1800" b="1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457700" y="1031147"/>
            <a:ext cx="510702" cy="350196"/>
          </a:xfrm>
          <a:prstGeom prst="downArrow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0777" y="1638016"/>
            <a:ext cx="8156567" cy="7771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가정</a:t>
            </a:r>
            <a:r>
              <a:rPr lang="en-US" altLang="ko-KR" sz="1800" dirty="0" smtClean="0">
                <a:latin typeface="-윤고딕320" pitchFamily="18" charset="-127"/>
                <a:ea typeface="-윤고딕320" pitchFamily="18" charset="-127"/>
              </a:rPr>
              <a:t>		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    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블루투스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모듈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고장 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?	             </a:t>
            </a:r>
            <a:r>
              <a:rPr lang="ko-KR" altLang="en-US" dirty="0" smtClean="0">
                <a:latin typeface="-윤고딕310" pitchFamily="18" charset="-127"/>
                <a:ea typeface="-윤고딕310" pitchFamily="18" charset="-127"/>
              </a:rPr>
              <a:t>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전압 부족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?	             </a:t>
            </a:r>
            <a:r>
              <a:rPr lang="ko-KR" altLang="en-US" dirty="0" smtClean="0">
                <a:latin typeface="-윤고딕310" pitchFamily="18" charset="-127"/>
                <a:ea typeface="-윤고딕310" pitchFamily="18" charset="-127"/>
              </a:rPr>
              <a:t>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바코드 리더기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?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4526" y="4162997"/>
            <a:ext cx="6585627" cy="106182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-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바코드리더기의 통신 방법이 코드에서 이용하는 통신 방법과 달라 통신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X</a:t>
            </a:r>
          </a:p>
          <a:p>
            <a:endParaRPr lang="en-US" altLang="ko-KR" sz="8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-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구형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저렴한 바코드리더기의 느린 스캔 속도 때문에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 코드에서 정해준 시간 동안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충분한 수의 바코드 값을 받아오지 못함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40668" y="2535385"/>
            <a:ext cx="2092694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기초 예제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블루투스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채팅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고장 여부 체크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13349" y="2526358"/>
            <a:ext cx="1391056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USB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허브를 이용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외부전원 공급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97368" y="2520794"/>
            <a:ext cx="2777042" cy="50013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ko-KR" altLang="en-US" dirty="0" smtClean="0">
                <a:latin typeface="-윤고딕310" pitchFamily="18" charset="-127"/>
                <a:ea typeface="-윤고딕310" pitchFamily="18" charset="-127"/>
              </a:rPr>
              <a:t>① </a:t>
            </a:r>
            <a:r>
              <a:rPr lang="ko-KR" altLang="en-US" dirty="0" err="1" smtClean="0">
                <a:latin typeface="-윤고딕310" pitchFamily="18" charset="-127"/>
                <a:ea typeface="-윤고딕310" pitchFamily="18" charset="-127"/>
              </a:rPr>
              <a:t>아두이노</a:t>
            </a:r>
            <a:r>
              <a:rPr lang="ko-KR" altLang="en-US" dirty="0" smtClean="0">
                <a:latin typeface="-윤고딕310" pitchFamily="18" charset="-127"/>
                <a:ea typeface="-윤고딕310" pitchFamily="18" charset="-127"/>
              </a:rPr>
              <a:t>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LCD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출력</a:t>
            </a:r>
          </a:p>
          <a:p>
            <a:r>
              <a:rPr lang="ko-KR" altLang="en-US" dirty="0" smtClean="0">
                <a:latin typeface="-윤고딕310" pitchFamily="18" charset="-127"/>
                <a:ea typeface="-윤고딕310" pitchFamily="18" charset="-127"/>
              </a:rPr>
              <a:t>②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다른 종류의 바코드 스캐너 사용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422" y="2553506"/>
            <a:ext cx="107024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해결 과정</a:t>
            </a:r>
            <a:endParaRPr lang="ko-KR" altLang="en-US" sz="1800" dirty="0">
              <a:solidFill>
                <a:srgbClr val="FF000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597" y="4348262"/>
            <a:ext cx="107024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예상 원인</a:t>
            </a:r>
            <a:endParaRPr lang="ko-KR" altLang="en-US" sz="1800" dirty="0">
              <a:solidFill>
                <a:srgbClr val="FF000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453" y="3470340"/>
            <a:ext cx="56409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결과</a:t>
            </a:r>
            <a:endParaRPr lang="ko-KR" altLang="en-US" sz="1800" dirty="0">
              <a:solidFill>
                <a:srgbClr val="FF000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8217" y="3567620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11877" y="3531140"/>
            <a:ext cx="86145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채팅 성공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38937" y="3543299"/>
            <a:ext cx="6370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통신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X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9058" y="3431431"/>
            <a:ext cx="1292405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10" pitchFamily="18" charset="-127"/>
                <a:ea typeface="-윤고딕310" pitchFamily="18" charset="-127"/>
              </a:rPr>
              <a:t>①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LCD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출력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O</a:t>
            </a:r>
          </a:p>
          <a:p>
            <a:r>
              <a:rPr lang="ko-KR" altLang="en-US" dirty="0" smtClean="0">
                <a:latin typeface="-윤고딕310" pitchFamily="18" charset="-127"/>
                <a:ea typeface="-윤고딕310" pitchFamily="18" charset="-127"/>
              </a:rPr>
              <a:t>② </a:t>
            </a:r>
            <a:r>
              <a:rPr lang="ko-KR" altLang="en-US" b="1" dirty="0" smtClean="0">
                <a:solidFill>
                  <a:srgbClr val="0070C0"/>
                </a:solidFill>
                <a:latin typeface="-윤고딕320" pitchFamily="18" charset="-127"/>
                <a:ea typeface="-윤고딕320" pitchFamily="18" charset="-127"/>
              </a:rPr>
              <a:t>통신 </a:t>
            </a:r>
            <a:r>
              <a:rPr lang="en-US" altLang="ko-KR" b="1" dirty="0" smtClean="0">
                <a:solidFill>
                  <a:srgbClr val="0070C0"/>
                </a:solidFill>
                <a:latin typeface="-윤고딕320" pitchFamily="18" charset="-127"/>
                <a:ea typeface="-윤고딕320" pitchFamily="18" charset="-127"/>
              </a:rPr>
              <a:t>O</a:t>
            </a:r>
          </a:p>
        </p:txBody>
      </p:sp>
    </p:spTree>
    <p:extLst>
      <p:ext uri="{BB962C8B-B14F-4D97-AF65-F5344CB8AC3E}">
        <p14:creationId xmlns="" xmlns:p14="http://schemas.microsoft.com/office/powerpoint/2010/main" val="13973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7" y="536831"/>
            <a:ext cx="9382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000" y="2225278"/>
            <a:ext cx="8890001" cy="692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538548" y="2333869"/>
            <a:ext cx="6219533" cy="480254"/>
            <a:chOff x="689629" y="3167388"/>
            <a:chExt cx="6472835" cy="640338"/>
          </a:xfrm>
        </p:grpSpPr>
        <p:sp>
          <p:nvSpPr>
            <p:cNvPr id="7" name="TextBox 6"/>
            <p:cNvSpPr txBox="1"/>
            <p:nvPr/>
          </p:nvSpPr>
          <p:spPr>
            <a:xfrm>
              <a:off x="689629" y="3188194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</a:p>
            <a:p>
              <a:pPr algn="ctr"/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 소개</a:t>
              </a:r>
              <a:endParaRPr lang="ko-KR" altLang="en-US" sz="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116" y="3188192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</a:p>
            <a:p>
              <a:pPr algn="ctr"/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 및 계획</a:t>
              </a:r>
              <a:endParaRPr lang="ko-KR" altLang="en-US" sz="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2256" y="3192173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</a:p>
            <a:p>
              <a:pPr algn="ctr"/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제작 과정</a:t>
              </a:r>
              <a:endParaRPr lang="ko-KR" altLang="en-US" sz="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11514" y="3167388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</a:p>
            <a:p>
              <a:pPr algn="ctr"/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결과</a:t>
              </a:r>
              <a:endParaRPr lang="ko-KR" altLang="en-US" sz="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35696" y="3150390"/>
            <a:ext cx="6384329" cy="366542"/>
            <a:chOff x="1914262" y="4200523"/>
            <a:chExt cx="6585344" cy="488723"/>
          </a:xfrm>
        </p:grpSpPr>
        <p:grpSp>
          <p:nvGrpSpPr>
            <p:cNvPr id="19" name="그룹 18"/>
            <p:cNvGrpSpPr/>
            <p:nvPr/>
          </p:nvGrpSpPr>
          <p:grpSpPr>
            <a:xfrm>
              <a:off x="1914262" y="4200526"/>
              <a:ext cx="1367629" cy="466567"/>
              <a:chOff x="1832770" y="4324350"/>
              <a:chExt cx="1647295" cy="561975"/>
            </a:xfrm>
          </p:grpSpPr>
          <p:sp>
            <p:nvSpPr>
              <p:cNvPr id="14" name="양쪽 대괄호 13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-윤고딕110" panose="02030504000101010101" pitchFamily="18" charset="-127"/>
                  <a:ea typeface="-윤고딕110" panose="02030504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52396" y="4460465"/>
                <a:ext cx="1312858" cy="346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110" panose="02030504000101010101" pitchFamily="18" charset="-127"/>
                    <a:ea typeface="-윤고딕110" panose="02030504000101010101" pitchFamily="18" charset="-127"/>
                  </a:rPr>
                  <a:t>제작 동기 및 목적</a:t>
                </a:r>
                <a:endPara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110" panose="02030504000101010101" pitchFamily="18" charset="-127"/>
                  <a:ea typeface="-윤고딕110" panose="02030504000101010101" pitchFamily="18" charset="-127"/>
                </a:endParaRPr>
              </a:p>
            </p:txBody>
          </p:sp>
        </p:grpSp>
        <p:sp>
          <p:nvSpPr>
            <p:cNvPr id="21" name="양쪽 대괄호 20"/>
            <p:cNvSpPr/>
            <p:nvPr/>
          </p:nvSpPr>
          <p:spPr>
            <a:xfrm>
              <a:off x="3692394" y="4200525"/>
              <a:ext cx="1367630" cy="466567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-윤고딕110" panose="02030504000101010101" pitchFamily="18" charset="-127"/>
                <a:ea typeface="-윤고딕110" panose="02030504000101010101" pitchFamily="18" charset="-127"/>
              </a:endParaRPr>
            </a:p>
          </p:txBody>
        </p:sp>
        <p:sp>
          <p:nvSpPr>
            <p:cNvPr id="26" name="양쪽 대괄호 25"/>
            <p:cNvSpPr/>
            <p:nvPr/>
          </p:nvSpPr>
          <p:spPr>
            <a:xfrm>
              <a:off x="5412185" y="4200525"/>
              <a:ext cx="1367630" cy="466567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-윤고딕110" panose="02030504000101010101" pitchFamily="18" charset="-127"/>
                <a:ea typeface="-윤고딕110" panose="02030504000101010101" pitchFamily="18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131976" y="4200523"/>
              <a:ext cx="1367630" cy="488723"/>
              <a:chOff x="1832770" y="4324350"/>
              <a:chExt cx="1647295" cy="588662"/>
            </a:xfrm>
          </p:grpSpPr>
          <p:sp>
            <p:nvSpPr>
              <p:cNvPr id="31" name="양쪽 대괄호 30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-윤고딕110" panose="02030504000101010101" pitchFamily="18" charset="-127"/>
                  <a:ea typeface="-윤고딕110" panose="02030504000101010101" pitchFamily="18" charset="-127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2113640" y="4467613"/>
                <a:ext cx="1075619" cy="445399"/>
                <a:chOff x="2113640" y="4415732"/>
                <a:chExt cx="1075619" cy="445399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2195057" y="4415732"/>
                  <a:ext cx="994202" cy="346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110" panose="02030504000101010101" pitchFamily="18" charset="-127"/>
                      <a:ea typeface="-윤고딕110" panose="02030504000101010101" pitchFamily="18" charset="-127"/>
                    </a:rPr>
                    <a:t>시연 동영상 </a:t>
                  </a:r>
                  <a:endParaRPr lang="ko-KR" altLang="en-US" sz="8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110" panose="02030504000101010101" pitchFamily="18" charset="-127"/>
                    <a:ea typeface="-윤고딕110" panose="02030504000101010101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113640" y="4515131"/>
                  <a:ext cx="229512" cy="346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ko-KR" altLang="en-US" sz="8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110" panose="02030504000101010101" pitchFamily="18" charset="-127"/>
                    <a:ea typeface="-윤고딕110" panose="02030504000101010101" pitchFamily="18" charset="-127"/>
                  </a:endParaRPr>
                </a:p>
              </p:txBody>
            </p:sp>
          </p:grpSp>
        </p:grpSp>
      </p:grpSp>
      <p:sp>
        <p:nvSpPr>
          <p:cNvPr id="36" name="직사각형 35"/>
          <p:cNvSpPr/>
          <p:nvPr/>
        </p:nvSpPr>
        <p:spPr>
          <a:xfrm>
            <a:off x="3372744" y="3080118"/>
            <a:ext cx="856645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구조 및 원리</a:t>
            </a:r>
            <a:endParaRPr lang="en-US" altLang="ko-KR" sz="8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  <a:p>
            <a:pPr algn="ctr"/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설계 목표</a:t>
            </a:r>
            <a:endParaRPr lang="en-US" altLang="ko-KR" sz="8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  <a:p>
            <a:pPr algn="ctr"/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필요 부품 목록</a:t>
            </a:r>
            <a:endParaRPr lang="en-US" altLang="ko-KR" sz="8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  <a:p>
            <a:pPr algn="ctr"/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개발 환경</a:t>
            </a:r>
            <a:endParaRPr lang="en-US" altLang="ko-KR" sz="8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  <a:p>
            <a:pPr algn="ctr"/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76559" y="3064478"/>
            <a:ext cx="1010533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보드 및 회로 구성</a:t>
            </a:r>
            <a:endParaRPr lang="en-US" altLang="ko-KR" sz="8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  <a:p>
            <a:pPr algn="ctr"/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코드 소개</a:t>
            </a:r>
            <a:endParaRPr lang="en-US" altLang="ko-KR" sz="8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  <a:p>
            <a:pPr algn="ctr"/>
            <a:r>
              <a:rPr lang="ko-KR" altLang="en-US" sz="8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어플</a:t>
            </a:r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 제작</a:t>
            </a:r>
            <a:endParaRPr lang="en-US" altLang="ko-KR" sz="8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  <a:p>
            <a:pPr algn="ctr"/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110" panose="02030504000101010101" pitchFamily="18" charset="-127"/>
                <a:ea typeface="-윤고딕110" panose="02030504000101010101" pitchFamily="18" charset="-127"/>
              </a:rPr>
              <a:t>문제 발생 및 극복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110" panose="02030504000101010101" pitchFamily="18" charset="-127"/>
              <a:ea typeface="-윤고딕110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5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과정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문제 발생 및 극복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46901" y="1979607"/>
            <a:ext cx="5810520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가정</a:t>
            </a:r>
            <a:r>
              <a:rPr lang="en-US" altLang="ko-KR" sz="1800" dirty="0" smtClean="0">
                <a:latin typeface="-윤고딕320" pitchFamily="18" charset="-127"/>
                <a:ea typeface="-윤고딕320" pitchFamily="18" charset="-127"/>
              </a:rPr>
              <a:t>		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           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		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b="1" dirty="0" smtClean="0">
                <a:latin typeface="-윤고딕310" pitchFamily="18" charset="-127"/>
                <a:ea typeface="-윤고딕310" pitchFamily="18" charset="-127"/>
              </a:rPr>
              <a:t>코드 오류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35506" y="2993552"/>
            <a:ext cx="2299795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예제를 통한 오류 여부 체크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749" y="2984247"/>
            <a:ext cx="107024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해결 과정</a:t>
            </a:r>
            <a:endParaRPr lang="ko-KR" altLang="en-US" sz="1800" dirty="0">
              <a:solidFill>
                <a:srgbClr val="FF000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780" y="3901080"/>
            <a:ext cx="56409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결과</a:t>
            </a:r>
            <a:endParaRPr lang="ko-KR" altLang="en-US" sz="1800" dirty="0">
              <a:solidFill>
                <a:srgbClr val="FF000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8545" y="3998360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72677" y="3918817"/>
            <a:ext cx="14818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오류 확인 및 수정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57700" y="1031147"/>
            <a:ext cx="510702" cy="350196"/>
          </a:xfrm>
          <a:prstGeom prst="downArrow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20952" y="434095"/>
            <a:ext cx="2389115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ko-KR" altLang="en-US" sz="1800" b="1" dirty="0" smtClean="0">
                <a:latin typeface="-윤고딕320" pitchFamily="18" charset="-127"/>
                <a:ea typeface="-윤고딕320" pitchFamily="18" charset="-127"/>
              </a:rPr>
              <a:t>어플리케이션 코드 문제</a:t>
            </a:r>
            <a:endParaRPr lang="ko-KR" altLang="en-US" sz="1800" b="1" dirty="0"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결과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시연 동영상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6" name="KakaoTalk_Video_20161126_0607_43_62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98734" y="993228"/>
            <a:ext cx="61722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73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1740" y="2467876"/>
            <a:ext cx="2300520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4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7" y="536832"/>
            <a:ext cx="3643313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소개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Wingdings 3" panose="05040102010807070707" pitchFamily="18" charset="2"/>
                <a:ea typeface="-윤고딕310" panose="02030504000101010101"/>
              </a:rPr>
              <a:t>제작 동기 및 목적 </a:t>
            </a:r>
            <a:endParaRPr lang="en-US" altLang="ko-KR" sz="15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Wingdings 3" panose="05040102010807070707" pitchFamily="18" charset="2"/>
              <a:ea typeface="-윤고딕310" panose="02030504000101010101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109" y="2231718"/>
            <a:ext cx="2203167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길게 늘어진 줄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스트레스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1685" y="2118794"/>
            <a:ext cx="1542730" cy="11772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효율적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이고</a:t>
            </a:r>
            <a:endParaRPr lang="en-US" altLang="ko-KR" sz="2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편리한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쇼핑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144455" y="2373512"/>
            <a:ext cx="1125141" cy="417909"/>
          </a:xfrm>
          <a:prstGeom prst="rightArrow">
            <a:avLst/>
          </a:prstGeom>
          <a:noFill/>
          <a:ln w="76200">
            <a:solidFill>
              <a:schemeClr val="bg1">
                <a:lumMod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01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846" y="537632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설계 계획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구조 및 원리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8282" b="12371"/>
          <a:stretch/>
        </p:blipFill>
        <p:spPr>
          <a:xfrm flipH="1">
            <a:off x="1488657" y="1857652"/>
            <a:ext cx="709362" cy="1093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94" y="1885562"/>
            <a:ext cx="538382" cy="538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7943"/>
          <a:stretch/>
        </p:blipFill>
        <p:spPr>
          <a:xfrm>
            <a:off x="3984233" y="1973797"/>
            <a:ext cx="1248441" cy="10244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7767"/>
          <a:stretch/>
        </p:blipFill>
        <p:spPr>
          <a:xfrm>
            <a:off x="6589496" y="1945265"/>
            <a:ext cx="1248441" cy="10266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8" y="2068559"/>
            <a:ext cx="1006383" cy="100638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495041" y="2571750"/>
            <a:ext cx="1524062" cy="0"/>
          </a:xfrm>
          <a:prstGeom prst="straightConnector1">
            <a:avLst/>
          </a:prstGeom>
          <a:ln w="57150">
            <a:solidFill>
              <a:srgbClr val="FF0000">
                <a:alpha val="53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162417" y="2571750"/>
            <a:ext cx="1524062" cy="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3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9458"/>
          <a:stretch/>
        </p:blipFill>
        <p:spPr>
          <a:xfrm>
            <a:off x="5589780" y="1911825"/>
            <a:ext cx="677480" cy="5456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75251" y="4558225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044847" y="964350"/>
            <a:ext cx="4153262" cy="1415772"/>
            <a:chOff x="5411933" y="1209587"/>
            <a:chExt cx="5537682" cy="1887696"/>
          </a:xfrm>
        </p:grpSpPr>
        <p:grpSp>
          <p:nvGrpSpPr>
            <p:cNvPr id="15" name="그룹 14"/>
            <p:cNvGrpSpPr/>
            <p:nvPr/>
          </p:nvGrpSpPr>
          <p:grpSpPr>
            <a:xfrm>
              <a:off x="5631972" y="1821859"/>
              <a:ext cx="1195079" cy="802606"/>
              <a:chOff x="3910164" y="3626076"/>
              <a:chExt cx="1195079" cy="80260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298225" y="3628463"/>
                <a:ext cx="80701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300" b="1" dirty="0" smtClean="0"/>
                  <a:t>＋</a:t>
                </a:r>
                <a:endParaRPr lang="ko-KR" altLang="en-US" sz="33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10164" y="3626076"/>
                <a:ext cx="479192" cy="80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300" b="1" dirty="0"/>
                  <a:t>-</a:t>
                </a:r>
                <a:endParaRPr lang="ko-KR" altLang="en-US" sz="33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411933" y="1209587"/>
              <a:ext cx="5537682" cy="1887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600" dirty="0" smtClean="0"/>
                <a:t>∞</a:t>
              </a:r>
              <a:endParaRPr lang="ko-KR" altLang="en-US" sz="86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77502" y="2629054"/>
            <a:ext cx="4671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/>
              <a:t>USB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3058" y="2629054"/>
            <a:ext cx="113030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/>
              <a:t>BLUETOOTH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76752" y="2340950"/>
            <a:ext cx="48635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b="1" dirty="0" smtClean="0"/>
              <a:t>APP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63782" y="3112449"/>
            <a:ext cx="1510270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상품 바코드 스캔</a:t>
            </a:r>
            <a:endParaRPr lang="en-US" altLang="ko-KR" sz="15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82932" y="3106521"/>
            <a:ext cx="1751120" cy="145424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선택 상품 가격 표시</a:t>
            </a:r>
            <a:endParaRPr lang="en-US" altLang="ko-KR" sz="15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총 계산 금액 표시</a:t>
            </a:r>
            <a:endParaRPr lang="en-US" altLang="ko-KR" sz="15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환불</a:t>
            </a:r>
            <a:endParaRPr lang="en-US" altLang="ko-KR" sz="15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전체 상품 표시</a:t>
            </a:r>
            <a:endParaRPr lang="en-US" altLang="ko-KR" sz="15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위시리스트</a:t>
            </a:r>
            <a:endParaRPr lang="en-US" altLang="ko-KR" sz="15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상품 위치 확인</a:t>
            </a:r>
            <a:endParaRPr lang="en-US" altLang="ko-KR" sz="15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2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설계 계획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설계 목표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4196" y="1730329"/>
            <a:ext cx="1156808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ko-KR" altLang="en-US" sz="1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바코드 인식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15999" y="2703580"/>
            <a:ext cx="980076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ko-KR" altLang="en-US" sz="1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환불 기능 </a:t>
            </a:r>
            <a:endParaRPr lang="ko-KR" altLang="en-US" sz="1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08747" y="3839272"/>
            <a:ext cx="978473" cy="3000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ko-KR" altLang="en-US" sz="15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어플</a:t>
            </a:r>
            <a:r>
              <a:rPr lang="ko-KR" altLang="en-US" sz="1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기능 </a:t>
            </a:r>
            <a:endParaRPr lang="ko-KR" altLang="en-US" sz="1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43350" y="1601197"/>
            <a:ext cx="4572000" cy="53091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상품 인식 후 어플리케이션에</a:t>
            </a: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500" b="1" dirty="0" smtClean="0">
                <a:latin typeface="-윤고딕320" pitchFamily="18" charset="-127"/>
                <a:ea typeface="-윤고딕320" pitchFamily="18" charset="-127"/>
              </a:rPr>
              <a:t>상품 </a:t>
            </a:r>
            <a:r>
              <a:rPr lang="ko-KR" altLang="en-US" sz="1500" b="1" dirty="0">
                <a:latin typeface="-윤고딕320" pitchFamily="18" charset="-127"/>
                <a:ea typeface="-윤고딕320" pitchFamily="18" charset="-127"/>
              </a:rPr>
              <a:t>정보 표시</a:t>
            </a:r>
            <a:endParaRPr lang="en-US" altLang="ko-KR" sz="1500" b="1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0646" y="2695697"/>
            <a:ext cx="4572000" cy="30008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초기화 버튼 → 환불</a:t>
            </a: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43350" y="3579679"/>
            <a:ext cx="2361865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①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인식된 상품을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DB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에 저장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②DB</a:t>
            </a:r>
            <a:r>
              <a:rPr lang="ko-KR" altLang="en-US" sz="1500" dirty="0">
                <a:latin typeface="-윤고딕320" pitchFamily="18" charset="-127"/>
                <a:ea typeface="-윤고딕320" pitchFamily="18" charset="-127"/>
              </a:rPr>
              <a:t>에 저장해둔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상품 표시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③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위시리스트 등록 기능 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④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위치 확인 기능</a:t>
            </a: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91961" y="1610634"/>
            <a:ext cx="1691014" cy="530915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  <a:alpha val="3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91961" y="2588164"/>
            <a:ext cx="1691014" cy="530915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  <a:alpha val="3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91962" y="3695095"/>
            <a:ext cx="1691014" cy="530915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  <a:alpha val="3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5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설계 계획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어플리케이션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339644" y="1322012"/>
            <a:ext cx="2550320" cy="3643313"/>
            <a:chOff x="1300162" y="1757362"/>
            <a:chExt cx="3400426" cy="485775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00163" y="1757362"/>
              <a:ext cx="3400425" cy="48577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 flipV="1">
              <a:off x="1300163" y="2243138"/>
              <a:ext cx="3400425" cy="1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300162" y="6110288"/>
              <a:ext cx="3400425" cy="1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871788" y="6205537"/>
              <a:ext cx="385764" cy="328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604093" y="1967577"/>
              <a:ext cx="863097" cy="11467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4110" y="1330831"/>
            <a:ext cx="2550320" cy="3643313"/>
            <a:chOff x="1300162" y="1757362"/>
            <a:chExt cx="3400426" cy="485775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00163" y="1757362"/>
              <a:ext cx="3400425" cy="48577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1300163" y="2243138"/>
              <a:ext cx="3400425" cy="1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300162" y="6110288"/>
              <a:ext cx="3400425" cy="1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871788" y="6205537"/>
              <a:ext cx="385764" cy="328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633121" y="1996605"/>
              <a:ext cx="863097" cy="11467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35543" y="1795332"/>
            <a:ext cx="91435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장바구니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74697" y="1795331"/>
            <a:ext cx="15347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상품 목록 리스트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1692" y="2189155"/>
            <a:ext cx="6338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상품명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28066" y="2195067"/>
            <a:ext cx="46871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가격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8778" y="2591927"/>
            <a:ext cx="46871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간장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0383" y="2599409"/>
            <a:ext cx="5424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3000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4861" y="2876408"/>
            <a:ext cx="30360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햄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04097" y="2866670"/>
            <a:ext cx="5424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3500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4189" y="4220507"/>
            <a:ext cx="46871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총계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8264" y="4213127"/>
            <a:ext cx="5424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6500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3293" y="2076837"/>
            <a:ext cx="776828" cy="243912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상품명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간장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햄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된장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김치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상추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093" y="2075597"/>
            <a:ext cx="653890" cy="243912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가격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3000</a:t>
            </a:r>
          </a:p>
          <a:p>
            <a:pPr algn="ctr"/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3500</a:t>
            </a:r>
          </a:p>
          <a:p>
            <a:pPr algn="ctr"/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2800</a:t>
            </a:r>
          </a:p>
          <a:p>
            <a:pPr algn="ctr"/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5000</a:t>
            </a:r>
          </a:p>
          <a:p>
            <a:pPr algn="ctr"/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1000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10220" y="2582411"/>
            <a:ext cx="307777" cy="184731"/>
            <a:chOff x="6014176" y="715782"/>
            <a:chExt cx="410369" cy="246307"/>
          </a:xfrm>
        </p:grpSpPr>
        <p:sp>
          <p:nvSpPr>
            <p:cNvPr id="33" name="TextBox 32"/>
            <p:cNvSpPr txBox="1"/>
            <p:nvPr/>
          </p:nvSpPr>
          <p:spPr>
            <a:xfrm rot="16200000">
              <a:off x="6096207" y="633751"/>
              <a:ext cx="24630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93372" y="717331"/>
              <a:ext cx="260131" cy="244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53235" y="2999388"/>
            <a:ext cx="230832" cy="215465"/>
            <a:chOff x="6076793" y="717331"/>
            <a:chExt cx="307776" cy="287287"/>
          </a:xfrm>
        </p:grpSpPr>
        <p:sp>
          <p:nvSpPr>
            <p:cNvPr id="45" name="TextBox 44"/>
            <p:cNvSpPr txBox="1"/>
            <p:nvPr/>
          </p:nvSpPr>
          <p:spPr>
            <a:xfrm rot="16200000">
              <a:off x="6087038" y="707088"/>
              <a:ext cx="28728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-윤고딕320" pitchFamily="18" charset="-127"/>
                  <a:ea typeface="-윤고딕320" pitchFamily="18" charset="-127"/>
                </a:rPr>
                <a:t>&lt;</a:t>
              </a:r>
              <a:endParaRPr lang="ko-KR" altLang="en-US" sz="900" dirty="0"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93372" y="717331"/>
              <a:ext cx="260131" cy="244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44756" y="3417987"/>
            <a:ext cx="230832" cy="184731"/>
            <a:chOff x="6065466" y="715780"/>
            <a:chExt cx="307775" cy="246307"/>
          </a:xfrm>
        </p:grpSpPr>
        <p:sp>
          <p:nvSpPr>
            <p:cNvPr id="48" name="TextBox 47"/>
            <p:cNvSpPr txBox="1"/>
            <p:nvPr/>
          </p:nvSpPr>
          <p:spPr>
            <a:xfrm rot="16200000">
              <a:off x="6096200" y="685046"/>
              <a:ext cx="246307" cy="307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93372" y="717331"/>
              <a:ext cx="260131" cy="244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244744" y="3817667"/>
            <a:ext cx="230832" cy="232756"/>
            <a:chOff x="6065429" y="683766"/>
            <a:chExt cx="307774" cy="310342"/>
          </a:xfrm>
        </p:grpSpPr>
        <p:sp>
          <p:nvSpPr>
            <p:cNvPr id="51" name="TextBox 50"/>
            <p:cNvSpPr txBox="1"/>
            <p:nvPr/>
          </p:nvSpPr>
          <p:spPr>
            <a:xfrm rot="16200000">
              <a:off x="6064145" y="685050"/>
              <a:ext cx="310342" cy="30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-윤고딕320" pitchFamily="18" charset="-127"/>
                  <a:ea typeface="-윤고딕320" pitchFamily="18" charset="-127"/>
                </a:rPr>
                <a:t>&lt;</a:t>
              </a:r>
              <a:endParaRPr lang="ko-KR" altLang="en-US" sz="900" dirty="0"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093330" y="717334"/>
              <a:ext cx="260129" cy="244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04307" y="4261441"/>
            <a:ext cx="307777" cy="192321"/>
            <a:chOff x="6014176" y="715782"/>
            <a:chExt cx="410369" cy="256427"/>
          </a:xfrm>
        </p:grpSpPr>
        <p:sp>
          <p:nvSpPr>
            <p:cNvPr id="54" name="TextBox 53"/>
            <p:cNvSpPr txBox="1"/>
            <p:nvPr/>
          </p:nvSpPr>
          <p:spPr>
            <a:xfrm rot="16200000">
              <a:off x="6096207" y="633751"/>
              <a:ext cx="24630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93372" y="727843"/>
              <a:ext cx="260130" cy="244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119339" y="1320978"/>
            <a:ext cx="2550320" cy="3643313"/>
            <a:chOff x="1300162" y="1757362"/>
            <a:chExt cx="3400426" cy="485775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300163" y="1757362"/>
              <a:ext cx="3400425" cy="48577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 flipV="1">
              <a:off x="1300163" y="2243138"/>
              <a:ext cx="3400425" cy="1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1300162" y="6110288"/>
              <a:ext cx="3400425" cy="1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2871788" y="6205537"/>
              <a:ext cx="385764" cy="328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633121" y="1996605"/>
              <a:ext cx="863097" cy="11467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923912" y="1815040"/>
            <a:ext cx="10794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위시리스트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57429" y="2179301"/>
            <a:ext cx="6338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상품명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87382" y="2179301"/>
            <a:ext cx="46871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mtClean="0">
                <a:latin typeface="-윤고딕320" pitchFamily="18" charset="-127"/>
                <a:ea typeface="-윤고딕320" pitchFamily="18" charset="-127"/>
              </a:rPr>
              <a:t>가격</a:t>
            </a:r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33198" y="2582073"/>
            <a:ext cx="30360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햄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5611" y="2589555"/>
            <a:ext cx="5424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3500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51622" y="2866554"/>
            <a:ext cx="46871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김치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69326" y="2862729"/>
            <a:ext cx="5424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5000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81304" y="4204742"/>
            <a:ext cx="46871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총계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75317" y="4203273"/>
            <a:ext cx="5424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6500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5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설계 계획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필요 부품 목록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3746" y="3474917"/>
            <a:ext cx="3100091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ARDUINO UNO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R3</a:t>
            </a:r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6618" y="3451358"/>
            <a:ext cx="191783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블루투스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dirty="0">
                <a:latin typeface="-윤고딕320" pitchFamily="18" charset="-127"/>
                <a:ea typeface="-윤고딕320" pitchFamily="18" charset="-127"/>
              </a:rPr>
              <a:t>모듈 </a:t>
            </a:r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HC – 06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49191" y="3371044"/>
            <a:ext cx="1427315" cy="50013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ARDUINO</a:t>
            </a: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USB </a:t>
            </a:r>
            <a:r>
              <a:rPr lang="ko-KR" altLang="en-US" dirty="0">
                <a:latin typeface="-윤고딕320" pitchFamily="18" charset="-127"/>
                <a:ea typeface="-윤고딕320" pitchFamily="18" charset="-127"/>
              </a:rPr>
              <a:t>호스트 </a:t>
            </a:r>
            <a:r>
              <a:rPr lang="ko-KR" altLang="en-US" dirty="0" err="1">
                <a:latin typeface="-윤고딕320" pitchFamily="18" charset="-127"/>
                <a:ea typeface="-윤고딕320" pitchFamily="18" charset="-127"/>
              </a:rPr>
              <a:t>쉴드</a:t>
            </a:r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30366"/>
            <a:ext cx="1934802" cy="15406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9725">
            <a:off x="574052" y="1902503"/>
            <a:ext cx="1222609" cy="16569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81" y="2037076"/>
            <a:ext cx="1953811" cy="10693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93" y="1910325"/>
            <a:ext cx="2110871" cy="14684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197" y="3371043"/>
            <a:ext cx="1254189" cy="50013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dirty="0">
                <a:latin typeface="-윤고딕320" pitchFamily="18" charset="-127"/>
                <a:ea typeface="-윤고딕320" pitchFamily="18" charset="-127"/>
              </a:rPr>
              <a:t>바코드 스캐너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SD </a:t>
            </a:r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– 1 USB</a:t>
            </a:r>
            <a:r>
              <a:rPr lang="ko-KR" altLang="en-US" dirty="0">
                <a:latin typeface="-윤고딕320" pitchFamily="18" charset="-127"/>
                <a:ea typeface="-윤고딕320" pitchFamily="18" charset="-127"/>
              </a:rPr>
              <a:t>형</a:t>
            </a:r>
            <a:endParaRPr lang="en-US" altLang="ko-KR" dirty="0"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80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설계 계획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개발 환경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1504666"/>
            <a:ext cx="0" cy="323164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49549" y="1504666"/>
            <a:ext cx="1226939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2100" dirty="0" smtClean="0">
                <a:solidFill>
                  <a:schemeClr val="accent2"/>
                </a:solidFill>
                <a:latin typeface="-윤고딕320" pitchFamily="18" charset="-127"/>
                <a:ea typeface="-윤고딕320" pitchFamily="18" charset="-127"/>
              </a:rPr>
              <a:t>하드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-윤고딕320" pitchFamily="18" charset="-127"/>
                <a:ea typeface="-윤고딕320" pitchFamily="18" charset="-127"/>
              </a:rPr>
              <a:t>웨어</a:t>
            </a:r>
            <a:endParaRPr lang="ko-KR" altLang="en-US" sz="2100" dirty="0">
              <a:solidFill>
                <a:schemeClr val="accent2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92536" y="1484195"/>
            <a:ext cx="1475404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2100" dirty="0" smtClean="0">
                <a:solidFill>
                  <a:schemeClr val="accent2"/>
                </a:solidFill>
                <a:latin typeface="-윤고딕320" pitchFamily="18" charset="-127"/>
                <a:ea typeface="-윤고딕320" pitchFamily="18" charset="-127"/>
              </a:rPr>
              <a:t>소프</a:t>
            </a:r>
            <a:r>
              <a:rPr lang="ko-KR" altLang="en-US" sz="2100" dirty="0">
                <a:solidFill>
                  <a:schemeClr val="accent2"/>
                </a:solidFill>
                <a:latin typeface="-윤고딕320" pitchFamily="18" charset="-127"/>
                <a:ea typeface="-윤고딕320" pitchFamily="18" charset="-127"/>
              </a:rPr>
              <a:t>트</a:t>
            </a:r>
            <a:r>
              <a:rPr lang="ko-KR" altLang="en-US" sz="2100" dirty="0" smtClean="0">
                <a:solidFill>
                  <a:schemeClr val="accent2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-윤고딕320" pitchFamily="18" charset="-127"/>
                <a:ea typeface="-윤고딕320" pitchFamily="18" charset="-127"/>
              </a:rPr>
              <a:t>웨어</a:t>
            </a:r>
            <a:endParaRPr lang="ko-KR" altLang="en-US" sz="2100" dirty="0">
              <a:solidFill>
                <a:schemeClr val="accent2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63" y="2108579"/>
            <a:ext cx="3469943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 algn="ctr">
              <a:buFont typeface="Arial" pitchFamily="34" charset="0"/>
              <a:buChar char="•"/>
            </a:pPr>
            <a:r>
              <a:rPr lang="en-US" altLang="ko-KR" sz="1500" dirty="0">
                <a:latin typeface="-윤고딕320" pitchFamily="18" charset="-127"/>
                <a:ea typeface="-윤고딕320" pitchFamily="18" charset="-127"/>
              </a:rPr>
              <a:t>ARDUINO UNO R3</a:t>
            </a:r>
          </a:p>
          <a:p>
            <a:pPr algn="ctr"/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r>
              <a:rPr lang="ko-KR" altLang="en-US" sz="1500" dirty="0">
                <a:latin typeface="-윤고딕320" pitchFamily="18" charset="-127"/>
                <a:ea typeface="-윤고딕320" pitchFamily="18" charset="-127"/>
              </a:rPr>
              <a:t>바코드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스캐너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SD – 1 USB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형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ARDUINO </a:t>
            </a:r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블루투스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모듈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HC – 06</a:t>
            </a:r>
          </a:p>
          <a:p>
            <a:pPr marL="214313" indent="-214313" algn="ctr">
              <a:buFont typeface="Arial" pitchFamily="34" charset="0"/>
              <a:buChar char="•"/>
            </a:pP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ARDUINO USB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호스트 </a:t>
            </a:r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쉴드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쇼핑 </a:t>
            </a:r>
            <a:r>
              <a:rPr lang="ko-KR" altLang="en-US" sz="1500" dirty="0">
                <a:latin typeface="-윤고딕320" pitchFamily="18" charset="-127"/>
                <a:ea typeface="-윤고딕320" pitchFamily="18" charset="-127"/>
              </a:rPr>
              <a:t>카트</a:t>
            </a: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500" b="1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9795" y="2180231"/>
            <a:ext cx="3040039" cy="16850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 algn="ctr">
              <a:buFont typeface="Arial" pitchFamily="34" charset="0"/>
              <a:buChar char="•"/>
            </a:pPr>
            <a:r>
              <a:rPr lang="en-US" altLang="ko-KR" sz="1500" dirty="0" err="1" smtClean="0">
                <a:latin typeface="-윤고딕320" pitchFamily="18" charset="-127"/>
                <a:ea typeface="-윤고딕320" pitchFamily="18" charset="-127"/>
              </a:rPr>
              <a:t>Arduino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sketch</a:t>
            </a:r>
          </a:p>
          <a:p>
            <a:pPr marL="214313" indent="-214313" algn="ctr">
              <a:buFont typeface="Arial" pitchFamily="34" charset="0"/>
              <a:buChar char="•"/>
            </a:pP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App Inventor</a:t>
            </a:r>
          </a:p>
          <a:p>
            <a:pPr marL="214313" indent="-214313" algn="ctr">
              <a:buFontTx/>
              <a:buChar char="-"/>
            </a:pP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 typeface="Arial" pitchFamily="34" charset="0"/>
              <a:buChar char="•"/>
            </a:pP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marL="214313" indent="-214313" algn="ctr">
              <a:buFontTx/>
              <a:buChar char="-"/>
            </a:pP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99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1" y="127001"/>
            <a:ext cx="8890000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3134453"/>
              </p:ext>
            </p:extLst>
          </p:nvPr>
        </p:nvGraphicFramePr>
        <p:xfrm>
          <a:off x="2071991" y="836731"/>
          <a:ext cx="5958127" cy="37946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11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11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11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11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11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116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9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월</a:t>
                      </a: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월</a:t>
                      </a: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주차</a:t>
                      </a:r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월</a:t>
                      </a: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주차</a:t>
                      </a:r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11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월</a:t>
                      </a: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주차</a:t>
                      </a:r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11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월</a:t>
                      </a: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주차</a:t>
                      </a:r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12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월</a:t>
                      </a: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주차</a:t>
                      </a:r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812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설계</a:t>
                      </a:r>
                      <a:endParaRPr lang="ko-KR" altLang="en-US" sz="1200" b="1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01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바코드스캔</a:t>
                      </a: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프로그래밍 </a:t>
                      </a:r>
                      <a:endParaRPr lang="en-US" altLang="ko-KR" sz="1200" b="1" dirty="0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12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앱</a:t>
                      </a:r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 제작</a:t>
                      </a:r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12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디버깅</a:t>
                      </a:r>
                      <a:endParaRPr lang="ko-KR" altLang="en-US" sz="1200" b="1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812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-윤고딕320" pitchFamily="18" charset="-127"/>
                          <a:ea typeface="-윤고딕320" pitchFamily="18" charset="-127"/>
                        </a:rPr>
                        <a:t>최종점검</a:t>
                      </a:r>
                      <a:endParaRPr lang="ko-KR" altLang="en-US" sz="1200" b="1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7001" y="607219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7" y="536831"/>
            <a:ext cx="3643313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설계 계획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개발 환경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3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579</Words>
  <Application>Microsoft Office PowerPoint</Application>
  <PresentationFormat>화면 슬라이드 쇼(16:9)</PresentationFormat>
  <Paragraphs>255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맑은 고딕</vt:lpstr>
      <vt:lpstr>-윤고딕330</vt:lpstr>
      <vt:lpstr>-윤고딕110</vt:lpstr>
      <vt:lpstr>-윤고딕310</vt:lpstr>
      <vt:lpstr>Wingdings 3</vt:lpstr>
      <vt:lpstr>-윤고딕320</vt:lpstr>
      <vt:lpstr>한컴돋움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최윤진</cp:lastModifiedBy>
  <cp:revision>70</cp:revision>
  <dcterms:created xsi:type="dcterms:W3CDTF">2016-03-30T05:53:39Z</dcterms:created>
  <dcterms:modified xsi:type="dcterms:W3CDTF">2016-11-26T01:06:12Z</dcterms:modified>
</cp:coreProperties>
</file>