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Bad Script"/>
      <p:regular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Roboto Condensed Light"/>
      <p:regular r:id="rId28"/>
      <p:bold r:id="rId29"/>
      <p:italic r:id="rId30"/>
      <p:boldItalic r:id="rId31"/>
    </p:embeddedFont>
    <p:embeddedFont>
      <p:font typeface="Exo 2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Gill Sans"/>
      <p:regular r:id="rId40"/>
      <p:bold r:id="rId41"/>
    </p:embeddedFont>
    <p:embeddedFont>
      <p:font typeface="Source Sans Pr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iw2bTQmXlyLANBt9GMTY0+Y/ID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567608-B6E0-4A51-9ADA-673489E908DA}">
  <a:tblStyle styleId="{21567608-B6E0-4A51-9ADA-673489E908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regular.fntdata"/><Relationship Id="rId41" Type="http://schemas.openxmlformats.org/officeDocument/2006/relationships/font" Target="fonts/GillSans-bold.fntdata"/><Relationship Id="rId22" Type="http://schemas.openxmlformats.org/officeDocument/2006/relationships/slide" Target="slides/slide17.xml"/><Relationship Id="rId44" Type="http://schemas.openxmlformats.org/officeDocument/2006/relationships/font" Target="fonts/SourceSansPro-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bold.fntdata"/><Relationship Id="rId24" Type="http://schemas.openxmlformats.org/officeDocument/2006/relationships/font" Target="fonts/FiraSansExtraCondensedMedium-regular.fntdata"/><Relationship Id="rId46" Type="http://customschemas.google.com/relationships/presentationmetadata" Target="metadata"/><Relationship Id="rId23" Type="http://schemas.openxmlformats.org/officeDocument/2006/relationships/font" Target="fonts/BadScript-regular.fntdata"/><Relationship Id="rId45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RobotoCondensedLight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boldItalic.fntdata"/><Relationship Id="rId30" Type="http://schemas.openxmlformats.org/officeDocument/2006/relationships/font" Target="fonts/RobotoCondensedLight-italic.fntdata"/><Relationship Id="rId11" Type="http://schemas.openxmlformats.org/officeDocument/2006/relationships/slide" Target="slides/slide6.xml"/><Relationship Id="rId33" Type="http://schemas.openxmlformats.org/officeDocument/2006/relationships/font" Target="fonts/Exo2-bold.fntdata"/><Relationship Id="rId10" Type="http://schemas.openxmlformats.org/officeDocument/2006/relationships/slide" Target="slides/slide5.xml"/><Relationship Id="rId32" Type="http://schemas.openxmlformats.org/officeDocument/2006/relationships/font" Target="fonts/Exo2-regular.fntdata"/><Relationship Id="rId13" Type="http://schemas.openxmlformats.org/officeDocument/2006/relationships/slide" Target="slides/slide8.xml"/><Relationship Id="rId35" Type="http://schemas.openxmlformats.org/officeDocument/2006/relationships/font" Target="fonts/Exo2-boldItalic.fntdata"/><Relationship Id="rId12" Type="http://schemas.openxmlformats.org/officeDocument/2006/relationships/slide" Target="slides/slide7.xml"/><Relationship Id="rId34" Type="http://schemas.openxmlformats.org/officeDocument/2006/relationships/font" Target="fonts/Exo2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9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" type="subTitle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" name="Google Shape;24;p23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" name="Google Shape;29;p25"/>
          <p:cNvSpPr txBox="1"/>
          <p:nvPr>
            <p:ph idx="1" type="subTitle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hasCustomPrompt="1" type="title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b="1" i="0" sz="2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ctrTitle"/>
          </p:nvPr>
        </p:nvSpPr>
        <p:spPr>
          <a:xfrm>
            <a:off x="2339404" y="989487"/>
            <a:ext cx="5422456" cy="18333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21240"/>
                </a:solidFill>
              </a:rPr>
              <a:t>CE259-PIP       SciPy</a:t>
            </a:r>
            <a:endParaRPr>
              <a:solidFill>
                <a:srgbClr val="021240"/>
              </a:solidFill>
            </a:endParaRPr>
          </a:p>
        </p:txBody>
      </p:sp>
      <p:sp>
        <p:nvSpPr>
          <p:cNvPr id="39" name="Google Shape;39;p1"/>
          <p:cNvSpPr txBox="1"/>
          <p:nvPr>
            <p:ph idx="1" type="subTitle"/>
          </p:nvPr>
        </p:nvSpPr>
        <p:spPr>
          <a:xfrm>
            <a:off x="5001984" y="3658791"/>
            <a:ext cx="3738563" cy="11959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rgbClr val="002060"/>
                </a:solidFill>
              </a:rPr>
              <a:t>Presentation by:</a:t>
            </a:r>
            <a:endParaRPr/>
          </a:p>
          <a:p>
            <a:pPr indent="0" lvl="3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rgbClr val="002060"/>
                </a:solidFill>
              </a:rPr>
              <a:t>Hetvi  Soni	    20CE138</a:t>
            </a:r>
            <a:endParaRPr/>
          </a:p>
          <a:p>
            <a:pPr indent="0" lvl="3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rgbClr val="002060"/>
                </a:solidFill>
              </a:rPr>
              <a:t>Khushi Tala	    20CE142</a:t>
            </a:r>
            <a:endParaRPr/>
          </a:p>
          <a:p>
            <a:pPr indent="0" lvl="3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rgbClr val="002060"/>
                </a:solidFill>
              </a:rPr>
              <a:t>Archana Vyas               20CE157</a:t>
            </a:r>
            <a:endParaRPr sz="1400">
              <a:solidFill>
                <a:srgbClr val="002060"/>
              </a:solidFill>
            </a:endParaRPr>
          </a:p>
        </p:txBody>
      </p:sp>
      <p:cxnSp>
        <p:nvCxnSpPr>
          <p:cNvPr id="40" name="Google Shape;40;p1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pic>
        <p:nvPicPr>
          <p:cNvPr descr="CHARUSAT Campus - YouTube" id="41" name="Google Shape;41;p1"/>
          <p:cNvPicPr preferRelativeResize="0"/>
          <p:nvPr/>
        </p:nvPicPr>
        <p:blipFill rotWithShape="1">
          <a:blip r:embed="rId3">
            <a:alphaModFix/>
          </a:blip>
          <a:srcRect b="21654" l="18684" r="18564" t="21907"/>
          <a:stretch/>
        </p:blipFill>
        <p:spPr>
          <a:xfrm>
            <a:off x="0" y="-7144"/>
            <a:ext cx="722788" cy="650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otar University of Science and Technology Chandubhai S. Patel Institute  of Technology" id="42" name="Google Shape;42;p1"/>
          <p:cNvPicPr preferRelativeResize="0"/>
          <p:nvPr/>
        </p:nvPicPr>
        <p:blipFill rotWithShape="1">
          <a:blip r:embed="rId4">
            <a:alphaModFix/>
          </a:blip>
          <a:srcRect b="7970" l="12655" r="13579" t="9784"/>
          <a:stretch/>
        </p:blipFill>
        <p:spPr>
          <a:xfrm>
            <a:off x="8344069" y="0"/>
            <a:ext cx="792956" cy="75314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7815262" y="2785035"/>
            <a:ext cx="13287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21240"/>
                </a:solidFill>
                <a:latin typeface="Exo 2"/>
                <a:ea typeface="Exo 2"/>
                <a:cs typeface="Exo 2"/>
                <a:sym typeface="Exo 2"/>
              </a:rPr>
              <a:t>CE</a:t>
            </a:r>
            <a:r>
              <a:rPr b="1" i="0" lang="en-US" sz="2000" u="none" cap="none" strike="noStrike">
                <a:solidFill>
                  <a:srgbClr val="021240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b="1" i="0" lang="en-US" sz="1200" u="none" cap="none" strike="noStrike">
                <a:solidFill>
                  <a:srgbClr val="021240"/>
                </a:solidFill>
                <a:latin typeface="Exo 2"/>
                <a:ea typeface="Exo 2"/>
                <a:cs typeface="Exo 2"/>
                <a:sym typeface="Exo 2"/>
              </a:rPr>
              <a:t>Department</a:t>
            </a:r>
            <a:endParaRPr b="1" i="0" sz="2000" u="none" cap="none" strike="noStrike">
              <a:solidFill>
                <a:srgbClr val="021240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mc:AlternateContent>
    <mc:Choice Requires="p14">
      <p:transition spd="slow">
        <p14:flash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ctrTitle"/>
          </p:nvPr>
        </p:nvSpPr>
        <p:spPr>
          <a:xfrm>
            <a:off x="2887346" y="181951"/>
            <a:ext cx="3369307" cy="557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Exponential Function</a:t>
            </a:r>
            <a:endParaRPr>
              <a:solidFill>
                <a:srgbClr val="021240"/>
              </a:solidFill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96375" y="1599702"/>
            <a:ext cx="4111845" cy="259129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495675" y="1985963"/>
            <a:ext cx="21526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0"/>
          <p:cNvCxnSpPr/>
          <p:nvPr/>
        </p:nvCxnSpPr>
        <p:spPr>
          <a:xfrm>
            <a:off x="5311140" y="776538"/>
            <a:ext cx="383286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686" y="2068744"/>
            <a:ext cx="2949989" cy="16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ctrTitle"/>
          </p:nvPr>
        </p:nvSpPr>
        <p:spPr>
          <a:xfrm>
            <a:off x="2811462" y="211503"/>
            <a:ext cx="3703637" cy="557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Trigonometric Function</a:t>
            </a:r>
            <a:endParaRPr>
              <a:solidFill>
                <a:srgbClr val="021240"/>
              </a:solidFill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696375" y="1599702"/>
            <a:ext cx="4111845" cy="259129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3495675" y="1985963"/>
            <a:ext cx="21526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1"/>
          <p:cNvCxnSpPr/>
          <p:nvPr/>
        </p:nvCxnSpPr>
        <p:spPr>
          <a:xfrm>
            <a:off x="5311140" y="776538"/>
            <a:ext cx="383286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44" name="Google Shape;144;p11"/>
          <p:cNvSpPr/>
          <p:nvPr/>
        </p:nvSpPr>
        <p:spPr>
          <a:xfrm>
            <a:off x="3529013" y="2000250"/>
            <a:ext cx="20859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73" y="2045310"/>
            <a:ext cx="3102648" cy="170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ctrTitle"/>
          </p:nvPr>
        </p:nvSpPr>
        <p:spPr>
          <a:xfrm>
            <a:off x="1744733" y="166485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Bessel Function</a:t>
            </a:r>
            <a:endParaRPr>
              <a:solidFill>
                <a:srgbClr val="021240"/>
              </a:solidFill>
            </a:endParaRPr>
          </a:p>
        </p:txBody>
      </p:sp>
      <p:cxnSp>
        <p:nvCxnSpPr>
          <p:cNvPr id="151" name="Google Shape;151;p12"/>
          <p:cNvCxnSpPr/>
          <p:nvPr/>
        </p:nvCxnSpPr>
        <p:spPr>
          <a:xfrm>
            <a:off x="5234940" y="746058"/>
            <a:ext cx="390906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52" name="Google Shape;152;p12"/>
          <p:cNvSpPr/>
          <p:nvPr/>
        </p:nvSpPr>
        <p:spPr>
          <a:xfrm>
            <a:off x="551594" y="1581758"/>
            <a:ext cx="5087206" cy="259129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3052763" y="1619250"/>
            <a:ext cx="303847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572" y="2233613"/>
            <a:ext cx="46672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ctrTitle"/>
          </p:nvPr>
        </p:nvSpPr>
        <p:spPr>
          <a:xfrm>
            <a:off x="1744733" y="166485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Linear Algebra</a:t>
            </a:r>
            <a:endParaRPr>
              <a:solidFill>
                <a:srgbClr val="021240"/>
              </a:solidFill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4897583" y="1692257"/>
            <a:ext cx="3816926" cy="2256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Algebra of SciPy is an implementation of BLAS and ATLAS LAPACK libraries.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of Linear Algebra is very fast compared to BLAS and LAPACK.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algebra routine accepts two-dimensional array object and output is also a two-dimensional array.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61" name="Google Shape;161;p13"/>
          <p:cNvCxnSpPr/>
          <p:nvPr/>
        </p:nvCxnSpPr>
        <p:spPr>
          <a:xfrm>
            <a:off x="5234940" y="746058"/>
            <a:ext cx="390906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62" name="Google Shape;162;p13"/>
          <p:cNvSpPr/>
          <p:nvPr/>
        </p:nvSpPr>
        <p:spPr>
          <a:xfrm>
            <a:off x="612555" y="1482565"/>
            <a:ext cx="4066125" cy="259129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3052763" y="1619250"/>
            <a:ext cx="303847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25471" t="0"/>
          <a:stretch/>
        </p:blipFill>
        <p:spPr>
          <a:xfrm>
            <a:off x="1568339" y="1825714"/>
            <a:ext cx="2264521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/>
          <p:nvPr/>
        </p:nvSpPr>
        <p:spPr>
          <a:xfrm>
            <a:off x="1486342" y="3755277"/>
            <a:ext cx="13083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0F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Inverse Matrix</a:t>
            </a:r>
            <a:endParaRPr b="0" i="0" sz="1400" u="none" cap="none" strike="noStrike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ctrTitle"/>
          </p:nvPr>
        </p:nvSpPr>
        <p:spPr>
          <a:xfrm>
            <a:off x="2098024" y="130473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Integration Functions</a:t>
            </a:r>
            <a:endParaRPr>
              <a:solidFill>
                <a:srgbClr val="021240"/>
              </a:solidFill>
            </a:endParaRPr>
          </a:p>
        </p:txBody>
      </p:sp>
      <p:cxnSp>
        <p:nvCxnSpPr>
          <p:cNvPr id="171" name="Google Shape;171;p14"/>
          <p:cNvCxnSpPr/>
          <p:nvPr/>
        </p:nvCxnSpPr>
        <p:spPr>
          <a:xfrm>
            <a:off x="5234940" y="746058"/>
            <a:ext cx="390906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72" name="Google Shape;172;p14"/>
          <p:cNvSpPr/>
          <p:nvPr/>
        </p:nvSpPr>
        <p:spPr>
          <a:xfrm>
            <a:off x="703302" y="1315684"/>
            <a:ext cx="4111845" cy="65859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3557338" y="2769583"/>
            <a:ext cx="4111845" cy="65859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993467" y="1322611"/>
            <a:ext cx="3531513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0F0F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1. General Integration</a:t>
            </a:r>
            <a:endParaRPr b="0" i="0" sz="2800" u="none" cap="none" strike="noStrike">
              <a:solidFill>
                <a:srgbClr val="F0F0F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3765798" y="2858666"/>
            <a:ext cx="30893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0F0F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2. Double Integration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/>
        </p:nvSpPr>
        <p:spPr>
          <a:xfrm>
            <a:off x="5643563" y="1887352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use the quad() function to find the single integration. The name comes from the fact that integration is sometimes called the quadrature.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f is the function we need to integrate. And a and b are lower and upper limits. We got the output value as a tuple with two values. The first one represents the integral value and the second one is the estimated absolute error.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658275" y="739366"/>
            <a:ext cx="4599525" cy="259129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457575" y="1125627"/>
            <a:ext cx="21526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5"/>
          <p:cNvCxnSpPr/>
          <p:nvPr/>
        </p:nvCxnSpPr>
        <p:spPr>
          <a:xfrm>
            <a:off x="5194632" y="1517205"/>
            <a:ext cx="183642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85" name="Google Shape;185;p15"/>
          <p:cNvSpPr/>
          <p:nvPr/>
        </p:nvSpPr>
        <p:spPr>
          <a:xfrm>
            <a:off x="3490913" y="1139914"/>
            <a:ext cx="20859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 txBox="1"/>
          <p:nvPr>
            <p:ph type="ctrTitle"/>
          </p:nvPr>
        </p:nvSpPr>
        <p:spPr>
          <a:xfrm>
            <a:off x="5425013" y="952646"/>
            <a:ext cx="2799300" cy="557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integrate.quad()</a:t>
            </a:r>
            <a:endParaRPr>
              <a:solidFill>
                <a:srgbClr val="021240"/>
              </a:solidFill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87" y="1362075"/>
            <a:ext cx="40767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/>
        </p:nvSpPr>
        <p:spPr>
          <a:xfrm>
            <a:off x="5643563" y="2035014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use the dblquad() function to find the double integral of a function.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func is the function we need to integrate. And a and b are lower and upper limits of the variable x. The gfun and hfun are the functions that decide the lower and the upper limits of the y variable.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658275" y="739366"/>
            <a:ext cx="4599525" cy="259129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3457575" y="1125627"/>
            <a:ext cx="21526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6"/>
          <p:cNvCxnSpPr/>
          <p:nvPr/>
        </p:nvCxnSpPr>
        <p:spPr>
          <a:xfrm>
            <a:off x="5194632" y="1517205"/>
            <a:ext cx="183642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97" name="Google Shape;197;p16"/>
          <p:cNvSpPr/>
          <p:nvPr/>
        </p:nvSpPr>
        <p:spPr>
          <a:xfrm>
            <a:off x="3490913" y="1139914"/>
            <a:ext cx="20859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 txBox="1"/>
          <p:nvPr>
            <p:ph type="ctrTitle"/>
          </p:nvPr>
        </p:nvSpPr>
        <p:spPr>
          <a:xfrm>
            <a:off x="5425013" y="952646"/>
            <a:ext cx="3129292" cy="557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integrate.dblquad()</a:t>
            </a:r>
            <a:endParaRPr>
              <a:solidFill>
                <a:srgbClr val="021240"/>
              </a:solidFill>
            </a:endParaRPr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619" y="1315887"/>
            <a:ext cx="3966800" cy="143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ctrTitle"/>
          </p:nvPr>
        </p:nvSpPr>
        <p:spPr>
          <a:xfrm>
            <a:off x="3078544" y="1105245"/>
            <a:ext cx="3543236" cy="20799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700">
                <a:solidFill>
                  <a:srgbClr val="021240"/>
                </a:solidFill>
                <a:latin typeface="Bad Script"/>
                <a:ea typeface="Bad Script"/>
                <a:cs typeface="Bad Script"/>
                <a:sym typeface="Bad Script"/>
              </a:rPr>
              <a:t>Th</a:t>
            </a:r>
            <a:r>
              <a:rPr lang="en-US" sz="9600">
                <a:solidFill>
                  <a:srgbClr val="021240"/>
                </a:solidFill>
                <a:latin typeface="Bad Script"/>
                <a:ea typeface="Bad Script"/>
                <a:cs typeface="Bad Script"/>
                <a:sym typeface="Bad Script"/>
              </a:rPr>
              <a:t>a</a:t>
            </a:r>
            <a:r>
              <a:rPr lang="en-US" sz="9700">
                <a:solidFill>
                  <a:srgbClr val="021240"/>
                </a:solidFill>
                <a:latin typeface="Bad Script"/>
                <a:ea typeface="Bad Script"/>
                <a:cs typeface="Bad Script"/>
                <a:sym typeface="Bad Script"/>
              </a:rPr>
              <a:t>nks</a:t>
            </a:r>
            <a:endParaRPr sz="9700">
              <a:solidFill>
                <a:srgbClr val="021240"/>
              </a:solidFill>
              <a:latin typeface="Bad Script"/>
              <a:ea typeface="Bad Script"/>
              <a:cs typeface="Bad Script"/>
              <a:sym typeface="Bad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idx="1" type="body"/>
          </p:nvPr>
        </p:nvSpPr>
        <p:spPr>
          <a:xfrm>
            <a:off x="863506" y="1244212"/>
            <a:ext cx="6919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</a:rPr>
              <a:t>What is Scipy</a:t>
            </a:r>
            <a:endParaRPr/>
          </a:p>
          <a:p>
            <a:pPr indent="-2857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</a:rPr>
              <a:t>Comparison between Numpy &amp; Scipy</a:t>
            </a:r>
            <a:endParaRPr/>
          </a:p>
          <a:p>
            <a:pPr indent="-2857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</a:rPr>
              <a:t>Sub-Packages </a:t>
            </a:r>
            <a:endParaRPr/>
          </a:p>
          <a:p>
            <a:pPr indent="-2857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</a:rPr>
              <a:t>Basic Functions</a:t>
            </a:r>
            <a:endParaRPr/>
          </a:p>
          <a:p>
            <a:pPr indent="-2857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</a:rPr>
              <a:t>Special Functions</a:t>
            </a:r>
            <a:endParaRPr/>
          </a:p>
          <a:p>
            <a:pPr indent="-2857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</a:rPr>
              <a:t>Integration Function</a:t>
            </a:r>
            <a:endParaRPr/>
          </a:p>
          <a:p>
            <a:pPr indent="-2857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</a:rPr>
              <a:t>Linear Algebra</a:t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3403997" y="211325"/>
            <a:ext cx="2336006" cy="554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rgbClr val="002060"/>
                </a:solidFill>
              </a:rPr>
              <a:t>CONTENT</a:t>
            </a:r>
            <a:endParaRPr sz="2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ctrTitle"/>
          </p:nvPr>
        </p:nvSpPr>
        <p:spPr>
          <a:xfrm flipH="1">
            <a:off x="704738" y="163357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21240"/>
                </a:solidFill>
              </a:rPr>
              <a:t>What is SciPy?</a:t>
            </a:r>
            <a:endParaRPr>
              <a:solidFill>
                <a:srgbClr val="021240"/>
              </a:solidFill>
            </a:endParaRPr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704738" y="1407202"/>
            <a:ext cx="5174568" cy="3386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Arial"/>
              <a:buChar char="•"/>
            </a:pPr>
            <a:r>
              <a:rPr i="0" lang="en-US" u="none" strike="noStrike">
                <a:solidFill>
                  <a:srgbClr val="021240"/>
                </a:solidFill>
                <a:latin typeface="Exo 2"/>
                <a:ea typeface="Exo 2"/>
                <a:cs typeface="Exo 2"/>
                <a:sym typeface="Exo 2"/>
              </a:rPr>
              <a:t>Scipy is a python library used to solve scientific and mathematical problems</a:t>
            </a:r>
            <a:endParaRPr>
              <a:solidFill>
                <a:srgbClr val="021240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Arial"/>
              <a:buChar char="•"/>
            </a:pPr>
            <a:r>
              <a:rPr i="0" lang="en-US" u="none" strike="noStrike">
                <a:solidFill>
                  <a:srgbClr val="021240"/>
                </a:solidFill>
                <a:latin typeface="Exo 2"/>
                <a:ea typeface="Exo 2"/>
                <a:cs typeface="Exo 2"/>
                <a:sym typeface="Exo 2"/>
              </a:rPr>
              <a:t>Built on numpy</a:t>
            </a:r>
            <a:endParaRPr>
              <a:solidFill>
                <a:srgbClr val="021240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21240"/>
              </a:buClr>
              <a:buSzPts val="1200"/>
              <a:buFont typeface="Arial"/>
              <a:buChar char="•"/>
            </a:pPr>
            <a:r>
              <a:rPr i="0" lang="en-US" u="none" strike="noStrike">
                <a:solidFill>
                  <a:srgbClr val="021240"/>
                </a:solidFill>
                <a:latin typeface="Exo 2"/>
                <a:ea typeface="Exo 2"/>
                <a:cs typeface="Exo 2"/>
                <a:sym typeface="Exo 2"/>
              </a:rPr>
              <a:t>Allows manipulation and visualizing</a:t>
            </a:r>
            <a:endParaRPr>
              <a:solidFill>
                <a:srgbClr val="021240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br>
              <a:rPr lang="en-US"/>
            </a:br>
            <a:endParaRPr/>
          </a:p>
        </p:txBody>
      </p:sp>
      <p:cxnSp>
        <p:nvCxnSpPr>
          <p:cNvPr id="56" name="Google Shape;56;p3"/>
          <p:cNvCxnSpPr/>
          <p:nvPr/>
        </p:nvCxnSpPr>
        <p:spPr>
          <a:xfrm>
            <a:off x="0" y="1085050"/>
            <a:ext cx="1561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pic>
        <p:nvPicPr>
          <p:cNvPr descr="SciPy Tutorial" id="57" name="Google Shape;57;p3"/>
          <p:cNvPicPr preferRelativeResize="0"/>
          <p:nvPr/>
        </p:nvPicPr>
        <p:blipFill rotWithShape="1">
          <a:blip r:embed="rId3">
            <a:alphaModFix/>
          </a:blip>
          <a:srcRect b="35841" l="25429" r="22805" t="5114"/>
          <a:stretch/>
        </p:blipFill>
        <p:spPr>
          <a:xfrm>
            <a:off x="4083627" y="205284"/>
            <a:ext cx="1257300" cy="109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ctrTitle"/>
          </p:nvPr>
        </p:nvSpPr>
        <p:spPr>
          <a:xfrm>
            <a:off x="1731092" y="221992"/>
            <a:ext cx="6991426" cy="5855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21240"/>
                </a:solidFill>
              </a:rPr>
              <a:t>Comparison  between  Numpy  &amp;  SciPy</a:t>
            </a:r>
            <a:endParaRPr>
              <a:solidFill>
                <a:srgbClr val="021240"/>
              </a:solidFill>
            </a:endParaRPr>
          </a:p>
        </p:txBody>
      </p:sp>
      <p:cxnSp>
        <p:nvCxnSpPr>
          <p:cNvPr id="63" name="Google Shape;63;p4"/>
          <p:cNvCxnSpPr/>
          <p:nvPr/>
        </p:nvCxnSpPr>
        <p:spPr>
          <a:xfrm>
            <a:off x="4571925" y="807585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64" name="Google Shape;64;p4"/>
          <p:cNvCxnSpPr/>
          <p:nvPr/>
        </p:nvCxnSpPr>
        <p:spPr>
          <a:xfrm>
            <a:off x="0" y="491120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65" name="Google Shape;65;p4"/>
          <p:cNvGraphicFramePr/>
          <p:nvPr/>
        </p:nvGraphicFramePr>
        <p:xfrm>
          <a:off x="415637" y="9185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{21567608-B6E0-4A51-9ADA-673489E908DA}</a:tableStyleId>
              </a:tblPr>
              <a:tblGrid>
                <a:gridCol w="2837875"/>
                <a:gridCol w="2837875"/>
                <a:gridCol w="2837875"/>
              </a:tblGrid>
              <a:tr h="30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﻿﻿﻿Point of Difference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NumPy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﻿﻿﻿﻿﻿SciPy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04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Type of operations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Performs basic operations such as sorting, indexing, etc. It is mostly used when working with data science and statistical concepts.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for complex operations such as algebraic functions, various numerical algorithms, etc.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6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Contains a variety of functions but these are not defined in depth.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Contains detailed versions of the functions like linear algebra that are completely featured.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5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NumPy Arrays are multi-dimensional arrays of objects which are of the same type i.e.  homogeneous.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SciPy does not have any such array concepts as it is more functional. It has no constraints of homogeneity.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2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 Language of creation and speed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NumPy is written in </a:t>
                      </a: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so has a faster computational speed.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SciPy is written in </a:t>
                      </a:r>
                      <a:r>
                        <a:rPr b="1" lang="en-US" sz="1400" u="none" cap="none" strike="noStrike"/>
                        <a:t>Python</a:t>
                      </a:r>
                      <a:r>
                        <a:rPr lang="en-US" sz="1400" u="none" cap="none" strike="noStrike"/>
                        <a:t> and so has a slower execution speed but vast functionality.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400" u="none" cap="none" strike="noStrike"/>
                      </a:b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2" type="ctrTitle"/>
          </p:nvPr>
        </p:nvSpPr>
        <p:spPr>
          <a:xfrm>
            <a:off x="3133725" y="162028"/>
            <a:ext cx="2607150" cy="545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Sub Packages</a:t>
            </a:r>
            <a:endParaRPr>
              <a:solidFill>
                <a:srgbClr val="021240"/>
              </a:solidFill>
            </a:endParaRPr>
          </a:p>
        </p:txBody>
      </p:sp>
      <p:cxnSp>
        <p:nvCxnSpPr>
          <p:cNvPr id="71" name="Google Shape;71;p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5"/>
          <p:cNvSpPr/>
          <p:nvPr/>
        </p:nvSpPr>
        <p:spPr>
          <a:xfrm>
            <a:off x="1266570" y="817082"/>
            <a:ext cx="6341460" cy="416439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Python SciPy and How to use it? | by Aayushi Johari | Edureka |  Medium"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657" y="1176314"/>
            <a:ext cx="5627303" cy="35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ctrTitle"/>
          </p:nvPr>
        </p:nvSpPr>
        <p:spPr>
          <a:xfrm>
            <a:off x="1744733" y="166485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Basic Functions</a:t>
            </a:r>
            <a:endParaRPr>
              <a:solidFill>
                <a:srgbClr val="021240"/>
              </a:solidFill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588548" y="1213730"/>
            <a:ext cx="4669251" cy="313729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1268633" y="150688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81" name="Google Shape;81;p6"/>
          <p:cNvCxnSpPr/>
          <p:nvPr/>
        </p:nvCxnSpPr>
        <p:spPr>
          <a:xfrm>
            <a:off x="1051560" y="1697160"/>
            <a:ext cx="3619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2" name="Google Shape;82;p6"/>
          <p:cNvCxnSpPr/>
          <p:nvPr/>
        </p:nvCxnSpPr>
        <p:spPr>
          <a:xfrm>
            <a:off x="1051560" y="1697160"/>
            <a:ext cx="0" cy="41338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3" name="Google Shape;83;p6"/>
          <p:cNvCxnSpPr/>
          <p:nvPr/>
        </p:nvCxnSpPr>
        <p:spPr>
          <a:xfrm>
            <a:off x="2877453" y="1687635"/>
            <a:ext cx="0" cy="41338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4" name="Google Shape;84;p6"/>
          <p:cNvCxnSpPr/>
          <p:nvPr/>
        </p:nvCxnSpPr>
        <p:spPr>
          <a:xfrm>
            <a:off x="4671060" y="1697160"/>
            <a:ext cx="0" cy="40386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5" name="Google Shape;85;p6"/>
          <p:cNvSpPr txBox="1"/>
          <p:nvPr/>
        </p:nvSpPr>
        <p:spPr>
          <a:xfrm>
            <a:off x="667372" y="2123191"/>
            <a:ext cx="926588" cy="4466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help()</a:t>
            </a:r>
            <a:endParaRPr/>
          </a:p>
        </p:txBody>
      </p:sp>
      <p:sp>
        <p:nvSpPr>
          <p:cNvPr id="86" name="Google Shape;86;p6"/>
          <p:cNvSpPr txBox="1"/>
          <p:nvPr/>
        </p:nvSpPr>
        <p:spPr>
          <a:xfrm>
            <a:off x="2414159" y="2123191"/>
            <a:ext cx="926588" cy="4466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info()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4033608" y="2125096"/>
            <a:ext cx="1224191" cy="4466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source()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ctrTitle"/>
          </p:nvPr>
        </p:nvSpPr>
        <p:spPr>
          <a:xfrm>
            <a:off x="4128650" y="739366"/>
            <a:ext cx="1356607" cy="557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help()</a:t>
            </a:r>
            <a:endParaRPr>
              <a:solidFill>
                <a:srgbClr val="021240"/>
              </a:solidFill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688181" y="2351245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Returns information about any function,keyword,class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94" name="Google Shape;94;p7"/>
          <p:cNvCxnSpPr/>
          <p:nvPr/>
        </p:nvCxnSpPr>
        <p:spPr>
          <a:xfrm>
            <a:off x="3392157" y="1361255"/>
            <a:ext cx="2093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7"/>
          <p:cNvSpPr/>
          <p:nvPr/>
        </p:nvSpPr>
        <p:spPr>
          <a:xfrm>
            <a:off x="822314" y="830653"/>
            <a:ext cx="2569843" cy="105236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593" y="985186"/>
            <a:ext cx="2278476" cy="6906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/>
          <p:nvPr/>
        </p:nvSpPr>
        <p:spPr>
          <a:xfrm>
            <a:off x="3717293" y="1891858"/>
            <a:ext cx="5137147" cy="314926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bkMTSZTabjBWdjBE1NvlqGWgPQKWd5W9q7GDr4kfen2Y4AJXAALNe-Z2O5zuQvDU7G-N_fCCAparoM_ImoeQBOfbDBrSg6-pxC1IcwqZlB43xMHYYFzwYVGmeTMIogiq8YfmrcYQ" id="99" name="Google Shape;99;p7"/>
          <p:cNvPicPr preferRelativeResize="0"/>
          <p:nvPr/>
        </p:nvPicPr>
        <p:blipFill rotWithShape="1">
          <a:blip r:embed="rId4">
            <a:alphaModFix/>
          </a:blip>
          <a:srcRect b="5517" l="13690" r="33512" t="38124"/>
          <a:stretch/>
        </p:blipFill>
        <p:spPr>
          <a:xfrm>
            <a:off x="4218709" y="2251363"/>
            <a:ext cx="4017818" cy="241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ctrTitle"/>
          </p:nvPr>
        </p:nvSpPr>
        <p:spPr>
          <a:xfrm>
            <a:off x="4128650" y="739366"/>
            <a:ext cx="1356607" cy="557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info()</a:t>
            </a:r>
            <a:endParaRPr>
              <a:solidFill>
                <a:srgbClr val="021240"/>
              </a:solidFill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688181" y="2351245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Returns information about any function,keyword,class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06" name="Google Shape;106;p8"/>
          <p:cNvCxnSpPr/>
          <p:nvPr/>
        </p:nvCxnSpPr>
        <p:spPr>
          <a:xfrm>
            <a:off x="3392157" y="1361255"/>
            <a:ext cx="2093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8"/>
          <p:cNvSpPr/>
          <p:nvPr/>
        </p:nvSpPr>
        <p:spPr>
          <a:xfrm>
            <a:off x="822314" y="830653"/>
            <a:ext cx="2569843" cy="105236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3717293" y="1891858"/>
            <a:ext cx="5137147" cy="314926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23155" l="3082" r="8799" t="9742"/>
          <a:stretch/>
        </p:blipFill>
        <p:spPr>
          <a:xfrm>
            <a:off x="1020422" y="1032287"/>
            <a:ext cx="2173627" cy="622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-pu5E4K04A1wegv63j3gPyFx5JvTPKdQI9FOJcGSNczHgSO3l8iGrCB42boTuNT28ZNpnDa-r09yBfUNAL2edGrPpvnOrMx7nRHgooeHhZBZl0khgjeKW8pgrZsG8QPMlEt1ecul" id="111" name="Google Shape;111;p8"/>
          <p:cNvPicPr preferRelativeResize="0"/>
          <p:nvPr/>
        </p:nvPicPr>
        <p:blipFill rotWithShape="1">
          <a:blip r:embed="rId4">
            <a:alphaModFix/>
          </a:blip>
          <a:srcRect b="19192" l="14971" r="34679" t="37503"/>
          <a:stretch/>
        </p:blipFill>
        <p:spPr>
          <a:xfrm>
            <a:off x="4179960" y="2351245"/>
            <a:ext cx="4318219" cy="208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ctrTitle"/>
          </p:nvPr>
        </p:nvSpPr>
        <p:spPr>
          <a:xfrm>
            <a:off x="4128650" y="739366"/>
            <a:ext cx="1623195" cy="557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21240"/>
                </a:solidFill>
              </a:rPr>
              <a:t>source()</a:t>
            </a:r>
            <a:endParaRPr>
              <a:solidFill>
                <a:srgbClr val="021240"/>
              </a:solidFill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501143" y="2460973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Returns the source code only for objects written in python.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18" name="Google Shape;118;p9"/>
          <p:cNvCxnSpPr/>
          <p:nvPr/>
        </p:nvCxnSpPr>
        <p:spPr>
          <a:xfrm>
            <a:off x="3392157" y="1361255"/>
            <a:ext cx="2093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9"/>
          <p:cNvSpPr/>
          <p:nvPr/>
        </p:nvSpPr>
        <p:spPr>
          <a:xfrm>
            <a:off x="851363" y="896566"/>
            <a:ext cx="2540794" cy="868607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3627871" y="1704822"/>
            <a:ext cx="5137147" cy="314926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617" y="1153103"/>
            <a:ext cx="2282287" cy="355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D5iJNZd8rQD3M7itQ9bcjEt3EcWZEY7LU4fNhGrD8ic1hK2W1XTzryFgl2ndYKBcq8lcGiWk0ByBhgyFLMVX1rfBbLuMSNwLQ5q0jKlwBJu3pveHGSJAQqG7rtYdUBqf2B8u0Vob" id="123" name="Google Shape;123;p9"/>
          <p:cNvPicPr preferRelativeResize="0"/>
          <p:nvPr/>
        </p:nvPicPr>
        <p:blipFill rotWithShape="1">
          <a:blip r:embed="rId4">
            <a:alphaModFix/>
          </a:blip>
          <a:srcRect b="7588" l="16021" r="38639" t="38125"/>
          <a:stretch/>
        </p:blipFill>
        <p:spPr>
          <a:xfrm>
            <a:off x="4320729" y="2058380"/>
            <a:ext cx="3751430" cy="2026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orq8dkPWqW2zD6afUDkFLmaNU8yCR6jPVBe33gNRhifkSWPuLnmH-RF8i7PZsPXPFWr-ZOa0izd2IYszzOBUzVfztRSY6_-W7nObjytzgFT-RNqFdaBqnD3PxFH9g_RRswc7Wf_j" id="124" name="Google Shape;124;p9"/>
          <p:cNvPicPr preferRelativeResize="0"/>
          <p:nvPr/>
        </p:nvPicPr>
        <p:blipFill rotWithShape="1">
          <a:blip r:embed="rId5">
            <a:alphaModFix/>
          </a:blip>
          <a:srcRect b="30381" l="16253" r="42954" t="57443"/>
          <a:stretch/>
        </p:blipFill>
        <p:spPr>
          <a:xfrm>
            <a:off x="4320729" y="4084926"/>
            <a:ext cx="3751430" cy="514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HETVI SONI</dc:creator>
</cp:coreProperties>
</file>