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7ED931-8176-4BC8-BBE1-7021CC4E7440}" type="datetimeFigureOut">
              <a:rPr lang="en-US" smtClean="0"/>
              <a:t>6/13/2023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FDD32E4-07C9-434E-B32C-A9079B9029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95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7ED931-8176-4BC8-BBE1-7021CC4E744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D32E4-07C9-434E-B32C-A9079B9029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554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7ED931-8176-4BC8-BBE1-7021CC4E744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D32E4-07C9-434E-B32C-A9079B9029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28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7ED931-8176-4BC8-BBE1-7021CC4E744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D32E4-07C9-434E-B32C-A9079B9029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27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7ED931-8176-4BC8-BBE1-7021CC4E7440}"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D32E4-07C9-434E-B32C-A9079B9029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677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7ED931-8176-4BC8-BBE1-7021CC4E7440}"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D32E4-07C9-434E-B32C-A9079B9029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927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7ED931-8176-4BC8-BBE1-7021CC4E7440}"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D32E4-07C9-434E-B32C-A9079B9029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815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7ED931-8176-4BC8-BBE1-7021CC4E7440}"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D32E4-07C9-434E-B32C-A9079B9029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02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ED931-8176-4BC8-BBE1-7021CC4E7440}"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D32E4-07C9-434E-B32C-A9079B90290A}" type="slidenum">
              <a:rPr lang="en-US" smtClean="0"/>
              <a:t>‹#›</a:t>
            </a:fld>
            <a:endParaRPr lang="en-US"/>
          </a:p>
        </p:txBody>
      </p:sp>
    </p:spTree>
    <p:extLst>
      <p:ext uri="{BB962C8B-B14F-4D97-AF65-F5344CB8AC3E}">
        <p14:creationId xmlns:p14="http://schemas.microsoft.com/office/powerpoint/2010/main" val="352303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7ED931-8176-4BC8-BBE1-7021CC4E7440}"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D32E4-07C9-434E-B32C-A9079B9029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07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C7ED931-8176-4BC8-BBE1-7021CC4E7440}" type="datetimeFigureOut">
              <a:rPr lang="en-US" smtClean="0"/>
              <a:t>6/13/2023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FDD32E4-07C9-434E-B32C-A9079B9029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897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C7ED931-8176-4BC8-BBE1-7021CC4E7440}" type="datetimeFigureOut">
              <a:rPr lang="en-US" smtClean="0"/>
              <a:t>6/13/2023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DD32E4-07C9-434E-B32C-A9079B9029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890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79D4-0CA6-033A-C10F-8F13E9CECF24}"/>
              </a:ext>
            </a:extLst>
          </p:cNvPr>
          <p:cNvSpPr>
            <a:spLocks noGrp="1"/>
          </p:cNvSpPr>
          <p:nvPr>
            <p:ph type="ctrTitle"/>
          </p:nvPr>
        </p:nvSpPr>
        <p:spPr/>
        <p:txBody>
          <a:bodyPr/>
          <a:lstStyle/>
          <a:p>
            <a:r>
              <a:rPr lang="en-US" dirty="0"/>
              <a:t>Telecom Churn Case Study</a:t>
            </a:r>
          </a:p>
        </p:txBody>
      </p:sp>
      <p:sp>
        <p:nvSpPr>
          <p:cNvPr id="3" name="Subtitle 2">
            <a:extLst>
              <a:ext uri="{FF2B5EF4-FFF2-40B4-BE49-F238E27FC236}">
                <a16:creationId xmlns:a16="http://schemas.microsoft.com/office/drawing/2014/main" id="{DE6266C1-83F7-82DC-CC48-AA29B52C33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638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19A1-2025-6554-C199-AD471EB19FCF}"/>
              </a:ext>
            </a:extLst>
          </p:cNvPr>
          <p:cNvSpPr>
            <a:spLocks noGrp="1"/>
          </p:cNvSpPr>
          <p:nvPr>
            <p:ph type="title"/>
          </p:nvPr>
        </p:nvSpPr>
        <p:spPr/>
        <p:txBody>
          <a:bodyPr/>
          <a:lstStyle/>
          <a:p>
            <a:r>
              <a:rPr lang="en-US" dirty="0"/>
              <a:t>Business Recommendation</a:t>
            </a:r>
          </a:p>
        </p:txBody>
      </p:sp>
      <p:pic>
        <p:nvPicPr>
          <p:cNvPr id="7" name="Content Placeholder 6">
            <a:extLst>
              <a:ext uri="{FF2B5EF4-FFF2-40B4-BE49-F238E27FC236}">
                <a16:creationId xmlns:a16="http://schemas.microsoft.com/office/drawing/2014/main" id="{7AF56175-E0DF-75FC-2A06-B54E88BAF2A1}"/>
              </a:ext>
            </a:extLst>
          </p:cNvPr>
          <p:cNvPicPr>
            <a:picLocks noGrp="1" noChangeAspect="1"/>
          </p:cNvPicPr>
          <p:nvPr>
            <p:ph idx="1"/>
          </p:nvPr>
        </p:nvPicPr>
        <p:blipFill rotWithShape="1">
          <a:blip r:embed="rId2"/>
          <a:srcRect l="4195" t="27216" r="43967" b="16090"/>
          <a:stretch/>
        </p:blipFill>
        <p:spPr>
          <a:xfrm>
            <a:off x="2200275" y="1805926"/>
            <a:ext cx="7143750" cy="4394849"/>
          </a:xfrm>
        </p:spPr>
      </p:pic>
    </p:spTree>
    <p:extLst>
      <p:ext uri="{BB962C8B-B14F-4D97-AF65-F5344CB8AC3E}">
        <p14:creationId xmlns:p14="http://schemas.microsoft.com/office/powerpoint/2010/main" val="108725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36C89-76E2-D6CD-CF22-4252BE66285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576D43B-70F7-1FBF-AD0E-016E81E2B357}"/>
              </a:ext>
            </a:extLst>
          </p:cNvPr>
          <p:cNvSpPr>
            <a:spLocks noGrp="1"/>
          </p:cNvSpPr>
          <p:nvPr>
            <p:ph idx="1"/>
          </p:nvPr>
        </p:nvSpPr>
        <p:spPr/>
        <p:txBody>
          <a:bodyPr>
            <a:normAutofit fontScale="47500" lnSpcReduction="20000"/>
          </a:bodyPr>
          <a:lstStyle/>
          <a:p>
            <a:pPr marL="0" indent="0">
              <a:buNone/>
            </a:pPr>
            <a:br>
              <a:rPr lang="en-US" sz="2300" b="1" dirty="0">
                <a:effectLst/>
                <a:latin typeface="Californian FB" panose="0207040306080B030204" pitchFamily="18" charset="0"/>
              </a:rPr>
            </a:br>
            <a:r>
              <a:rPr lang="en-US" sz="2300" b="1" dirty="0">
                <a:effectLst/>
                <a:latin typeface="Californian FB" panose="0207040306080B030204" pitchFamily="18" charset="0"/>
              </a:rPr>
              <a:t>1. Target the customers, whose minutes of usage of the incoming local calls and outgoing ISD calls are less in the action phase (mostly in the month of August).</a:t>
            </a:r>
          </a:p>
          <a:p>
            <a:pPr marL="0" indent="0">
              <a:buNone/>
            </a:pPr>
            <a:r>
              <a:rPr lang="en-US" sz="2300" b="1" dirty="0">
                <a:effectLst/>
                <a:latin typeface="Californian FB" panose="0207040306080B030204" pitchFamily="18" charset="0"/>
              </a:rPr>
              <a:t>2. Target the customers, whose outgoing others charge in July and incoming others on August are less.</a:t>
            </a:r>
          </a:p>
          <a:p>
            <a:pPr marL="0" indent="0">
              <a:buNone/>
            </a:pPr>
            <a:r>
              <a:rPr lang="en-US" sz="2300" b="1" dirty="0">
                <a:effectLst/>
                <a:latin typeface="Californian FB" panose="0207040306080B030204" pitchFamily="18" charset="0"/>
              </a:rPr>
              <a:t>3. Also, the customers having value based cost in the action phase increased are more likely to churn than the other customers. Hence, these customers may be a good target to provide offer.</a:t>
            </a:r>
          </a:p>
          <a:p>
            <a:pPr marL="0" indent="0">
              <a:buNone/>
            </a:pPr>
            <a:r>
              <a:rPr lang="en-US" sz="2300" b="1" dirty="0">
                <a:effectLst/>
                <a:latin typeface="Californian FB" panose="0207040306080B030204" pitchFamily="18" charset="0"/>
              </a:rPr>
              <a:t>4. </a:t>
            </a:r>
            <a:r>
              <a:rPr lang="en-US" sz="2300" b="1" dirty="0" err="1">
                <a:effectLst/>
                <a:latin typeface="Californian FB" panose="0207040306080B030204" pitchFamily="18" charset="0"/>
              </a:rPr>
              <a:t>Cutomers</a:t>
            </a:r>
            <a:r>
              <a:rPr lang="en-US" sz="2300" b="1" dirty="0">
                <a:effectLst/>
                <a:latin typeface="Californian FB" panose="0207040306080B030204" pitchFamily="18" charset="0"/>
              </a:rPr>
              <a:t>, whose monthly 3G recharge in August is more, are likely to be churned. </a:t>
            </a:r>
          </a:p>
          <a:p>
            <a:pPr marL="0" indent="0">
              <a:buNone/>
            </a:pPr>
            <a:r>
              <a:rPr lang="en-US" sz="2300" b="1" dirty="0">
                <a:effectLst/>
                <a:latin typeface="Californian FB" panose="0207040306080B030204" pitchFamily="18" charset="0"/>
              </a:rPr>
              <a:t>5. Customers having decreasing STD incoming minutes of usage for operators T to fixed lines of T for the month of August are more likely to churn.</a:t>
            </a:r>
          </a:p>
          <a:p>
            <a:pPr marL="0" indent="0">
              <a:buNone/>
            </a:pPr>
            <a:r>
              <a:rPr lang="en-US" sz="2300" b="1" dirty="0">
                <a:effectLst/>
                <a:latin typeface="Californian FB" panose="0207040306080B030204" pitchFamily="18" charset="0"/>
              </a:rPr>
              <a:t>6. </a:t>
            </a:r>
            <a:r>
              <a:rPr lang="en-US" sz="2300" b="1" dirty="0" err="1">
                <a:effectLst/>
                <a:latin typeface="Californian FB" panose="0207040306080B030204" pitchFamily="18" charset="0"/>
              </a:rPr>
              <a:t>Cutomers</a:t>
            </a:r>
            <a:r>
              <a:rPr lang="en-US" sz="2300" b="1" dirty="0">
                <a:effectLst/>
                <a:latin typeface="Californian FB" panose="0207040306080B030204" pitchFamily="18" charset="0"/>
              </a:rPr>
              <a:t> decreasing monthly 2g usage for August are most probable to churn.</a:t>
            </a:r>
          </a:p>
          <a:p>
            <a:pPr marL="0" indent="0">
              <a:buNone/>
            </a:pPr>
            <a:r>
              <a:rPr lang="en-US" sz="2300" b="1" dirty="0">
                <a:effectLst/>
                <a:latin typeface="Californian FB" panose="0207040306080B030204" pitchFamily="18" charset="0"/>
              </a:rPr>
              <a:t>7. Customers having decreasing incoming minutes of usage for operators T to fixed lines of T for August are more likely to churn.</a:t>
            </a:r>
          </a:p>
          <a:p>
            <a:pPr marL="0" indent="0">
              <a:buNone/>
            </a:pPr>
            <a:r>
              <a:rPr lang="en-US" sz="2300" b="1" dirty="0">
                <a:effectLst/>
                <a:latin typeface="Californian FB" panose="0207040306080B030204" pitchFamily="18" charset="0"/>
              </a:rPr>
              <a:t>8. roam_og_mou_8 variables have positive coefficients (0.7135). That means for the customers, whose roaming outgoing minutes of usage is increasing are more likely to churn.</a:t>
            </a:r>
          </a:p>
          <a:p>
            <a:endParaRPr lang="en-US" dirty="0"/>
          </a:p>
        </p:txBody>
      </p:sp>
    </p:spTree>
    <p:extLst>
      <p:ext uri="{BB962C8B-B14F-4D97-AF65-F5344CB8AC3E}">
        <p14:creationId xmlns:p14="http://schemas.microsoft.com/office/powerpoint/2010/main" val="268864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0701-6FC1-6CC7-02B9-7AB640F5BCD3}"/>
              </a:ext>
            </a:extLst>
          </p:cNvPr>
          <p:cNvSpPr>
            <a:spLocks noGrp="1"/>
          </p:cNvSpPr>
          <p:nvPr>
            <p:ph type="title"/>
          </p:nvPr>
        </p:nvSpPr>
        <p:spPr/>
        <p:txBody>
          <a:bodyPr>
            <a:normAutofit fontScale="90000"/>
          </a:bodyPr>
          <a:lstStyle/>
          <a:p>
            <a:r>
              <a:rPr lang="en-US" b="1" dirty="0">
                <a:solidFill>
                  <a:srgbClr val="569CD6"/>
                </a:solidFill>
                <a:effectLst/>
                <a:latin typeface="Consolas" panose="020B0609020204030204" pitchFamily="49" charset="0"/>
              </a:rPr>
              <a:t>Plots of important predictors for churn and non churn customers</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BE097730-523B-1A00-12E7-1FAB5889484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21B1D79-0D74-064E-6D8A-74078F42B87F}"/>
              </a:ext>
            </a:extLst>
          </p:cNvPr>
          <p:cNvPicPr>
            <a:picLocks noChangeAspect="1"/>
          </p:cNvPicPr>
          <p:nvPr/>
        </p:nvPicPr>
        <p:blipFill rotWithShape="1">
          <a:blip r:embed="rId2"/>
          <a:srcRect l="9297" t="38333" r="54609" b="23889"/>
          <a:stretch/>
        </p:blipFill>
        <p:spPr>
          <a:xfrm>
            <a:off x="2057302" y="1901291"/>
            <a:ext cx="7133832" cy="4200005"/>
          </a:xfrm>
          <a:prstGeom prst="rect">
            <a:avLst/>
          </a:prstGeom>
        </p:spPr>
      </p:pic>
    </p:spTree>
    <p:extLst>
      <p:ext uri="{BB962C8B-B14F-4D97-AF65-F5344CB8AC3E}">
        <p14:creationId xmlns:p14="http://schemas.microsoft.com/office/powerpoint/2010/main" val="215961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C93B-215C-A845-6A4F-5D246DF12693}"/>
              </a:ext>
            </a:extLst>
          </p:cNvPr>
          <p:cNvSpPr>
            <a:spLocks noGrp="1"/>
          </p:cNvSpPr>
          <p:nvPr>
            <p:ph type="title"/>
          </p:nvPr>
        </p:nvSpPr>
        <p:spPr/>
        <p:txBody>
          <a:bodyPr>
            <a:normAutofit fontScale="90000"/>
          </a:bodyPr>
          <a:lstStyle/>
          <a:p>
            <a:r>
              <a:rPr lang="en-US" sz="1800" b="0" dirty="0">
                <a:effectLst/>
                <a:latin typeface="Consolas" panose="020B0609020204030204" pitchFamily="49" charset="0"/>
              </a:rPr>
              <a:t>We can see that for the churn customers the minutes of usage for the month of August is mostly populated on the lower side than the non churn customers.</a:t>
            </a:r>
            <a:br>
              <a:rPr lang="en-US" sz="1800" b="0" dirty="0">
                <a:effectLst/>
                <a:latin typeface="Consolas" panose="020B0609020204030204" pitchFamily="49" charset="0"/>
              </a:rPr>
            </a:br>
            <a:endParaRPr lang="en-US" sz="1800" dirty="0"/>
          </a:p>
        </p:txBody>
      </p:sp>
      <p:pic>
        <p:nvPicPr>
          <p:cNvPr id="5" name="Content Placeholder 4">
            <a:extLst>
              <a:ext uri="{FF2B5EF4-FFF2-40B4-BE49-F238E27FC236}">
                <a16:creationId xmlns:a16="http://schemas.microsoft.com/office/drawing/2014/main" id="{550A6191-849A-0141-CF2F-E9DE619A69A6}"/>
              </a:ext>
            </a:extLst>
          </p:cNvPr>
          <p:cNvPicPr>
            <a:picLocks noGrp="1" noChangeAspect="1"/>
          </p:cNvPicPr>
          <p:nvPr>
            <p:ph idx="1"/>
          </p:nvPr>
        </p:nvPicPr>
        <p:blipFill rotWithShape="1">
          <a:blip r:embed="rId2"/>
          <a:srcRect l="8997" t="35316" r="54802" b="26377"/>
          <a:stretch/>
        </p:blipFill>
        <p:spPr>
          <a:xfrm>
            <a:off x="2209112" y="2024209"/>
            <a:ext cx="7410450" cy="4453618"/>
          </a:xfrm>
        </p:spPr>
      </p:pic>
    </p:spTree>
    <p:extLst>
      <p:ext uri="{BB962C8B-B14F-4D97-AF65-F5344CB8AC3E}">
        <p14:creationId xmlns:p14="http://schemas.microsoft.com/office/powerpoint/2010/main" val="42636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0AFB-592E-8B65-4344-6D4DD7C9ACD8}"/>
              </a:ext>
            </a:extLst>
          </p:cNvPr>
          <p:cNvSpPr>
            <a:spLocks noGrp="1"/>
          </p:cNvSpPr>
          <p:nvPr>
            <p:ph type="title"/>
          </p:nvPr>
        </p:nvSpPr>
        <p:spPr/>
        <p:txBody>
          <a:bodyPr>
            <a:normAutofit/>
          </a:bodyPr>
          <a:lstStyle/>
          <a:p>
            <a:r>
              <a:rPr lang="en-US" sz="1600" b="0" dirty="0">
                <a:effectLst/>
                <a:latin typeface="Consolas" panose="020B0609020204030204" pitchFamily="49" charset="0"/>
              </a:rPr>
              <a:t>We can see that the ISD outgoing minutes of usage for the month of August for churn customers is </a:t>
            </a:r>
            <a:r>
              <a:rPr lang="en-US" sz="1600" b="0" dirty="0" err="1">
                <a:effectLst/>
                <a:latin typeface="Consolas" panose="020B0609020204030204" pitchFamily="49" charset="0"/>
              </a:rPr>
              <a:t>densed</a:t>
            </a:r>
            <a:r>
              <a:rPr lang="en-US" sz="1600" b="0" dirty="0">
                <a:effectLst/>
                <a:latin typeface="Consolas" panose="020B0609020204030204" pitchFamily="49" charset="0"/>
              </a:rPr>
              <a:t> approximately to zero. On the </a:t>
            </a:r>
            <a:r>
              <a:rPr lang="en-US" sz="1600" b="0" dirty="0" err="1">
                <a:effectLst/>
                <a:latin typeface="Consolas" panose="020B0609020204030204" pitchFamily="49" charset="0"/>
              </a:rPr>
              <a:t>onther</a:t>
            </a:r>
            <a:r>
              <a:rPr lang="en-US" sz="1600" b="0" dirty="0">
                <a:effectLst/>
                <a:latin typeface="Consolas" panose="020B0609020204030204" pitchFamily="49" charset="0"/>
              </a:rPr>
              <a:t> hand for the non churn customers it is little more than the churn customers.</a:t>
            </a:r>
            <a:br>
              <a:rPr lang="en-US" sz="1600" b="0" dirty="0">
                <a:effectLst/>
                <a:latin typeface="Consolas" panose="020B0609020204030204" pitchFamily="49" charset="0"/>
              </a:rPr>
            </a:br>
            <a:endParaRPr lang="en-US" sz="1600" dirty="0"/>
          </a:p>
        </p:txBody>
      </p:sp>
      <p:pic>
        <p:nvPicPr>
          <p:cNvPr id="5" name="Content Placeholder 4">
            <a:extLst>
              <a:ext uri="{FF2B5EF4-FFF2-40B4-BE49-F238E27FC236}">
                <a16:creationId xmlns:a16="http://schemas.microsoft.com/office/drawing/2014/main" id="{8D093AD1-38B5-43F5-12A4-D3F2A47EE098}"/>
              </a:ext>
            </a:extLst>
          </p:cNvPr>
          <p:cNvPicPr>
            <a:picLocks noGrp="1" noChangeAspect="1"/>
          </p:cNvPicPr>
          <p:nvPr>
            <p:ph idx="1"/>
          </p:nvPr>
        </p:nvPicPr>
        <p:blipFill rotWithShape="1">
          <a:blip r:embed="rId2"/>
          <a:srcRect l="8382" t="39037" r="55049" b="22875"/>
          <a:stretch/>
        </p:blipFill>
        <p:spPr>
          <a:xfrm>
            <a:off x="1895672" y="2020626"/>
            <a:ext cx="7852703" cy="4600576"/>
          </a:xfrm>
        </p:spPr>
      </p:pic>
    </p:spTree>
    <p:extLst>
      <p:ext uri="{BB962C8B-B14F-4D97-AF65-F5344CB8AC3E}">
        <p14:creationId xmlns:p14="http://schemas.microsoft.com/office/powerpoint/2010/main" val="127432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B00C-CFC3-33DC-E263-CCD81452BC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4A0527-AC9A-B14E-97D3-E773CE487DBF}"/>
              </a:ext>
            </a:extLst>
          </p:cNvPr>
          <p:cNvSpPr>
            <a:spLocks noGrp="1"/>
          </p:cNvSpPr>
          <p:nvPr>
            <p:ph idx="1"/>
          </p:nvPr>
        </p:nvSpPr>
        <p:spPr/>
        <p:txBody>
          <a:bodyPr/>
          <a:lstStyle/>
          <a:p>
            <a:r>
              <a:rPr lang="en-US" sz="1800" b="0" dirty="0">
                <a:effectLst/>
                <a:latin typeface="Consolas" panose="020B0609020204030204" pitchFamily="49" charset="0"/>
              </a:rPr>
              <a:t>The number of </a:t>
            </a:r>
            <a:r>
              <a:rPr lang="en-US" sz="1800" b="0" dirty="0" err="1">
                <a:effectLst/>
                <a:latin typeface="Consolas" panose="020B0609020204030204" pitchFamily="49" charset="0"/>
              </a:rPr>
              <a:t>mothly</a:t>
            </a:r>
            <a:r>
              <a:rPr lang="en-US" sz="1800" b="0" dirty="0">
                <a:effectLst/>
                <a:latin typeface="Consolas" panose="020B0609020204030204" pitchFamily="49" charset="0"/>
              </a:rPr>
              <a:t> 3g data for August for the churn customers are very much populated </a:t>
            </a:r>
            <a:r>
              <a:rPr lang="en-US" sz="1800" b="0" dirty="0" err="1">
                <a:effectLst/>
                <a:latin typeface="Consolas" panose="020B0609020204030204" pitchFamily="49" charset="0"/>
              </a:rPr>
              <a:t>aroud</a:t>
            </a:r>
            <a:r>
              <a:rPr lang="en-US" sz="1800" b="0" dirty="0">
                <a:effectLst/>
                <a:latin typeface="Consolas" panose="020B0609020204030204" pitchFamily="49" charset="0"/>
              </a:rPr>
              <a:t> 1, whereas of non churn customers it </a:t>
            </a:r>
            <a:r>
              <a:rPr lang="en-US" sz="1800" b="0" dirty="0" err="1">
                <a:effectLst/>
                <a:latin typeface="Consolas" panose="020B0609020204030204" pitchFamily="49" charset="0"/>
              </a:rPr>
              <a:t>spreaded</a:t>
            </a:r>
            <a:r>
              <a:rPr lang="en-US" sz="1800" b="0" dirty="0">
                <a:effectLst/>
                <a:latin typeface="Consolas" panose="020B0609020204030204" pitchFamily="49" charset="0"/>
              </a:rPr>
              <a:t> </a:t>
            </a:r>
            <a:r>
              <a:rPr lang="en-US" sz="1800" b="0" dirty="0" err="1">
                <a:effectLst/>
                <a:latin typeface="Consolas" panose="020B0609020204030204" pitchFamily="49" charset="0"/>
              </a:rPr>
              <a:t>accross</a:t>
            </a:r>
            <a:r>
              <a:rPr lang="en-US" sz="1800" b="0" dirty="0">
                <a:effectLst/>
                <a:latin typeface="Consolas" panose="020B0609020204030204" pitchFamily="49" charset="0"/>
              </a:rPr>
              <a:t> various numbers.</a:t>
            </a:r>
          </a:p>
          <a:p>
            <a:br>
              <a:rPr lang="en-US" sz="1800" b="0" dirty="0">
                <a:effectLst/>
                <a:latin typeface="Consolas" panose="020B0609020204030204" pitchFamily="49" charset="0"/>
              </a:rPr>
            </a:br>
            <a:r>
              <a:rPr lang="en-US" sz="1800" b="0" dirty="0">
                <a:effectLst/>
                <a:latin typeface="Consolas" panose="020B0609020204030204" pitchFamily="49" charset="0"/>
              </a:rPr>
              <a:t>Similarly we can plot each variables, which have higher coefficients, churn distribution.</a:t>
            </a:r>
          </a:p>
          <a:p>
            <a:endParaRPr lang="en-US" dirty="0"/>
          </a:p>
        </p:txBody>
      </p:sp>
    </p:spTree>
    <p:extLst>
      <p:ext uri="{BB962C8B-B14F-4D97-AF65-F5344CB8AC3E}">
        <p14:creationId xmlns:p14="http://schemas.microsoft.com/office/powerpoint/2010/main" val="35275733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174</TotalTime>
  <Words>355</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Californian FB</vt:lpstr>
      <vt:lpstr>Consolas</vt:lpstr>
      <vt:lpstr>Gill Sans MT</vt:lpstr>
      <vt:lpstr>Gallery</vt:lpstr>
      <vt:lpstr>Telecom Churn Case Study</vt:lpstr>
      <vt:lpstr>Business Recommendation</vt:lpstr>
      <vt:lpstr>Recommendations:</vt:lpstr>
      <vt:lpstr>Plots of important predictors for churn and non churn customers </vt:lpstr>
      <vt:lpstr>We can see that for the churn customers the minutes of usage for the month of August is mostly populated on the lower side than the non churn customers. </vt:lpstr>
      <vt:lpstr>We can see that the ISD outgoing minutes of usage for the month of August for churn customers is densed approximately to zero. On the onther hand for the non churn customers it is little more than the churn customers.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Patel, Khyati (ADV D IN DTS SP SG)</dc:creator>
  <cp:lastModifiedBy>Patel, Khyati (ADV D IN DTS SP SG)</cp:lastModifiedBy>
  <cp:revision>1</cp:revision>
  <dcterms:created xsi:type="dcterms:W3CDTF">2023-06-13T09:49:54Z</dcterms:created>
  <dcterms:modified xsi:type="dcterms:W3CDTF">2023-06-13T12:44:38Z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2023-06-13T12:44:38Z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265cfd47-fc5c-4360-8a23-8b7faea7aa67</vt:lpwstr>
  </property>
  <property fmtid="{D5CDD505-2E9C-101B-9397-08002B2CF9AE}" pid="8" name="MSIP_Label_9d258917-277f-42cd-a3cd-14c4e9ee58bc_ContentBits">
    <vt:lpwstr>0</vt:lpwstr>
  </property>
  <property fmtid="{D5CDD505-2E9C-101B-9397-08002B2CF9AE}" pid="9" name="Document_Confidentiality">
    <vt:lpwstr>Restricted</vt:lpwstr>
  </property>
</Properties>
</file>