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9" r:id="rId5"/>
    <p:sldId id="270" r:id="rId6"/>
    <p:sldId id="260" r:id="rId7"/>
    <p:sldId id="262" r:id="rId8"/>
    <p:sldId id="271" r:id="rId9"/>
    <p:sldId id="263" r:id="rId10"/>
    <p:sldId id="264" r:id="rId11"/>
    <p:sldId id="265" r:id="rId12"/>
    <p:sldId id="266" r:id="rId13"/>
    <p:sldId id="267"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BD0BE-326C-D6C5-4FEA-59FD12A28322}" v="46" dt="2024-05-15T14:11:00.592"/>
    <p1510:client id="{E199851F-40B2-59EE-EF59-3A788CCF9DEC}" v="759" dt="2024-05-15T18:53:10.195"/>
    <p1510:client id="{F713D2A9-001E-0FBE-D1B3-CA08B9EC21D3}" v="857" dt="2024-05-15T14:59:06.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529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401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90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12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724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001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4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19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138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615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192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14941342"/>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38620" y="863695"/>
            <a:ext cx="4299062" cy="3870401"/>
          </a:xfrm>
        </p:spPr>
        <p:txBody>
          <a:bodyPr anchor="ctr">
            <a:normAutofit/>
          </a:bodyPr>
          <a:lstStyle/>
          <a:p>
            <a:r>
              <a:rPr lang="en-US" dirty="0">
                <a:solidFill>
                  <a:schemeClr val="tx1"/>
                </a:solidFill>
                <a:latin typeface="Georgia Pro"/>
              </a:rPr>
              <a:t>PUBLIC </a:t>
            </a:r>
            <a:r>
              <a:rPr lang="en-US" dirty="0" err="1">
                <a:solidFill>
                  <a:schemeClr val="tx1"/>
                </a:solidFill>
                <a:latin typeface="Georgia Pro"/>
              </a:rPr>
              <a:t>PROCUreMENT</a:t>
            </a:r>
            <a:r>
              <a:rPr lang="en-US" dirty="0">
                <a:solidFill>
                  <a:schemeClr val="tx1"/>
                </a:solidFill>
                <a:latin typeface="Georgia Pro"/>
              </a:rPr>
              <a:t> </a:t>
            </a:r>
            <a:br>
              <a:rPr lang="en-US" dirty="0">
                <a:latin typeface="Georgia Pro"/>
              </a:rPr>
            </a:br>
            <a:r>
              <a:rPr lang="en-US" dirty="0">
                <a:solidFill>
                  <a:schemeClr val="tx1"/>
                </a:solidFill>
                <a:latin typeface="Georgia Pro"/>
              </a:rPr>
              <a:t>POLICY</a:t>
            </a:r>
          </a:p>
        </p:txBody>
      </p:sp>
      <p:sp>
        <p:nvSpPr>
          <p:cNvPr id="3" name="Subtitle 2"/>
          <p:cNvSpPr>
            <a:spLocks noGrp="1"/>
          </p:cNvSpPr>
          <p:nvPr>
            <p:ph type="subTitle" idx="1"/>
          </p:nvPr>
        </p:nvSpPr>
        <p:spPr>
          <a:xfrm>
            <a:off x="638621" y="4739780"/>
            <a:ext cx="3511233" cy="1147054"/>
          </a:xfrm>
        </p:spPr>
        <p:txBody>
          <a:bodyPr anchor="t">
            <a:normAutofit/>
          </a:bodyPr>
          <a:lstStyle/>
          <a:p>
            <a:r>
              <a:rPr lang="en-US" sz="2200" err="1">
                <a:latin typeface="Georgia Pro"/>
              </a:rPr>
              <a:t>Msmed</a:t>
            </a:r>
            <a:r>
              <a:rPr lang="en-US" sz="2200" dirty="0">
                <a:latin typeface="Georgia Pro"/>
              </a:rPr>
              <a:t> act,2006</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blue circle with a lion and text&#10;&#10;Description automatically generated">
            <a:extLst>
              <a:ext uri="{FF2B5EF4-FFF2-40B4-BE49-F238E27FC236}">
                <a16:creationId xmlns:a16="http://schemas.microsoft.com/office/drawing/2014/main" id="{2FDC591B-507B-E7C6-EA08-77280B8FF51B}"/>
              </a:ext>
            </a:extLst>
          </p:cNvPr>
          <p:cNvPicPr>
            <a:picLocks noChangeAspect="1"/>
          </p:cNvPicPr>
          <p:nvPr/>
        </p:nvPicPr>
        <p:blipFill rotWithShape="1">
          <a:blip r:embed="rId2"/>
          <a:srcRect t="9017" r="2" b="2"/>
          <a:stretch/>
        </p:blipFill>
        <p:spPr>
          <a:xfrm>
            <a:off x="4654295" y="10"/>
            <a:ext cx="7524790"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4000" b="1" dirty="0" err="1">
                <a:solidFill>
                  <a:schemeClr val="accent1"/>
                </a:solidFill>
              </a:rPr>
              <a:t>Sambandh</a:t>
            </a:r>
            <a:r>
              <a:rPr lang="en-US" sz="4000" b="1" dirty="0">
                <a:solidFill>
                  <a:schemeClr val="accent1"/>
                </a:solidFill>
              </a:rPr>
              <a:t> portal</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206643" y="2221424"/>
            <a:ext cx="331147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solidFill>
                  <a:schemeClr val="bg1"/>
                </a:solidFill>
              </a:rPr>
              <a:t>Is a portal to connect supplier ,buyers and manufactures.</a:t>
            </a:r>
            <a:endParaRPr lang="en-US">
              <a:solidFill>
                <a:schemeClr val="bg1"/>
              </a:solidFill>
            </a:endParaRPr>
          </a:p>
          <a:p>
            <a:pPr marL="342900" indent="-342900">
              <a:buFont typeface="Wingdings"/>
              <a:buChar char="§"/>
            </a:pPr>
            <a:r>
              <a:rPr lang="en-US" sz="2000" dirty="0">
                <a:solidFill>
                  <a:schemeClr val="bg1"/>
                </a:solidFill>
              </a:rPr>
              <a:t>Champions portal</a:t>
            </a:r>
          </a:p>
          <a:p>
            <a:pPr marL="342900" indent="-342900">
              <a:buFont typeface="Wingdings"/>
              <a:buChar char="§"/>
            </a:pPr>
            <a:endParaRPr lang="en-US" sz="2000" dirty="0">
              <a:solidFill>
                <a:srgbClr val="ECECEC"/>
              </a:solidFill>
              <a:ea typeface="+mn-lt"/>
              <a:cs typeface="+mn-lt"/>
            </a:endParaRPr>
          </a:p>
          <a:p>
            <a:pPr marL="342900" indent="-342900">
              <a:buFont typeface="Wingdings"/>
              <a:buChar char="§"/>
            </a:pPr>
            <a:r>
              <a:rPr lang="en-US" sz="2000" err="1">
                <a:solidFill>
                  <a:srgbClr val="ECECEC"/>
                </a:solidFill>
                <a:ea typeface="+mn-lt"/>
                <a:cs typeface="+mn-lt"/>
              </a:rPr>
              <a:t>Sambandh</a:t>
            </a:r>
            <a:r>
              <a:rPr lang="en-US" sz="2000" dirty="0">
                <a:solidFill>
                  <a:srgbClr val="ECECEC"/>
                </a:solidFill>
                <a:ea typeface="+mn-lt"/>
                <a:cs typeface="+mn-lt"/>
              </a:rPr>
              <a:t> portal facilitates MSMEs to register grievances, seek information, and access various government schemes and initiatives for business growth</a:t>
            </a:r>
            <a:endParaRPr lang="en-US" sz="2000"/>
          </a:p>
          <a:p>
            <a:endParaRPr lang="en-US" sz="2000" dirty="0">
              <a:solidFill>
                <a:schemeClr val="bg1"/>
              </a:solidFill>
            </a:endParaRPr>
          </a:p>
          <a:p>
            <a:endParaRPr lang="en-US" sz="2000" dirty="0">
              <a:solidFill>
                <a:schemeClr val="bg1"/>
              </a:solidFill>
            </a:endParaRPr>
          </a:p>
        </p:txBody>
      </p:sp>
      <p:pic>
        <p:nvPicPr>
          <p:cNvPr id="3" name="Picture 2" descr="A screenshot of a computer screen&#10;&#10;Description automatically generated">
            <a:extLst>
              <a:ext uri="{FF2B5EF4-FFF2-40B4-BE49-F238E27FC236}">
                <a16:creationId xmlns:a16="http://schemas.microsoft.com/office/drawing/2014/main" id="{8E20C76F-1FA5-E448-3D11-0C34D584A322}"/>
              </a:ext>
            </a:extLst>
          </p:cNvPr>
          <p:cNvPicPr>
            <a:picLocks noChangeAspect="1"/>
          </p:cNvPicPr>
          <p:nvPr/>
        </p:nvPicPr>
        <p:blipFill>
          <a:blip r:embed="rId2"/>
          <a:stretch>
            <a:fillRect/>
          </a:stretch>
        </p:blipFill>
        <p:spPr>
          <a:xfrm>
            <a:off x="3629187" y="2226026"/>
            <a:ext cx="8227017" cy="3774967"/>
          </a:xfrm>
          <a:prstGeom prst="rect">
            <a:avLst/>
          </a:prstGeom>
          <a:ln>
            <a:solidFill>
              <a:schemeClr val="accent1"/>
            </a:solidFill>
          </a:ln>
        </p:spPr>
      </p:pic>
    </p:spTree>
    <p:extLst>
      <p:ext uri="{BB962C8B-B14F-4D97-AF65-F5344CB8AC3E}">
        <p14:creationId xmlns:p14="http://schemas.microsoft.com/office/powerpoint/2010/main" val="57015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3600" b="1" dirty="0" err="1">
                <a:solidFill>
                  <a:schemeClr val="accent1"/>
                </a:solidFill>
              </a:rPr>
              <a:t>Uam</a:t>
            </a:r>
            <a:r>
              <a:rPr lang="en-US" sz="3600" b="1" dirty="0">
                <a:solidFill>
                  <a:schemeClr val="accent1"/>
                </a:solidFill>
              </a:rPr>
              <a:t>(</a:t>
            </a:r>
            <a:r>
              <a:rPr lang="en-US" sz="3600" b="1" dirty="0" err="1">
                <a:solidFill>
                  <a:schemeClr val="accent1"/>
                </a:solidFill>
              </a:rPr>
              <a:t>udyog</a:t>
            </a:r>
            <a:r>
              <a:rPr lang="en-US" sz="3600" b="1" dirty="0">
                <a:solidFill>
                  <a:schemeClr val="accent1"/>
                </a:solidFill>
              </a:rPr>
              <a:t> </a:t>
            </a:r>
            <a:r>
              <a:rPr lang="en-US" sz="3600" b="1" dirty="0" err="1">
                <a:solidFill>
                  <a:schemeClr val="accent1"/>
                </a:solidFill>
              </a:rPr>
              <a:t>aadhar</a:t>
            </a:r>
            <a:r>
              <a:rPr lang="en-US" sz="3600" b="1" dirty="0">
                <a:solidFill>
                  <a:schemeClr val="accent1"/>
                </a:solidFill>
              </a:rPr>
              <a:t> </a:t>
            </a:r>
            <a:br>
              <a:rPr lang="en-US" sz="3600" b="1" dirty="0">
                <a:solidFill>
                  <a:schemeClr val="accent1"/>
                </a:solidFill>
              </a:rPr>
            </a:br>
            <a:r>
              <a:rPr lang="en-US" sz="3600" b="1" dirty="0" err="1">
                <a:solidFill>
                  <a:schemeClr val="accent1"/>
                </a:solidFill>
              </a:rPr>
              <a:t>memorendum</a:t>
            </a:r>
            <a:r>
              <a:rPr lang="en-US" sz="3600" b="1" dirty="0">
                <a:solidFill>
                  <a:schemeClr val="accent1"/>
                </a:solidFill>
              </a:rPr>
              <a:t>)</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710338" y="2350577"/>
            <a:ext cx="2484894" cy="4031873"/>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ECECEC"/>
                </a:solidFill>
                <a:ea typeface="+mn-lt"/>
                <a:cs typeface="+mn-lt"/>
              </a:rPr>
              <a:t>Udyog Aadhaar Memorandum is a unique identifier for MSMEs, simplifying registration and availing benefits like subsidies, loans, and concessions.</a:t>
            </a:r>
          </a:p>
          <a:p>
            <a:endParaRPr lang="en-US" sz="2000" dirty="0">
              <a:solidFill>
                <a:schemeClr val="bg1"/>
              </a:solidFill>
            </a:endParaRPr>
          </a:p>
          <a:p>
            <a:r>
              <a:rPr lang="en-US" sz="2000" dirty="0">
                <a:solidFill>
                  <a:schemeClr val="bg1"/>
                </a:solidFill>
              </a:rPr>
              <a:t>NSIC registration.</a:t>
            </a:r>
          </a:p>
          <a:p>
            <a:endParaRPr lang="en-US" dirty="0">
              <a:solidFill>
                <a:schemeClr val="bg1"/>
              </a:solidFill>
            </a:endParaRPr>
          </a:p>
          <a:p>
            <a:endParaRPr lang="en-US" dirty="0">
              <a:solidFill>
                <a:schemeClr val="bg1"/>
              </a:solidFill>
            </a:endParaRPr>
          </a:p>
        </p:txBody>
      </p:sp>
      <p:sp>
        <p:nvSpPr>
          <p:cNvPr id="3" name="TextBox 2">
            <a:extLst>
              <a:ext uri="{FF2B5EF4-FFF2-40B4-BE49-F238E27FC236}">
                <a16:creationId xmlns:a16="http://schemas.microsoft.com/office/drawing/2014/main" id="{B1840EF1-81CD-8F04-CED4-9AB2255700EE}"/>
              </a:ext>
            </a:extLst>
          </p:cNvPr>
          <p:cNvSpPr txBox="1"/>
          <p:nvPr/>
        </p:nvSpPr>
        <p:spPr>
          <a:xfrm>
            <a:off x="3422541" y="2063212"/>
            <a:ext cx="7793063" cy="4616648"/>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Steps to apply for Udyog Aadhaar Memorandum:</a:t>
            </a:r>
            <a:endParaRPr lang="en-US" sz="2000" dirty="0">
              <a:solidFill>
                <a:schemeClr val="bg1"/>
              </a:solidFill>
            </a:endParaRPr>
          </a:p>
          <a:p>
            <a:pPr marL="342900" indent="-342900">
              <a:buAutoNum type="arabicPeriod"/>
            </a:pPr>
            <a:r>
              <a:rPr lang="en-US" sz="2000" dirty="0">
                <a:solidFill>
                  <a:schemeClr val="bg1"/>
                </a:solidFill>
                <a:ea typeface="+mn-lt"/>
                <a:cs typeface="+mn-lt"/>
              </a:rPr>
              <a:t>Visit the official Udyog Aadhaar portal.</a:t>
            </a:r>
            <a:endParaRPr lang="en-US" sz="2000" dirty="0">
              <a:solidFill>
                <a:schemeClr val="bg1"/>
              </a:solidFill>
            </a:endParaRPr>
          </a:p>
          <a:p>
            <a:pPr marL="342900" indent="-342900">
              <a:buAutoNum type="arabicPeriod"/>
            </a:pPr>
            <a:r>
              <a:rPr lang="en-US" sz="2000" dirty="0">
                <a:solidFill>
                  <a:schemeClr val="bg1"/>
                </a:solidFill>
                <a:ea typeface="+mn-lt"/>
                <a:cs typeface="+mn-lt"/>
              </a:rPr>
              <a:t>Fill in the necessary details such as Aadhaar number, name, social category, business activity, etc.</a:t>
            </a:r>
            <a:endParaRPr lang="en-US" sz="2000" dirty="0">
              <a:solidFill>
                <a:schemeClr val="bg1"/>
              </a:solidFill>
            </a:endParaRPr>
          </a:p>
          <a:p>
            <a:pPr marL="342900" indent="-342900">
              <a:buAutoNum type="arabicPeriod"/>
            </a:pPr>
            <a:r>
              <a:rPr lang="en-US" sz="2000" dirty="0">
                <a:solidFill>
                  <a:schemeClr val="bg1"/>
                </a:solidFill>
                <a:ea typeface="+mn-lt"/>
                <a:cs typeface="+mn-lt"/>
              </a:rPr>
              <a:t>Verify the details provided through OTP sent to the registered mobile number linked with Aadhaar.</a:t>
            </a:r>
            <a:endParaRPr lang="en-US" sz="2000">
              <a:solidFill>
                <a:schemeClr val="bg1"/>
              </a:solidFill>
            </a:endParaRPr>
          </a:p>
          <a:p>
            <a:pPr marL="342900" indent="-342900">
              <a:buAutoNum type="arabicPeriod"/>
            </a:pPr>
            <a:r>
              <a:rPr lang="en-US" sz="2000" dirty="0">
                <a:solidFill>
                  <a:schemeClr val="bg1"/>
                </a:solidFill>
                <a:ea typeface="+mn-lt"/>
                <a:cs typeface="+mn-lt"/>
              </a:rPr>
              <a:t>Once verified, submit the application.</a:t>
            </a:r>
            <a:endParaRPr lang="en-US" sz="2000">
              <a:solidFill>
                <a:schemeClr val="bg1"/>
              </a:solidFill>
            </a:endParaRPr>
          </a:p>
          <a:p>
            <a:pPr marL="342900" indent="-342900">
              <a:buAutoNum type="arabicPeriod"/>
            </a:pPr>
            <a:r>
              <a:rPr lang="en-US" sz="2000" dirty="0">
                <a:solidFill>
                  <a:schemeClr val="bg1"/>
                </a:solidFill>
                <a:ea typeface="+mn-lt"/>
                <a:cs typeface="+mn-lt"/>
              </a:rPr>
              <a:t>Receive the Udyog Aadhaar Memorandum (UAM) certificate instantly, which serves as a unique identification for your MSME.</a:t>
            </a:r>
            <a:endParaRPr lang="en-US" sz="2000">
              <a:solidFill>
                <a:schemeClr val="bg1"/>
              </a:solidFill>
            </a:endParaRPr>
          </a:p>
          <a:p>
            <a:pPr marL="342900" indent="-342900">
              <a:buAutoNum type="arabicPeriod"/>
            </a:pPr>
            <a:r>
              <a:rPr lang="en-US" sz="2000" dirty="0">
                <a:solidFill>
                  <a:schemeClr val="bg1"/>
                </a:solidFill>
                <a:ea typeface="+mn-lt"/>
                <a:cs typeface="+mn-lt"/>
              </a:rPr>
              <a:t>Use the UAM certificate to avail various benefits and schemes offered by the government for MSMEs.</a:t>
            </a:r>
            <a:endParaRPr lang="en-US" sz="2000" dirty="0">
              <a:solidFill>
                <a:schemeClr val="bg1"/>
              </a:solidFill>
            </a:endParaRPr>
          </a:p>
          <a:p>
            <a:pPr marL="342900" indent="-342900">
              <a:buAutoNum type="arabicPeriod"/>
            </a:pPr>
            <a:br>
              <a:rPr lang="en-US" dirty="0"/>
            </a:br>
            <a:endParaRPr lang="en-US" dirty="0">
              <a:solidFill>
                <a:schemeClr val="bg1"/>
              </a:solidFill>
            </a:endParaRPr>
          </a:p>
          <a:p>
            <a:pPr marL="342900" indent="-342900" algn="l">
              <a:buAutoNum type="arabicPeriod"/>
            </a:pPr>
            <a:endParaRPr lang="en-US" dirty="0">
              <a:solidFill>
                <a:schemeClr val="bg1"/>
              </a:solidFill>
            </a:endParaRPr>
          </a:p>
        </p:txBody>
      </p:sp>
      <p:pic>
        <p:nvPicPr>
          <p:cNvPr id="5" name="Picture 4" descr="Udyog Aadhaar Memorandum Archives - Splan- Company and Trademark  Registration">
            <a:extLst>
              <a:ext uri="{FF2B5EF4-FFF2-40B4-BE49-F238E27FC236}">
                <a16:creationId xmlns:a16="http://schemas.microsoft.com/office/drawing/2014/main" id="{442A7B6A-B9D0-AACA-FD8E-DDB5B152F0D4}"/>
              </a:ext>
            </a:extLst>
          </p:cNvPr>
          <p:cNvPicPr>
            <a:picLocks noChangeAspect="1"/>
          </p:cNvPicPr>
          <p:nvPr/>
        </p:nvPicPr>
        <p:blipFill>
          <a:blip r:embed="rId2"/>
          <a:stretch>
            <a:fillRect/>
          </a:stretch>
        </p:blipFill>
        <p:spPr>
          <a:xfrm>
            <a:off x="9309314" y="707271"/>
            <a:ext cx="2743200" cy="1775524"/>
          </a:xfrm>
          <a:prstGeom prst="rect">
            <a:avLst/>
          </a:prstGeom>
          <a:ln>
            <a:solidFill>
              <a:schemeClr val="accent1"/>
            </a:solidFill>
          </a:ln>
        </p:spPr>
      </p:pic>
    </p:spTree>
    <p:extLst>
      <p:ext uri="{BB962C8B-B14F-4D97-AF65-F5344CB8AC3E}">
        <p14:creationId xmlns:p14="http://schemas.microsoft.com/office/powerpoint/2010/main" val="375518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4000" b="1" dirty="0">
                <a:solidFill>
                  <a:schemeClr val="accent1"/>
                </a:solidFill>
              </a:rPr>
              <a:t>CPPP portal</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581185" y="2001864"/>
            <a:ext cx="2743199"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Is a portal to for all ministry's tender.</a:t>
            </a:r>
            <a:endParaRPr lang="en-US">
              <a:solidFill>
                <a:schemeClr val="bg1"/>
              </a:solidFill>
            </a:endParaRPr>
          </a:p>
          <a:p>
            <a:endParaRPr lang="en-US" dirty="0">
              <a:solidFill>
                <a:schemeClr val="bg1"/>
              </a:solidFill>
            </a:endParaRPr>
          </a:p>
          <a:p>
            <a:r>
              <a:rPr lang="en-US" dirty="0">
                <a:solidFill>
                  <a:schemeClr val="bg1"/>
                </a:solidFill>
              </a:rPr>
              <a:t>Ministry of Finance </a:t>
            </a:r>
            <a:endParaRPr lang="en-US">
              <a:solidFill>
                <a:schemeClr val="bg1"/>
              </a:solidFill>
            </a:endParaRPr>
          </a:p>
          <a:p>
            <a:endParaRPr lang="en-US" sz="2000" dirty="0">
              <a:solidFill>
                <a:schemeClr val="bg1"/>
              </a:solidFill>
            </a:endParaRPr>
          </a:p>
          <a:p>
            <a:r>
              <a:rPr lang="en-US" dirty="0">
                <a:solidFill>
                  <a:schemeClr val="bg1"/>
                </a:solidFill>
                <a:ea typeface="+mn-lt"/>
                <a:cs typeface="+mn-lt"/>
              </a:rPr>
              <a:t>The Central Public Procurement Portal of Government of India facilitates all the Central Government </a:t>
            </a:r>
            <a:r>
              <a:rPr lang="en-US" dirty="0" err="1">
                <a:solidFill>
                  <a:schemeClr val="bg1"/>
                </a:solidFill>
                <a:ea typeface="+mn-lt"/>
                <a:cs typeface="+mn-lt"/>
              </a:rPr>
              <a:t>Organisations</a:t>
            </a:r>
            <a:r>
              <a:rPr lang="en-US" dirty="0">
                <a:solidFill>
                  <a:schemeClr val="bg1"/>
                </a:solidFill>
                <a:ea typeface="+mn-lt"/>
                <a:cs typeface="+mn-lt"/>
              </a:rPr>
              <a:t> to publish their Tender Enquiries, Corrigenda and Award of Contract details.</a:t>
            </a:r>
            <a:endParaRPr lang="en-US">
              <a:solidFill>
                <a:schemeClr val="bg1"/>
              </a:solidFill>
              <a:ea typeface="+mn-lt"/>
              <a:cs typeface="+mn-lt"/>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3" name="Picture 2" descr="A screenshot of a computer&#10;&#10;Description automatically generated">
            <a:extLst>
              <a:ext uri="{FF2B5EF4-FFF2-40B4-BE49-F238E27FC236}">
                <a16:creationId xmlns:a16="http://schemas.microsoft.com/office/drawing/2014/main" id="{D162B6D4-ADD2-BAE9-E062-4FA6249DF67E}"/>
              </a:ext>
            </a:extLst>
          </p:cNvPr>
          <p:cNvPicPr>
            <a:picLocks noChangeAspect="1"/>
          </p:cNvPicPr>
          <p:nvPr/>
        </p:nvPicPr>
        <p:blipFill>
          <a:blip r:embed="rId2"/>
          <a:stretch>
            <a:fillRect/>
          </a:stretch>
        </p:blipFill>
        <p:spPr>
          <a:xfrm>
            <a:off x="4346946" y="867905"/>
            <a:ext cx="7476007" cy="5354664"/>
          </a:xfrm>
          <a:prstGeom prst="rect">
            <a:avLst/>
          </a:prstGeom>
          <a:ln>
            <a:solidFill>
              <a:schemeClr val="accent1"/>
            </a:solidFill>
          </a:ln>
        </p:spPr>
      </p:pic>
    </p:spTree>
    <p:extLst>
      <p:ext uri="{BB962C8B-B14F-4D97-AF65-F5344CB8AC3E}">
        <p14:creationId xmlns:p14="http://schemas.microsoft.com/office/powerpoint/2010/main" val="182190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3600" b="1" dirty="0">
                <a:solidFill>
                  <a:schemeClr val="accent1"/>
                </a:solidFill>
                <a:ea typeface="+mj-lt"/>
                <a:cs typeface="+mj-lt"/>
              </a:rPr>
              <a:t>Vendor Development </a:t>
            </a:r>
            <a:r>
              <a:rPr lang="en-US" sz="3600" b="1" err="1">
                <a:solidFill>
                  <a:schemeClr val="accent1"/>
                </a:solidFill>
                <a:ea typeface="+mj-lt"/>
                <a:cs typeface="+mj-lt"/>
              </a:rPr>
              <a:t>Programmes</a:t>
            </a:r>
            <a:r>
              <a:rPr lang="en-US" sz="3600" b="1" dirty="0">
                <a:solidFill>
                  <a:schemeClr val="accent1"/>
                </a:solidFill>
                <a:ea typeface="+mj-lt"/>
                <a:cs typeface="+mj-lt"/>
              </a:rPr>
              <a:t> or Buyer Seller Meets</a:t>
            </a:r>
            <a:endParaRPr lang="en-US" sz="3600" b="1" dirty="0">
              <a:solidFill>
                <a:schemeClr val="accent1"/>
              </a:solidFill>
            </a:endParaRP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581185" y="2156847"/>
            <a:ext cx="1075065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ECECEC"/>
                </a:solidFill>
                <a:ea typeface="+mn-lt"/>
                <a:cs typeface="+mn-lt"/>
              </a:rPr>
              <a:t>Vendor Development Programs (VDPs) and Buyer Seller Meets (BSMs) are initiatives aimed at fostering relationships between buyers and sellers, particularly within the MSME sector. Here are three points highlighting their significance:</a:t>
            </a:r>
            <a:endParaRPr lang="en-US"/>
          </a:p>
          <a:p>
            <a:pPr marL="285750" indent="-285750">
              <a:buFont typeface="Arial"/>
              <a:buChar char="•"/>
            </a:pPr>
            <a:r>
              <a:rPr lang="en-US" b="1" dirty="0">
                <a:solidFill>
                  <a:schemeClr val="accent1"/>
                </a:solidFill>
                <a:ea typeface="+mn-lt"/>
                <a:cs typeface="+mn-lt"/>
              </a:rPr>
              <a:t>Networking Opportunities</a:t>
            </a:r>
            <a:r>
              <a:rPr lang="en-US" dirty="0">
                <a:solidFill>
                  <a:schemeClr val="accent1"/>
                </a:solidFill>
                <a:ea typeface="+mn-lt"/>
                <a:cs typeface="+mn-lt"/>
              </a:rPr>
              <a:t>:</a:t>
            </a:r>
            <a:r>
              <a:rPr lang="en-US" dirty="0">
                <a:solidFill>
                  <a:srgbClr val="ECECEC"/>
                </a:solidFill>
                <a:ea typeface="+mn-lt"/>
                <a:cs typeface="+mn-lt"/>
              </a:rPr>
              <a:t> VDPs and BSMs provide platforms for small and medium-sized enterprises (SMEs) to connect with potential buyers or larger organizations. These events facilitate networking among industry players, allowing SMEs to showcase their products or services directly to interested buyers. Such interactions can lead to valuable business partnerships and collaborations.</a:t>
            </a:r>
            <a:endParaRPr lang="en-US"/>
          </a:p>
          <a:p>
            <a:pPr marL="285750" indent="-285750">
              <a:buFont typeface="Arial"/>
              <a:buChar char="•"/>
            </a:pPr>
            <a:r>
              <a:rPr lang="en-US" b="1" dirty="0">
                <a:solidFill>
                  <a:schemeClr val="accent1"/>
                </a:solidFill>
                <a:ea typeface="+mn-lt"/>
                <a:cs typeface="+mn-lt"/>
              </a:rPr>
              <a:t>Market Access and Expansion</a:t>
            </a:r>
            <a:r>
              <a:rPr lang="en-US" dirty="0">
                <a:solidFill>
                  <a:schemeClr val="accent1"/>
                </a:solidFill>
                <a:ea typeface="+mn-lt"/>
                <a:cs typeface="+mn-lt"/>
              </a:rPr>
              <a:t>:</a:t>
            </a:r>
            <a:r>
              <a:rPr lang="en-US" dirty="0">
                <a:solidFill>
                  <a:srgbClr val="ECECEC"/>
                </a:solidFill>
                <a:ea typeface="+mn-lt"/>
                <a:cs typeface="+mn-lt"/>
              </a:rPr>
              <a:t> For SMEs, accessing markets and expanding their customer base can be challenging. VDPs and BSMs bridge this gap by bringing together buyers and sellers from diverse sectors and geographical regions. SMEs can leverage these platforms to explore new market opportunities, diversify their customer portfolio, and expand their business reach beyond local boundaries.</a:t>
            </a:r>
            <a:endParaRPr lang="en-US" dirty="0"/>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60489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3600" b="1" dirty="0">
                <a:solidFill>
                  <a:schemeClr val="accent1"/>
                </a:solidFill>
                <a:ea typeface="+mj-lt"/>
                <a:cs typeface="+mj-lt"/>
              </a:rPr>
              <a:t>Vendor Development </a:t>
            </a:r>
            <a:r>
              <a:rPr lang="en-US" sz="3600" b="1" err="1">
                <a:solidFill>
                  <a:schemeClr val="accent1"/>
                </a:solidFill>
                <a:ea typeface="+mj-lt"/>
                <a:cs typeface="+mj-lt"/>
              </a:rPr>
              <a:t>Programmes</a:t>
            </a:r>
            <a:r>
              <a:rPr lang="en-US" sz="3600" b="1" dirty="0">
                <a:solidFill>
                  <a:schemeClr val="accent1"/>
                </a:solidFill>
                <a:ea typeface="+mj-lt"/>
                <a:cs typeface="+mj-lt"/>
              </a:rPr>
              <a:t> or Buyer Seller Meets</a:t>
            </a:r>
            <a:endParaRPr lang="en-US" sz="3600" b="1" dirty="0">
              <a:solidFill>
                <a:schemeClr val="accent1"/>
              </a:solidFill>
            </a:endParaRPr>
          </a:p>
        </p:txBody>
      </p:sp>
      <p:pic>
        <p:nvPicPr>
          <p:cNvPr id="7" name="Content Placeholder 6" descr="image">
            <a:extLst>
              <a:ext uri="{FF2B5EF4-FFF2-40B4-BE49-F238E27FC236}">
                <a16:creationId xmlns:a16="http://schemas.microsoft.com/office/drawing/2014/main" id="{D12F65A1-52A4-72D4-661B-51282B7FF045}"/>
              </a:ext>
            </a:extLst>
          </p:cNvPr>
          <p:cNvPicPr>
            <a:picLocks noGrp="1" noChangeAspect="1"/>
          </p:cNvPicPr>
          <p:nvPr>
            <p:ph idx="1"/>
          </p:nvPr>
        </p:nvPicPr>
        <p:blipFill>
          <a:blip r:embed="rId2"/>
          <a:stretch>
            <a:fillRect/>
          </a:stretch>
        </p:blipFill>
        <p:spPr>
          <a:xfrm>
            <a:off x="292208" y="2274766"/>
            <a:ext cx="5137042" cy="3276600"/>
          </a:xfrm>
          <a:ln>
            <a:solidFill>
              <a:schemeClr val="accent1"/>
            </a:solidFill>
          </a:ln>
        </p:spPr>
      </p:pic>
      <p:pic>
        <p:nvPicPr>
          <p:cNvPr id="8" name="Picture 7" descr="A logo for a company&#10;&#10;Description automatically generated">
            <a:extLst>
              <a:ext uri="{FF2B5EF4-FFF2-40B4-BE49-F238E27FC236}">
                <a16:creationId xmlns:a16="http://schemas.microsoft.com/office/drawing/2014/main" id="{E9FF5278-B6DC-822E-E2AF-E4DA48D9A6CA}"/>
              </a:ext>
            </a:extLst>
          </p:cNvPr>
          <p:cNvPicPr>
            <a:picLocks noChangeAspect="1"/>
          </p:cNvPicPr>
          <p:nvPr/>
        </p:nvPicPr>
        <p:blipFill>
          <a:blip r:embed="rId3"/>
          <a:stretch>
            <a:fillRect/>
          </a:stretch>
        </p:blipFill>
        <p:spPr>
          <a:xfrm>
            <a:off x="5420370" y="2275507"/>
            <a:ext cx="3120648" cy="3275631"/>
          </a:xfrm>
          <a:prstGeom prst="rect">
            <a:avLst/>
          </a:prstGeom>
          <a:ln>
            <a:solidFill>
              <a:schemeClr val="accent1"/>
            </a:solidFill>
          </a:ln>
        </p:spPr>
      </p:pic>
      <p:pic>
        <p:nvPicPr>
          <p:cNvPr id="9" name="Picture 8" descr="Vendor Development Programmes, Buyer-Seller Meets being held across states  to boost procurement from SC/ ST entrepreneurs">
            <a:extLst>
              <a:ext uri="{FF2B5EF4-FFF2-40B4-BE49-F238E27FC236}">
                <a16:creationId xmlns:a16="http://schemas.microsoft.com/office/drawing/2014/main" id="{C3DB1EBB-A772-C4B6-2C95-8AD0CAC76F5F}"/>
              </a:ext>
            </a:extLst>
          </p:cNvPr>
          <p:cNvPicPr>
            <a:picLocks noChangeAspect="1"/>
          </p:cNvPicPr>
          <p:nvPr/>
        </p:nvPicPr>
        <p:blipFill>
          <a:blip r:embed="rId4"/>
          <a:stretch>
            <a:fillRect/>
          </a:stretch>
        </p:blipFill>
        <p:spPr>
          <a:xfrm>
            <a:off x="8534400" y="2278695"/>
            <a:ext cx="3388961" cy="3269253"/>
          </a:xfrm>
          <a:prstGeom prst="rect">
            <a:avLst/>
          </a:prstGeom>
          <a:ln>
            <a:solidFill>
              <a:schemeClr val="accent1"/>
            </a:solidFill>
          </a:ln>
        </p:spPr>
      </p:pic>
    </p:spTree>
    <p:extLst>
      <p:ext uri="{BB962C8B-B14F-4D97-AF65-F5344CB8AC3E}">
        <p14:creationId xmlns:p14="http://schemas.microsoft.com/office/powerpoint/2010/main" val="199234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Thank You, Cool Thank You HD wallpaper | Pxfuel">
            <a:extLst>
              <a:ext uri="{FF2B5EF4-FFF2-40B4-BE49-F238E27FC236}">
                <a16:creationId xmlns:a16="http://schemas.microsoft.com/office/drawing/2014/main" id="{C3BAD2C4-BEC4-2F57-767D-2D8F8BF2B10F}"/>
              </a:ext>
            </a:extLst>
          </p:cNvPr>
          <p:cNvPicPr>
            <a:picLocks noChangeAspect="1"/>
          </p:cNvPicPr>
          <p:nvPr/>
        </p:nvPicPr>
        <p:blipFill rotWithShape="1">
          <a:blip r:embed="rId2"/>
          <a:srcRect r="1288" b="-3"/>
          <a:stretch/>
        </p:blipFill>
        <p:spPr>
          <a:xfrm>
            <a:off x="20" y="2"/>
            <a:ext cx="4578252" cy="2608957"/>
          </a:xfrm>
          <a:prstGeom prst="rect">
            <a:avLst/>
          </a:prstGeom>
        </p:spPr>
      </p:pic>
      <p:sp>
        <p:nvSpPr>
          <p:cNvPr id="15" name="Rectangle 14">
            <a:extLst>
              <a:ext uri="{FF2B5EF4-FFF2-40B4-BE49-F238E27FC236}">
                <a16:creationId xmlns:a16="http://schemas.microsoft.com/office/drawing/2014/main" id="{2C2811D4-5347-4268-B736-DF29160D7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1819"/>
            <a:ext cx="4576634" cy="4235946"/>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13" name="Picture 12" descr="Happy face vector illustration icon smile element yellow color background  Stock Vector by ©ngupakarti 306624362">
            <a:extLst>
              <a:ext uri="{FF2B5EF4-FFF2-40B4-BE49-F238E27FC236}">
                <a16:creationId xmlns:a16="http://schemas.microsoft.com/office/drawing/2014/main" id="{2E9A0CA0-D0DB-864A-4AD7-CD83D6097C2A}"/>
              </a:ext>
            </a:extLst>
          </p:cNvPr>
          <p:cNvPicPr>
            <a:picLocks noChangeAspect="1"/>
          </p:cNvPicPr>
          <p:nvPr/>
        </p:nvPicPr>
        <p:blipFill rotWithShape="1">
          <a:blip r:embed="rId3"/>
          <a:srcRect t="4227" r="-1" b="11102"/>
          <a:stretch/>
        </p:blipFill>
        <p:spPr>
          <a:xfrm>
            <a:off x="4578270" y="-2"/>
            <a:ext cx="7613730" cy="6858000"/>
          </a:xfrm>
          <a:prstGeom prst="rect">
            <a:avLst/>
          </a:prstGeom>
        </p:spPr>
      </p:pic>
      <p:sp>
        <p:nvSpPr>
          <p:cNvPr id="16" name="Rectangle 15">
            <a:extLst>
              <a:ext uri="{FF2B5EF4-FFF2-40B4-BE49-F238E27FC236}">
                <a16:creationId xmlns:a16="http://schemas.microsoft.com/office/drawing/2014/main" id="{74EFA34C-3CB6-4E42-AA45-8B85EB878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9313C9E-0227-4919-B36E-DE3343267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DAE01EC9-9D43-B685-D299-DCE4AE064BCC}"/>
              </a:ext>
            </a:extLst>
          </p:cNvPr>
          <p:cNvSpPr txBox="1"/>
          <p:nvPr/>
        </p:nvSpPr>
        <p:spPr>
          <a:xfrm>
            <a:off x="581193" y="3714601"/>
            <a:ext cx="3415074" cy="2273340"/>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spcBef>
                <a:spcPct val="20000"/>
              </a:spcBef>
              <a:spcAft>
                <a:spcPts val="600"/>
              </a:spcAft>
              <a:buClr>
                <a:schemeClr val="accent1"/>
              </a:buClr>
              <a:buSzPct val="92000"/>
            </a:pPr>
            <a:r>
              <a:rPr lang="en-US" sz="2400" b="1" dirty="0">
                <a:solidFill>
                  <a:srgbClr val="FFFFFF"/>
                </a:solidFill>
                <a:latin typeface="Fairwater Script"/>
              </a:rPr>
              <a:t>By:</a:t>
            </a:r>
            <a:endParaRPr lang="en-US"/>
          </a:p>
          <a:p>
            <a:pPr algn="ctr" defTabSz="457200">
              <a:spcBef>
                <a:spcPct val="20000"/>
              </a:spcBef>
              <a:spcAft>
                <a:spcPts val="600"/>
              </a:spcAft>
              <a:buClr>
                <a:schemeClr val="accent1"/>
              </a:buClr>
              <a:buSzPct val="92000"/>
            </a:pPr>
            <a:endParaRPr lang="en-US" sz="2400" b="1" dirty="0">
              <a:solidFill>
                <a:srgbClr val="FFFFFF"/>
              </a:solidFill>
              <a:latin typeface="Fairwater Script"/>
            </a:endParaRPr>
          </a:p>
          <a:p>
            <a:pPr algn="ctr" defTabSz="457200">
              <a:spcBef>
                <a:spcPct val="20000"/>
              </a:spcBef>
              <a:spcAft>
                <a:spcPts val="600"/>
              </a:spcAft>
              <a:buClr>
                <a:schemeClr val="accent1"/>
              </a:buClr>
              <a:buSzPct val="92000"/>
            </a:pPr>
            <a:r>
              <a:rPr lang="en-US" sz="2400" b="1" dirty="0">
                <a:solidFill>
                  <a:srgbClr val="FFFFFF"/>
                </a:solidFill>
                <a:latin typeface="Fairwater Script"/>
              </a:rPr>
              <a:t>Om Tiwary</a:t>
            </a:r>
          </a:p>
          <a:p>
            <a:pPr algn="ctr" defTabSz="457200">
              <a:spcBef>
                <a:spcPct val="20000"/>
              </a:spcBef>
              <a:spcAft>
                <a:spcPts val="600"/>
              </a:spcAft>
              <a:buClr>
                <a:schemeClr val="accent1"/>
              </a:buClr>
              <a:buSzPct val="92000"/>
            </a:pPr>
            <a:r>
              <a:rPr lang="en-US" sz="2400" b="1" dirty="0">
                <a:solidFill>
                  <a:srgbClr val="FFFFFF"/>
                </a:solidFill>
                <a:latin typeface="Fairwater Script"/>
              </a:rPr>
              <a:t>Shadman Hayat Siddique</a:t>
            </a:r>
          </a:p>
        </p:txBody>
      </p:sp>
    </p:spTree>
    <p:extLst>
      <p:ext uri="{BB962C8B-B14F-4D97-AF65-F5344CB8AC3E}">
        <p14:creationId xmlns:p14="http://schemas.microsoft.com/office/powerpoint/2010/main" val="28046223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3600" b="1" dirty="0">
                <a:solidFill>
                  <a:schemeClr val="accent1"/>
                </a:solidFill>
              </a:rPr>
              <a:t>MSMED,2006</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a:xfrm>
            <a:off x="581192" y="2599169"/>
            <a:ext cx="8381988" cy="3634486"/>
          </a:xfrm>
        </p:spPr>
        <p:txBody>
          <a:bodyPr vert="horz" lIns="91440" tIns="45720" rIns="91440" bIns="45720" rtlCol="0" anchor="ctr">
            <a:noAutofit/>
          </a:bodyPr>
          <a:lstStyle/>
          <a:p>
            <a:pPr marL="305435" indent="-305435"/>
            <a:r>
              <a:rPr lang="en-US" sz="1600" dirty="0">
                <a:solidFill>
                  <a:schemeClr val="bg1"/>
                </a:solidFill>
                <a:ea typeface="+mn-lt"/>
                <a:cs typeface="+mn-lt"/>
              </a:rPr>
              <a:t>The MSMED Act of 2006 primarily aims to achieve the following four objectives:</a:t>
            </a:r>
            <a:endParaRPr lang="en-US" sz="1600">
              <a:solidFill>
                <a:schemeClr val="bg1"/>
              </a:solidFill>
            </a:endParaRPr>
          </a:p>
          <a:p>
            <a:pPr marL="305435" indent="-305435"/>
            <a:r>
              <a:rPr lang="en-US" sz="1600" b="1" dirty="0">
                <a:solidFill>
                  <a:schemeClr val="accent1"/>
                </a:solidFill>
                <a:ea typeface="+mn-lt"/>
                <a:cs typeface="+mn-lt"/>
              </a:rPr>
              <a:t>Promotion of MSMEs</a:t>
            </a:r>
            <a:r>
              <a:rPr lang="en-US" sz="1600" dirty="0">
                <a:solidFill>
                  <a:schemeClr val="bg1"/>
                </a:solidFill>
                <a:ea typeface="+mn-lt"/>
                <a:cs typeface="+mn-lt"/>
              </a:rPr>
              <a:t>: Encourage the development, promotion, and enhancement of micro, small, and medium enterprises (MSMEs) across various sectors of the economy.</a:t>
            </a:r>
            <a:endParaRPr lang="en-US" sz="1600">
              <a:solidFill>
                <a:schemeClr val="bg1"/>
              </a:solidFill>
            </a:endParaRPr>
          </a:p>
          <a:p>
            <a:pPr marL="305435" indent="-305435"/>
            <a:r>
              <a:rPr lang="en-US" sz="1600" b="1" dirty="0">
                <a:solidFill>
                  <a:schemeClr val="accent1"/>
                </a:solidFill>
                <a:ea typeface="+mn-lt"/>
                <a:cs typeface="+mn-lt"/>
              </a:rPr>
              <a:t>Facilitating Growth</a:t>
            </a:r>
            <a:r>
              <a:rPr lang="en-US" sz="1600" dirty="0">
                <a:solidFill>
                  <a:schemeClr val="bg1"/>
                </a:solidFill>
                <a:ea typeface="+mn-lt"/>
                <a:cs typeface="+mn-lt"/>
              </a:rPr>
              <a:t>: Facilitate the growth and competitiveness of MSMEs by providing them with easier access to credit, technology, marketing assistance, and other support services.</a:t>
            </a:r>
            <a:endParaRPr lang="en-US" sz="1600">
              <a:solidFill>
                <a:schemeClr val="bg1"/>
              </a:solidFill>
            </a:endParaRPr>
          </a:p>
          <a:p>
            <a:pPr marL="305435" indent="-305435"/>
            <a:r>
              <a:rPr lang="en-US" sz="1600" b="1" dirty="0">
                <a:solidFill>
                  <a:schemeClr val="accent1"/>
                </a:solidFill>
                <a:ea typeface="+mn-lt"/>
                <a:cs typeface="+mn-lt"/>
              </a:rPr>
              <a:t>Regulatory Framework</a:t>
            </a:r>
            <a:r>
              <a:rPr lang="en-US" sz="1600" dirty="0">
                <a:solidFill>
                  <a:schemeClr val="accent1"/>
                </a:solidFill>
                <a:ea typeface="+mn-lt"/>
                <a:cs typeface="+mn-lt"/>
              </a:rPr>
              <a:t>:</a:t>
            </a:r>
            <a:r>
              <a:rPr lang="en-US" sz="1600" dirty="0">
                <a:solidFill>
                  <a:schemeClr val="bg1"/>
                </a:solidFill>
                <a:ea typeface="+mn-lt"/>
                <a:cs typeface="+mn-lt"/>
              </a:rPr>
              <a:t> Establish a regulatory framework for the classification and categorization of MSMEs based on their investment in plant and machinery or equipment, thereby ensuring targeted support and benefits.</a:t>
            </a:r>
            <a:endParaRPr lang="en-US" sz="1600">
              <a:solidFill>
                <a:schemeClr val="bg1"/>
              </a:solidFill>
            </a:endParaRPr>
          </a:p>
          <a:p>
            <a:pPr marL="305435" indent="-305435"/>
            <a:r>
              <a:rPr lang="en-US" sz="1600" b="1" dirty="0">
                <a:solidFill>
                  <a:schemeClr val="accent1"/>
                </a:solidFill>
                <a:ea typeface="+mn-lt"/>
                <a:cs typeface="+mn-lt"/>
              </a:rPr>
              <a:t>Institutional Support</a:t>
            </a:r>
            <a:r>
              <a:rPr lang="en-US" sz="1600" dirty="0">
                <a:solidFill>
                  <a:schemeClr val="bg1"/>
                </a:solidFill>
                <a:ea typeface="+mn-lt"/>
                <a:cs typeface="+mn-lt"/>
              </a:rPr>
              <a:t>: Create institutional mechanisms and support systems at both the central and state levels to implement and monitor the provisions of the Act effectively, ensuring timely delivery of benefits and services to MSMEs.</a:t>
            </a:r>
            <a:endParaRPr lang="en-US" sz="1600">
              <a:solidFill>
                <a:schemeClr val="bg1"/>
              </a:solidFill>
            </a:endParaRPr>
          </a:p>
          <a:p>
            <a:pPr marL="305435" indent="-305435"/>
            <a:endParaRPr lang="en-US" sz="1600" dirty="0"/>
          </a:p>
        </p:txBody>
      </p:sp>
      <p:pic>
        <p:nvPicPr>
          <p:cNvPr id="3" name="Picture 2" descr="A logo with scales in a circle&#10;&#10;Description automatically generated">
            <a:extLst>
              <a:ext uri="{FF2B5EF4-FFF2-40B4-BE49-F238E27FC236}">
                <a16:creationId xmlns:a16="http://schemas.microsoft.com/office/drawing/2014/main" id="{419F72F5-B158-2E04-4959-44AB7791395F}"/>
              </a:ext>
            </a:extLst>
          </p:cNvPr>
          <p:cNvPicPr>
            <a:picLocks noChangeAspect="1"/>
          </p:cNvPicPr>
          <p:nvPr/>
        </p:nvPicPr>
        <p:blipFill>
          <a:blip r:embed="rId2"/>
          <a:stretch>
            <a:fillRect/>
          </a:stretch>
        </p:blipFill>
        <p:spPr>
          <a:xfrm>
            <a:off x="8429787" y="1720312"/>
            <a:ext cx="4114800" cy="4114800"/>
          </a:xfrm>
          <a:prstGeom prst="rect">
            <a:avLst/>
          </a:prstGeom>
        </p:spPr>
      </p:pic>
    </p:spTree>
    <p:extLst>
      <p:ext uri="{BB962C8B-B14F-4D97-AF65-F5344CB8AC3E}">
        <p14:creationId xmlns:p14="http://schemas.microsoft.com/office/powerpoint/2010/main" val="236123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4000" b="1" dirty="0">
                <a:solidFill>
                  <a:schemeClr val="accent1"/>
                </a:solidFill>
              </a:rPr>
              <a:t>ABOUT MSME:</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3" name="TextBox 2">
            <a:extLst>
              <a:ext uri="{FF2B5EF4-FFF2-40B4-BE49-F238E27FC236}">
                <a16:creationId xmlns:a16="http://schemas.microsoft.com/office/drawing/2014/main" id="{5B0A9C96-41CD-DAC3-A906-F12F2630D583}"/>
              </a:ext>
            </a:extLst>
          </p:cNvPr>
          <p:cNvSpPr txBox="1"/>
          <p:nvPr/>
        </p:nvSpPr>
        <p:spPr>
          <a:xfrm>
            <a:off x="936355" y="2350577"/>
            <a:ext cx="1067316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solidFill>
                  <a:srgbClr val="ECECEC"/>
                </a:solidFill>
                <a:ea typeface="+mn-lt"/>
                <a:cs typeface="+mn-lt"/>
              </a:rPr>
              <a:t>63 million micro, small, and medium enterprises (MSMEs) according to government statistics</a:t>
            </a:r>
            <a:endParaRPr lang="en-US"/>
          </a:p>
          <a:p>
            <a:pPr marL="342900" indent="-342900">
              <a:buFont typeface="Wingdings"/>
              <a:buChar char="§"/>
            </a:pPr>
            <a:r>
              <a:rPr lang="en-US" sz="2000" dirty="0">
                <a:solidFill>
                  <a:srgbClr val="ECECEC"/>
                </a:solidFill>
              </a:rPr>
              <a:t>They contribute to around 35% of production</a:t>
            </a:r>
          </a:p>
          <a:p>
            <a:pPr marL="342900" indent="-342900">
              <a:buFont typeface="Wingdings"/>
              <a:buChar char="§"/>
            </a:pPr>
            <a:r>
              <a:rPr lang="en-US" sz="2000" dirty="0">
                <a:solidFill>
                  <a:srgbClr val="ECECEC"/>
                </a:solidFill>
              </a:rPr>
              <a:t>45-48% export</a:t>
            </a:r>
          </a:p>
          <a:p>
            <a:pPr marL="342900" indent="-342900">
              <a:buFont typeface="Wingdings"/>
              <a:buChar char="§"/>
            </a:pPr>
            <a:r>
              <a:rPr lang="en-US" sz="2000" dirty="0">
                <a:solidFill>
                  <a:srgbClr val="ECECEC"/>
                </a:solidFill>
              </a:rPr>
              <a:t>99% of which is micro</a:t>
            </a:r>
          </a:p>
          <a:p>
            <a:pPr marL="342900" indent="-342900">
              <a:buFont typeface="Wingdings"/>
              <a:buChar char="§"/>
            </a:pPr>
            <a:r>
              <a:rPr lang="en-US" sz="2000" dirty="0">
                <a:solidFill>
                  <a:srgbClr val="ECECEC"/>
                </a:solidFill>
              </a:rPr>
              <a:t>Competition</a:t>
            </a:r>
          </a:p>
          <a:p>
            <a:pPr marL="342900" indent="-342900">
              <a:buFont typeface="Wingdings"/>
              <a:buChar char="§"/>
            </a:pPr>
            <a:r>
              <a:rPr lang="en-US" sz="2000" dirty="0">
                <a:solidFill>
                  <a:srgbClr val="ECECEC"/>
                </a:solidFill>
              </a:rPr>
              <a:t>Mortality rate-50%</a:t>
            </a:r>
          </a:p>
          <a:p>
            <a:pPr marL="342900" indent="-342900">
              <a:buFont typeface="Wingdings"/>
              <a:buChar char="§"/>
            </a:pPr>
            <a:r>
              <a:rPr lang="en-US" sz="2000" dirty="0">
                <a:solidFill>
                  <a:srgbClr val="ECECEC"/>
                </a:solidFill>
              </a:rPr>
              <a:t>2012,2006</a:t>
            </a:r>
          </a:p>
          <a:p>
            <a:endParaRPr lang="en-US" sz="20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a:p>
            <a:endParaRPr lang="en-US" sz="1200" dirty="0">
              <a:solidFill>
                <a:srgbClr val="ECECEC"/>
              </a:solidFill>
            </a:endParaRPr>
          </a:p>
        </p:txBody>
      </p:sp>
      <p:pic>
        <p:nvPicPr>
          <p:cNvPr id="4" name="Picture 3" descr="A screenshot of a computer&#10;&#10;Description automatically generated">
            <a:extLst>
              <a:ext uri="{FF2B5EF4-FFF2-40B4-BE49-F238E27FC236}">
                <a16:creationId xmlns:a16="http://schemas.microsoft.com/office/drawing/2014/main" id="{DAEEC8E5-6A6E-87FD-4C0E-FD13712ED4DC}"/>
              </a:ext>
            </a:extLst>
          </p:cNvPr>
          <p:cNvPicPr>
            <a:picLocks noChangeAspect="1"/>
          </p:cNvPicPr>
          <p:nvPr/>
        </p:nvPicPr>
        <p:blipFill>
          <a:blip r:embed="rId2"/>
          <a:stretch>
            <a:fillRect/>
          </a:stretch>
        </p:blipFill>
        <p:spPr>
          <a:xfrm>
            <a:off x="4391186" y="4018601"/>
            <a:ext cx="7219627" cy="2282085"/>
          </a:xfrm>
          <a:prstGeom prst="rect">
            <a:avLst/>
          </a:prstGeom>
          <a:ln>
            <a:solidFill>
              <a:schemeClr val="accent1"/>
            </a:solidFill>
          </a:ln>
        </p:spPr>
      </p:pic>
    </p:spTree>
    <p:extLst>
      <p:ext uri="{BB962C8B-B14F-4D97-AF65-F5344CB8AC3E}">
        <p14:creationId xmlns:p14="http://schemas.microsoft.com/office/powerpoint/2010/main" val="97889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4000" b="1" dirty="0">
                <a:solidFill>
                  <a:schemeClr val="accent1"/>
                </a:solidFill>
              </a:rPr>
              <a:t>Public Procurement policy</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4094134" y="2286000"/>
            <a:ext cx="2743199" cy="3693319"/>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Procurement is the acquisition of goods or services. It is favorable that the goods/services are appropriate and that they are procured at the best possible cost to meet the needs of the purchaser in terms of quality and quantity, time, and location</a:t>
            </a:r>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3" name="Picture 2" descr="Public Procurement Policy For MSME - Corpbiz Advisors">
            <a:extLst>
              <a:ext uri="{FF2B5EF4-FFF2-40B4-BE49-F238E27FC236}">
                <a16:creationId xmlns:a16="http://schemas.microsoft.com/office/drawing/2014/main" id="{27F48248-31ED-018A-D5E8-D6C56DB3BEC6}"/>
              </a:ext>
            </a:extLst>
          </p:cNvPr>
          <p:cNvPicPr>
            <a:picLocks noChangeAspect="1"/>
          </p:cNvPicPr>
          <p:nvPr/>
        </p:nvPicPr>
        <p:blipFill>
          <a:blip r:embed="rId2"/>
          <a:stretch>
            <a:fillRect/>
          </a:stretch>
        </p:blipFill>
        <p:spPr>
          <a:xfrm>
            <a:off x="6984569" y="1924869"/>
            <a:ext cx="4460927" cy="4467684"/>
          </a:xfrm>
          <a:prstGeom prst="rect">
            <a:avLst/>
          </a:prstGeom>
        </p:spPr>
      </p:pic>
      <p:sp>
        <p:nvSpPr>
          <p:cNvPr id="5" name="TextBox 4">
            <a:extLst>
              <a:ext uri="{FF2B5EF4-FFF2-40B4-BE49-F238E27FC236}">
                <a16:creationId xmlns:a16="http://schemas.microsoft.com/office/drawing/2014/main" id="{41331B0C-80F7-4B34-4C1E-E7DFB8389109}"/>
              </a:ext>
            </a:extLst>
          </p:cNvPr>
          <p:cNvSpPr txBox="1"/>
          <p:nvPr/>
        </p:nvSpPr>
        <p:spPr>
          <a:xfrm>
            <a:off x="871779" y="2453898"/>
            <a:ext cx="2743199"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67564AD3-DF5F-CFE5-AD28-9B259B950F1B}"/>
              </a:ext>
            </a:extLst>
          </p:cNvPr>
          <p:cNvSpPr txBox="1"/>
          <p:nvPr/>
        </p:nvSpPr>
        <p:spPr>
          <a:xfrm>
            <a:off x="1113941" y="2008321"/>
            <a:ext cx="2743199" cy="3970318"/>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India's MSME sector plays a crucial role in the socio- economic development of the country. It contributes about 8% to country's GDP. It accounts for 45% of the country's manufacturing output and 40% of exports. The sector employs 60 million people in 26 million units producing over 6,000 products.</a:t>
            </a:r>
            <a:endParaRPr lang="en-US" dirty="0">
              <a:solidFill>
                <a:schemeClr val="bg1"/>
              </a:solidFill>
            </a:endParaRPr>
          </a:p>
        </p:txBody>
      </p:sp>
    </p:spTree>
    <p:extLst>
      <p:ext uri="{BB962C8B-B14F-4D97-AF65-F5344CB8AC3E}">
        <p14:creationId xmlns:p14="http://schemas.microsoft.com/office/powerpoint/2010/main" val="252663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4000" b="1" dirty="0">
                <a:solidFill>
                  <a:schemeClr val="accent1"/>
                </a:solidFill>
              </a:rPr>
              <a:t>Why Public Procurement policy?</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710338" y="2350577"/>
            <a:ext cx="1031153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ea typeface="+mn-lt"/>
                <a:cs typeface="+mn-lt"/>
              </a:rPr>
              <a:t>Given the present global situation of an impending or even continuing economic slowdown, creating demand within our own vast market for products produced by our own industries, would be a good buffer to ward off the negative impact. With assured public procurement, the MSE sector has only itself as a competitor among its vast variety of products. It will not only encourage better marketing strategies but also an incentive for new designs and technologies so that their produce can compete even in international markets. This will also have a stabilizing effect on market fluctuations of demand and supply and liquidity crisis</a:t>
            </a:r>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81784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4000" b="1" dirty="0">
                <a:solidFill>
                  <a:schemeClr val="accent1"/>
                </a:solidFill>
              </a:rPr>
              <a:t>RESERVATIONS BENIFITS</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710338" y="2350577"/>
            <a:ext cx="407347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ea typeface="+mn-lt"/>
                <a:cs typeface="+mn-lt"/>
              </a:rPr>
              <a:t>20% TO 25% CHANGE</a:t>
            </a:r>
            <a:endParaRPr lang="en-US">
              <a:solidFill>
                <a:srgbClr val="000000"/>
              </a:solidFill>
              <a:ea typeface="+mn-lt"/>
              <a:cs typeface="+mn-lt"/>
            </a:endParaRPr>
          </a:p>
          <a:p>
            <a:pPr marL="285750" indent="-285750">
              <a:buFont typeface="Arial"/>
              <a:buChar char="•"/>
            </a:pPr>
            <a:r>
              <a:rPr lang="en-US" dirty="0">
                <a:solidFill>
                  <a:schemeClr val="bg1"/>
                </a:solidFill>
                <a:ea typeface="+mn-lt"/>
                <a:cs typeface="+mn-lt"/>
              </a:rPr>
              <a:t>4% SC ST</a:t>
            </a:r>
            <a:endParaRPr lang="en-US" dirty="0">
              <a:solidFill>
                <a:schemeClr val="bg1"/>
              </a:solidFill>
            </a:endParaRPr>
          </a:p>
          <a:p>
            <a:pPr marL="285750" indent="-285750">
              <a:buFont typeface="Arial"/>
              <a:buChar char="•"/>
            </a:pPr>
            <a:r>
              <a:rPr lang="en-US" dirty="0">
                <a:solidFill>
                  <a:schemeClr val="bg1"/>
                </a:solidFill>
                <a:ea typeface="+mn-lt"/>
                <a:cs typeface="+mn-lt"/>
              </a:rPr>
              <a:t>3% Women</a:t>
            </a:r>
            <a:endParaRPr lang="en-US"/>
          </a:p>
          <a:p>
            <a:pPr marL="285750" indent="-285750">
              <a:buFont typeface="Arial"/>
              <a:buChar char="•"/>
            </a:pPr>
            <a:r>
              <a:rPr lang="en-US" dirty="0">
                <a:solidFill>
                  <a:schemeClr val="bg1"/>
                </a:solidFill>
                <a:ea typeface="+mn-lt"/>
                <a:cs typeface="+mn-lt"/>
              </a:rPr>
              <a:t>Free Tender Fee</a:t>
            </a:r>
            <a:endParaRPr lang="en-US"/>
          </a:p>
          <a:p>
            <a:pPr marL="285750" indent="-285750">
              <a:buFont typeface="Arial"/>
              <a:buChar char="•"/>
            </a:pPr>
            <a:r>
              <a:rPr lang="en-US" dirty="0">
                <a:solidFill>
                  <a:schemeClr val="bg1"/>
                </a:solidFill>
              </a:rPr>
              <a:t>Earnest Money Waiver</a:t>
            </a:r>
            <a:endParaRPr lang="en-US"/>
          </a:p>
          <a:p>
            <a:pPr marL="285750" indent="-285750">
              <a:buFont typeface="Arial"/>
              <a:buChar char="•"/>
            </a:pPr>
            <a:endParaRPr lang="en-US" dirty="0">
              <a:solidFill>
                <a:schemeClr val="bg1"/>
              </a:solidFill>
            </a:endParaRPr>
          </a:p>
        </p:txBody>
      </p:sp>
      <p:sp>
        <p:nvSpPr>
          <p:cNvPr id="3" name="TextBox 2">
            <a:extLst>
              <a:ext uri="{FF2B5EF4-FFF2-40B4-BE49-F238E27FC236}">
                <a16:creationId xmlns:a16="http://schemas.microsoft.com/office/drawing/2014/main" id="{A6FAF483-1978-846A-4AE0-7B3704D71D5C}"/>
              </a:ext>
            </a:extLst>
          </p:cNvPr>
          <p:cNvSpPr txBox="1"/>
          <p:nvPr/>
        </p:nvSpPr>
        <p:spPr>
          <a:xfrm>
            <a:off x="5230678" y="2340889"/>
            <a:ext cx="669526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rgbClr val="ECECEC"/>
                </a:solidFill>
                <a:ea typeface="+mn-lt"/>
                <a:cs typeface="+mn-lt"/>
              </a:rPr>
              <a:t>Allocating 4% for SC/ST communities ensures inclusive participation and representation in procurement processes.</a:t>
            </a:r>
            <a:endParaRPr lang="en-US" sz="2000"/>
          </a:p>
          <a:p>
            <a:pPr marL="285750" indent="-285750">
              <a:buFont typeface="Arial"/>
              <a:buChar char="•"/>
            </a:pPr>
            <a:r>
              <a:rPr lang="en-US" sz="2000" dirty="0">
                <a:solidFill>
                  <a:srgbClr val="ECECEC"/>
                </a:solidFill>
                <a:ea typeface="+mn-lt"/>
                <a:cs typeface="+mn-lt"/>
              </a:rPr>
              <a:t>Reserving 3% for women-owned businesses promotes gender equality and empowers female entrepreneurs in procurement opportunities.</a:t>
            </a:r>
            <a:endParaRPr lang="en-US" sz="2000"/>
          </a:p>
          <a:p>
            <a:pPr marL="285750" indent="-285750">
              <a:buFont typeface="Arial"/>
              <a:buChar char="•"/>
            </a:pPr>
            <a:r>
              <a:rPr lang="en-US" sz="2000" dirty="0">
                <a:solidFill>
                  <a:srgbClr val="ECECEC"/>
                </a:solidFill>
                <a:ea typeface="+mn-lt"/>
                <a:cs typeface="+mn-lt"/>
              </a:rPr>
              <a:t>Waiving tender fees facilitates broader access to procurement bids, encouraging more businesses to participate without financial barriers.</a:t>
            </a:r>
            <a:endParaRPr lang="en-US" sz="2000"/>
          </a:p>
          <a:p>
            <a:pPr marL="285750" indent="-285750">
              <a:buFont typeface="Arial"/>
              <a:buChar char="•"/>
            </a:pPr>
            <a:r>
              <a:rPr lang="en-US" sz="2000" dirty="0">
                <a:solidFill>
                  <a:srgbClr val="ECECEC"/>
                </a:solidFill>
                <a:ea typeface="+mn-lt"/>
                <a:cs typeface="+mn-lt"/>
              </a:rPr>
              <a:t>The waiver of earnest money encourages wider vendor participation by eliminating financial burdens, particularly for small and medium-sized enterprises.</a:t>
            </a:r>
            <a:endParaRPr lang="en-US" sz="2000"/>
          </a:p>
          <a:p>
            <a:pPr algn="l"/>
            <a:endParaRPr lang="en-US" dirty="0"/>
          </a:p>
        </p:txBody>
      </p:sp>
      <p:sp>
        <p:nvSpPr>
          <p:cNvPr id="5" name="TextBox 4">
            <a:extLst>
              <a:ext uri="{FF2B5EF4-FFF2-40B4-BE49-F238E27FC236}">
                <a16:creationId xmlns:a16="http://schemas.microsoft.com/office/drawing/2014/main" id="{F70FE153-FBDD-2A59-28EF-9DEA43D8C860}"/>
              </a:ext>
            </a:extLst>
          </p:cNvPr>
          <p:cNvSpPr txBox="1"/>
          <p:nvPr/>
        </p:nvSpPr>
        <p:spPr>
          <a:xfrm>
            <a:off x="713568" y="4119966"/>
            <a:ext cx="407347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25% procurement from </a:t>
            </a:r>
            <a:r>
              <a:rPr lang="en-US" dirty="0" err="1">
                <a:solidFill>
                  <a:schemeClr val="bg1"/>
                </a:solidFill>
              </a:rPr>
              <a:t>msmes</a:t>
            </a:r>
            <a:r>
              <a:rPr lang="en-US" dirty="0">
                <a:solidFill>
                  <a:schemeClr val="bg1"/>
                </a:solidFill>
              </a:rPr>
              <a:t> is reserved.</a:t>
            </a:r>
          </a:p>
          <a:p>
            <a:pPr marL="285750" indent="-285750">
              <a:buFont typeface="Arial"/>
              <a:buChar char="•"/>
            </a:pPr>
            <a:r>
              <a:rPr lang="en-US" dirty="0">
                <a:solidFill>
                  <a:schemeClr val="bg1"/>
                </a:solidFill>
              </a:rPr>
              <a:t>Earlier this limit was 20%.</a:t>
            </a:r>
          </a:p>
          <a:p>
            <a:pPr marL="285750" indent="-285750">
              <a:buFont typeface="Arial"/>
              <a:buChar char="•"/>
            </a:pPr>
            <a:r>
              <a:rPr lang="en-US" dirty="0">
                <a:solidFill>
                  <a:schemeClr val="bg1"/>
                </a:solidFill>
              </a:rPr>
              <a:t>Also the actual procurement is always seen to exceed the 25% mark.</a:t>
            </a:r>
          </a:p>
        </p:txBody>
      </p:sp>
      <p:pic>
        <p:nvPicPr>
          <p:cNvPr id="7" name="Picture 6" descr="A group of people with white text&#10;&#10;Description automatically generated">
            <a:extLst>
              <a:ext uri="{FF2B5EF4-FFF2-40B4-BE49-F238E27FC236}">
                <a16:creationId xmlns:a16="http://schemas.microsoft.com/office/drawing/2014/main" id="{7A46EBFC-E0A8-C216-01B8-ACE81060AD20}"/>
              </a:ext>
            </a:extLst>
          </p:cNvPr>
          <p:cNvPicPr>
            <a:picLocks noChangeAspect="1"/>
          </p:cNvPicPr>
          <p:nvPr/>
        </p:nvPicPr>
        <p:blipFill>
          <a:blip r:embed="rId2"/>
          <a:stretch>
            <a:fillRect/>
          </a:stretch>
        </p:blipFill>
        <p:spPr>
          <a:xfrm>
            <a:off x="7128252" y="826737"/>
            <a:ext cx="673531" cy="1058729"/>
          </a:xfrm>
          <a:prstGeom prst="rect">
            <a:avLst/>
          </a:prstGeom>
        </p:spPr>
      </p:pic>
      <p:pic>
        <p:nvPicPr>
          <p:cNvPr id="8" name="Picture 7" descr="A blue and white logo&#10;&#10;Description automatically generated">
            <a:extLst>
              <a:ext uri="{FF2B5EF4-FFF2-40B4-BE49-F238E27FC236}">
                <a16:creationId xmlns:a16="http://schemas.microsoft.com/office/drawing/2014/main" id="{60BD536D-B08B-E7C5-E436-ADF4F1A1470A}"/>
              </a:ext>
            </a:extLst>
          </p:cNvPr>
          <p:cNvPicPr>
            <a:picLocks noChangeAspect="1"/>
          </p:cNvPicPr>
          <p:nvPr/>
        </p:nvPicPr>
        <p:blipFill>
          <a:blip r:embed="rId3"/>
          <a:stretch>
            <a:fillRect/>
          </a:stretch>
        </p:blipFill>
        <p:spPr>
          <a:xfrm>
            <a:off x="7793498" y="519193"/>
            <a:ext cx="1629037" cy="1673817"/>
          </a:xfrm>
          <a:prstGeom prst="rect">
            <a:avLst/>
          </a:prstGeom>
        </p:spPr>
      </p:pic>
    </p:spTree>
    <p:extLst>
      <p:ext uri="{BB962C8B-B14F-4D97-AF65-F5344CB8AC3E}">
        <p14:creationId xmlns:p14="http://schemas.microsoft.com/office/powerpoint/2010/main" val="174587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4400" b="1" dirty="0">
                <a:solidFill>
                  <a:schemeClr val="accent1"/>
                </a:solidFill>
              </a:rPr>
              <a:t>Pricing dilemma</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710338" y="2389322"/>
            <a:ext cx="2743199" cy="2492990"/>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solidFill>
                  <a:schemeClr val="bg1"/>
                </a:solidFill>
              </a:rPr>
              <a:t>Big corporations pricing </a:t>
            </a:r>
            <a:r>
              <a:rPr lang="en-US" sz="2000" err="1">
                <a:solidFill>
                  <a:schemeClr val="bg1"/>
                </a:solidFill>
              </a:rPr>
              <a:t>stratergies</a:t>
            </a:r>
            <a:endParaRPr lang="en-US" sz="2000">
              <a:solidFill>
                <a:schemeClr val="bg1"/>
              </a:solidFill>
            </a:endParaRPr>
          </a:p>
          <a:p>
            <a:pPr marL="342900" indent="-342900">
              <a:buFont typeface="Wingdings"/>
              <a:buChar char="§"/>
            </a:pPr>
            <a:r>
              <a:rPr lang="en-US" sz="2000" dirty="0">
                <a:solidFill>
                  <a:schemeClr val="bg1"/>
                </a:solidFill>
              </a:rPr>
              <a:t>Overcoating of price</a:t>
            </a:r>
          </a:p>
          <a:p>
            <a:pPr marL="342900" indent="-342900">
              <a:buFont typeface="Wingdings"/>
              <a:buChar char="§"/>
            </a:pPr>
            <a:r>
              <a:rPr lang="en-US" sz="2000" dirty="0">
                <a:solidFill>
                  <a:schemeClr val="bg1"/>
                </a:solidFill>
              </a:rPr>
              <a:t>Lowest bid- L1</a:t>
            </a:r>
          </a:p>
          <a:p>
            <a:pPr marL="342900" indent="-342900">
              <a:buFont typeface="Wingdings"/>
              <a:buChar char="§"/>
            </a:pPr>
            <a:r>
              <a:rPr lang="en-US" sz="2000" dirty="0">
                <a:solidFill>
                  <a:schemeClr val="bg1"/>
                </a:solidFill>
              </a:rPr>
              <a:t>L1+15%</a:t>
            </a:r>
          </a:p>
          <a:p>
            <a:endParaRPr lang="en-US" dirty="0">
              <a:solidFill>
                <a:schemeClr val="bg1"/>
              </a:solidFill>
            </a:endParaRPr>
          </a:p>
          <a:p>
            <a:endParaRPr lang="en-US" dirty="0">
              <a:solidFill>
                <a:schemeClr val="bg1"/>
              </a:solidFill>
            </a:endParaRPr>
          </a:p>
        </p:txBody>
      </p:sp>
      <p:sp>
        <p:nvSpPr>
          <p:cNvPr id="3" name="TextBox 2">
            <a:extLst>
              <a:ext uri="{FF2B5EF4-FFF2-40B4-BE49-F238E27FC236}">
                <a16:creationId xmlns:a16="http://schemas.microsoft.com/office/drawing/2014/main" id="{DA4D0901-C33F-E3F1-E7B7-78B6C56B8898}"/>
              </a:ext>
            </a:extLst>
          </p:cNvPr>
          <p:cNvSpPr txBox="1"/>
          <p:nvPr/>
        </p:nvSpPr>
        <p:spPr>
          <a:xfrm>
            <a:off x="3742194" y="2395779"/>
            <a:ext cx="6579029" cy="3970318"/>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ECECEC"/>
                </a:solidFill>
                <a:ea typeface="+mn-lt"/>
                <a:cs typeface="+mn-lt"/>
              </a:rPr>
              <a:t>Big corporations often employ sophisticated pricing strategies, such as dynamic pricing and value-based pricing, to maximize profits and market share.</a:t>
            </a:r>
            <a:endParaRPr lang="en-US"/>
          </a:p>
          <a:p>
            <a:pPr marL="285750" indent="-285750">
              <a:buFont typeface="Arial"/>
              <a:buChar char="•"/>
            </a:pPr>
            <a:r>
              <a:rPr lang="en-US" dirty="0">
                <a:solidFill>
                  <a:srgbClr val="ECECEC"/>
                </a:solidFill>
                <a:ea typeface="+mn-lt"/>
                <a:cs typeface="+mn-lt"/>
              </a:rPr>
              <a:t>Overcoating of price, a tactic where corporations add a margin to their costs to ensure profitability, is commonly utilized to hedge against uncertainties and risks.</a:t>
            </a:r>
            <a:endParaRPr lang="en-US"/>
          </a:p>
          <a:p>
            <a:pPr marL="285750" indent="-285750">
              <a:buFont typeface="Arial"/>
              <a:buChar char="•"/>
            </a:pPr>
            <a:r>
              <a:rPr lang="en-US" dirty="0">
                <a:solidFill>
                  <a:srgbClr val="ECECEC"/>
                </a:solidFill>
                <a:ea typeface="+mn-lt"/>
                <a:cs typeface="+mn-lt"/>
              </a:rPr>
              <a:t>The "Lowest bid-L1" strategy involves selecting the vendor with the lowest bid price, emphasizing cost efficiency in procurement decisions.</a:t>
            </a:r>
            <a:endParaRPr lang="en-US"/>
          </a:p>
          <a:p>
            <a:pPr marL="285750" indent="-285750">
              <a:buFont typeface="Arial"/>
              <a:buChar char="•"/>
            </a:pPr>
            <a:r>
              <a:rPr lang="en-US" dirty="0">
                <a:solidFill>
                  <a:srgbClr val="ECECEC"/>
                </a:solidFill>
                <a:ea typeface="+mn-lt"/>
                <a:cs typeface="+mn-lt"/>
              </a:rPr>
              <a:t>L1+15% strategy entails accepting the lowest bid but adding a predetermined percentage (e.g., 15%) to ensure a fair profit margin for the vendor while maintaining competitiveness.</a:t>
            </a:r>
            <a:endParaRPr lang="en-US" dirty="0"/>
          </a:p>
          <a:p>
            <a:pPr algn="l"/>
            <a:endParaRPr lang="en-US" dirty="0"/>
          </a:p>
        </p:txBody>
      </p:sp>
    </p:spTree>
    <p:extLst>
      <p:ext uri="{BB962C8B-B14F-4D97-AF65-F5344CB8AC3E}">
        <p14:creationId xmlns:p14="http://schemas.microsoft.com/office/powerpoint/2010/main" val="35446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p:txBody>
          <a:bodyPr>
            <a:normAutofit/>
          </a:bodyPr>
          <a:lstStyle/>
          <a:p>
            <a:r>
              <a:rPr lang="en-US" sz="4400" b="1" dirty="0">
                <a:solidFill>
                  <a:schemeClr val="accent1"/>
                </a:solidFill>
              </a:rPr>
              <a:t>Pricing dilemma</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710338" y="2350577"/>
            <a:ext cx="479672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solidFill>
                  <a:schemeClr val="bg1"/>
                </a:solidFill>
                <a:ea typeface="+mn-lt"/>
                <a:cs typeface="+mn-lt"/>
              </a:rPr>
              <a:t>The MICRO &amp; SMALL ENTERPRISES (MSES) participating in a tender quoting price within the band of L1+15% may also be allowed to supply at Ll price where Ll price is from someone other than an MSE Such MSEs may be allowed to supply up to 20% of the total tendered value. In case of more than one such MSEs, the supply will be shared equally</a:t>
            </a:r>
            <a:endParaRPr lang="en-US" sz="2000" dirty="0">
              <a:solidFill>
                <a:schemeClr val="bg1"/>
              </a:solidFill>
            </a:endParaRPr>
          </a:p>
        </p:txBody>
      </p:sp>
      <p:pic>
        <p:nvPicPr>
          <p:cNvPr id="7" name="Picture 6" descr="A2Z Taxcorp LLP">
            <a:extLst>
              <a:ext uri="{FF2B5EF4-FFF2-40B4-BE49-F238E27FC236}">
                <a16:creationId xmlns:a16="http://schemas.microsoft.com/office/drawing/2014/main" id="{AB6E47CF-3747-29E2-0766-4202066237F6}"/>
              </a:ext>
            </a:extLst>
          </p:cNvPr>
          <p:cNvPicPr>
            <a:picLocks noChangeAspect="1"/>
          </p:cNvPicPr>
          <p:nvPr/>
        </p:nvPicPr>
        <p:blipFill>
          <a:blip r:embed="rId2"/>
          <a:stretch>
            <a:fillRect/>
          </a:stretch>
        </p:blipFill>
        <p:spPr>
          <a:xfrm>
            <a:off x="5649132" y="2437110"/>
            <a:ext cx="5220346" cy="3469036"/>
          </a:xfrm>
          <a:prstGeom prst="rect">
            <a:avLst/>
          </a:prstGeom>
          <a:ln>
            <a:solidFill>
              <a:schemeClr val="accent1"/>
            </a:solidFill>
          </a:ln>
        </p:spPr>
      </p:pic>
    </p:spTree>
    <p:extLst>
      <p:ext uri="{BB962C8B-B14F-4D97-AF65-F5344CB8AC3E}">
        <p14:creationId xmlns:p14="http://schemas.microsoft.com/office/powerpoint/2010/main" val="223334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DBB-785E-FC1A-39C9-D542AB72A753}"/>
              </a:ext>
            </a:extLst>
          </p:cNvPr>
          <p:cNvSpPr>
            <a:spLocks noGrp="1"/>
          </p:cNvSpPr>
          <p:nvPr>
            <p:ph type="title"/>
          </p:nvPr>
        </p:nvSpPr>
        <p:spPr>
          <a:xfrm>
            <a:off x="142073" y="521342"/>
            <a:ext cx="11029616" cy="1188720"/>
          </a:xfrm>
        </p:spPr>
        <p:txBody>
          <a:bodyPr>
            <a:normAutofit/>
          </a:bodyPr>
          <a:lstStyle/>
          <a:p>
            <a:r>
              <a:rPr lang="en-US" sz="4000" b="1" dirty="0">
                <a:solidFill>
                  <a:schemeClr val="accent1"/>
                </a:solidFill>
              </a:rPr>
              <a:t>Reserved items</a:t>
            </a:r>
          </a:p>
        </p:txBody>
      </p:sp>
      <p:sp>
        <p:nvSpPr>
          <p:cNvPr id="6" name="Content Placeholder 5">
            <a:extLst>
              <a:ext uri="{FF2B5EF4-FFF2-40B4-BE49-F238E27FC236}">
                <a16:creationId xmlns:a16="http://schemas.microsoft.com/office/drawing/2014/main" id="{84993191-7F3F-3B07-8F35-D3B8970F9E23}"/>
              </a:ext>
            </a:extLst>
          </p:cNvPr>
          <p:cNvSpPr>
            <a:spLocks noGrp="1"/>
          </p:cNvSpPr>
          <p:nvPr>
            <p:ph idx="1"/>
          </p:nvPr>
        </p:nvSpPr>
        <p:spPr>
          <a:xfrm>
            <a:off x="581192" y="1888830"/>
            <a:ext cx="11029615" cy="3634486"/>
          </a:xfrm>
        </p:spPr>
        <p:txBody>
          <a:bodyPr>
            <a:normAutofit/>
          </a:bodyPr>
          <a:lstStyle/>
          <a:p>
            <a:pPr marL="305435" indent="-305435"/>
            <a:endParaRPr lang="en-US" dirty="0">
              <a:solidFill>
                <a:schemeClr val="bg1"/>
              </a:solidFill>
            </a:endParaRPr>
          </a:p>
          <a:p>
            <a:pPr marL="305435" indent="-305435"/>
            <a:endParaRPr lang="en-US" dirty="0"/>
          </a:p>
        </p:txBody>
      </p:sp>
      <p:sp>
        <p:nvSpPr>
          <p:cNvPr id="4" name="TextBox 3">
            <a:extLst>
              <a:ext uri="{FF2B5EF4-FFF2-40B4-BE49-F238E27FC236}">
                <a16:creationId xmlns:a16="http://schemas.microsoft.com/office/drawing/2014/main" id="{D7C26183-771B-2ECB-90FF-2D01D77B76E5}"/>
              </a:ext>
            </a:extLst>
          </p:cNvPr>
          <p:cNvSpPr txBox="1"/>
          <p:nvPr/>
        </p:nvSpPr>
        <p:spPr>
          <a:xfrm>
            <a:off x="142066" y="1885627"/>
            <a:ext cx="2743199" cy="2308324"/>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358 reserved items includes:</a:t>
            </a:r>
          </a:p>
          <a:p>
            <a:endParaRPr lang="en-US" dirty="0">
              <a:solidFill>
                <a:schemeClr val="bg1"/>
              </a:solidFill>
            </a:endParaRPr>
          </a:p>
          <a:p>
            <a:r>
              <a:rPr lang="en-US" dirty="0">
                <a:solidFill>
                  <a:schemeClr val="bg1"/>
                </a:solidFill>
              </a:rPr>
              <a:t>Link: </a:t>
            </a:r>
            <a:r>
              <a:rPr lang="en-US" dirty="0">
                <a:solidFill>
                  <a:schemeClr val="accent3">
                    <a:lumMod val="60000"/>
                    <a:lumOff val="40000"/>
                  </a:schemeClr>
                </a:solidFill>
                <a:ea typeface="+mn-lt"/>
                <a:cs typeface="+mn-lt"/>
              </a:rPr>
              <a:t>https://www.dcmsme.gov.in/schemes/listof358itemsreserved.pdf</a:t>
            </a:r>
          </a:p>
          <a:p>
            <a:endParaRPr lang="en-US" dirty="0">
              <a:solidFill>
                <a:schemeClr val="bg1"/>
              </a:solidFill>
            </a:endParaRPr>
          </a:p>
          <a:p>
            <a:endParaRPr lang="en-US" dirty="0">
              <a:solidFill>
                <a:schemeClr val="bg1"/>
              </a:solidFill>
            </a:endParaRPr>
          </a:p>
        </p:txBody>
      </p:sp>
      <p:pic>
        <p:nvPicPr>
          <p:cNvPr id="3" name="Picture 2" descr="A list of items reserved for purchase&#10;&#10;Description automatically generated">
            <a:extLst>
              <a:ext uri="{FF2B5EF4-FFF2-40B4-BE49-F238E27FC236}">
                <a16:creationId xmlns:a16="http://schemas.microsoft.com/office/drawing/2014/main" id="{C6C75EBA-E7EA-D9D3-3685-CCD3DE294B06}"/>
              </a:ext>
            </a:extLst>
          </p:cNvPr>
          <p:cNvPicPr>
            <a:picLocks noChangeAspect="1"/>
          </p:cNvPicPr>
          <p:nvPr/>
        </p:nvPicPr>
        <p:blipFill>
          <a:blip r:embed="rId2"/>
          <a:stretch>
            <a:fillRect/>
          </a:stretch>
        </p:blipFill>
        <p:spPr>
          <a:xfrm>
            <a:off x="3048001" y="1885663"/>
            <a:ext cx="7555423" cy="4752741"/>
          </a:xfrm>
          <a:prstGeom prst="rect">
            <a:avLst/>
          </a:prstGeom>
          <a:ln>
            <a:solidFill>
              <a:schemeClr val="accent1"/>
            </a:solidFill>
          </a:ln>
        </p:spPr>
      </p:pic>
    </p:spTree>
    <p:extLst>
      <p:ext uri="{BB962C8B-B14F-4D97-AF65-F5344CB8AC3E}">
        <p14:creationId xmlns:p14="http://schemas.microsoft.com/office/powerpoint/2010/main" val="30477060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PUBLIC PROCUreMENT  POLICY</vt:lpstr>
      <vt:lpstr>MSMED,2006</vt:lpstr>
      <vt:lpstr>ABOUT MSME:</vt:lpstr>
      <vt:lpstr>Public Procurement policy</vt:lpstr>
      <vt:lpstr>Why Public Procurement policy?</vt:lpstr>
      <vt:lpstr>RESERVATIONS BENIFITS</vt:lpstr>
      <vt:lpstr>Pricing dilemma</vt:lpstr>
      <vt:lpstr>Pricing dilemma</vt:lpstr>
      <vt:lpstr>Reserved items</vt:lpstr>
      <vt:lpstr>Sambandh portal</vt:lpstr>
      <vt:lpstr>Uam(udyog aadhar  memorendum)</vt:lpstr>
      <vt:lpstr>CPPP portal</vt:lpstr>
      <vt:lpstr>Vendor Development Programmes or Buyer Seller Meets</vt:lpstr>
      <vt:lpstr>Vendor Development Programmes or Buyer Seller Meets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480</cp:revision>
  <dcterms:created xsi:type="dcterms:W3CDTF">2024-05-15T14:03:31Z</dcterms:created>
  <dcterms:modified xsi:type="dcterms:W3CDTF">2024-05-15T18:53:42Z</dcterms:modified>
</cp:coreProperties>
</file>