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4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FA981-5DEF-4ACD-AAD9-5C587CA4F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6372F3-95DA-4794-A4B2-3BB968D4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52A27-FB9D-4CC7-88C5-4A6069D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73EEF-07B7-4C2F-80AC-DD22620F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13DEC-DA7C-4B8F-A491-A5ED4AAF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415A9-AA84-45D2-B0C6-D713FA60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DACB26-9111-4AD6-9841-FDBB9400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CC8E40-5CEB-4920-9DB4-9461328B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23E94-810C-49C0-A595-A487BD5B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11DFC-80E2-419D-9997-A2880E6B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8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055CF4-F016-43F0-9446-21FC4DB9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A4776C-2FE5-4AB8-80FF-02CEEBF91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9FDEED-21D2-4C3A-82EE-D39A322B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05EAF-7992-4629-8A01-B3DCC26E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78CB9-1488-4A0F-94F2-CB0A2C78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26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CB0EE-03FB-4653-BB55-C24CF5E2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F6556-664E-4794-B593-E6242B40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F37742-A51D-4FAF-AF90-7DD8B6DA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71214B-B5E2-4208-84CC-E8D59C55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EE63E-7505-4BDA-A465-0AB642B9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89F56-7AA5-4243-886F-937276BD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D76334-039B-4C45-B0D4-061CFD58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166BD6-99C8-4808-9DD4-271627D5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59F2D2-1DD1-4CD6-9D66-932A99C1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184B2-1FDB-4A16-A5D7-F4FD8D36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5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2E0FA-7C9C-4CCC-B5F2-8C5DB206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4670DB-5263-4FA8-A767-1ADE442D4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1C3CD6-767B-4F53-9DE3-4C9B1E661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420E21-510B-4437-92A3-60ABC1D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E1FD72-38BA-420B-AFCD-CEDD1CFA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4461DA-1B33-48CC-90C2-4646CCD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21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EE7AF-DE50-45F8-B44A-F1D584D6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EA532B-9AAD-48A5-B8B0-71B4C137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578C5-1D88-4B46-9EA4-927E7A992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A4C6D9-E89A-4727-9336-CDB16229B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C7DA71-B3E4-4B93-B341-EC7C35FDD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EFCA8A-ACD2-4F44-BC78-F0AC8B25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2476D5-2C13-49FB-A5A9-DB28DDE9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6D8A97-2939-43C0-B68D-2838D17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7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668F4-EC08-4AC3-83D4-71361CDC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8D7A23-D238-4758-B6B3-034B9645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C12EED-5876-470B-BC9C-FA1E4AB6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E7F33D-35E6-402B-81B0-98D502AA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14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FC1066-3145-445A-B7C4-42A7B9B6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235614-691D-41B5-94C9-18AE79BA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106B43-302B-450D-91C7-064E958A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93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830A7-A9AA-45AB-92A1-1BE865C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55D05-DCE2-4C5A-836E-F0EFC1D2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36EA1B-145C-4104-9BC6-A5F9F497E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01363F-B0EE-4B06-B769-6889AFED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073EA-8AC3-4671-A5D5-539721F9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C82054-87AF-428C-9752-A6866F4C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6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A4DF4-A8CC-4865-9DAA-34F21E9F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E5980A-69FD-4693-9301-A68BBB32E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279B8B-9100-40B0-BCCD-25C9A02D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3D0952-C792-443E-BC5D-200D7E83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9BFC70-C273-4009-A45F-B3A3CA9E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1A717D-5A79-441D-834C-FE9E49E9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56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D52309-A256-4288-9861-727FDDB1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7E4EF4-E7CA-4BAF-9C01-0FD6C7A7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59BD4-E983-438D-9C68-4E91E8780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5CBA4-6EDC-4812-8BBA-7464BA1639F8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AEE16-DEB9-4731-951D-AC921FCC6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5F7842-1B05-4A3C-921A-14CA05A85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985-EBA1-4B5B-96AA-EE8F1FD24B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0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3986" y="163647"/>
            <a:ext cx="6522999" cy="814017"/>
          </a:xfrm>
        </p:spPr>
        <p:txBody>
          <a:bodyPr/>
          <a:lstStyle/>
          <a:p>
            <a:r>
              <a:rPr lang="fr-FR" b="1" dirty="0"/>
              <a:t>Remodelage morphologique</a:t>
            </a:r>
          </a:p>
        </p:txBody>
      </p:sp>
      <p:grpSp>
        <p:nvGrpSpPr>
          <p:cNvPr id="45" name="Groupe 44"/>
          <p:cNvGrpSpPr/>
          <p:nvPr/>
        </p:nvGrpSpPr>
        <p:grpSpPr>
          <a:xfrm>
            <a:off x="304801" y="1001050"/>
            <a:ext cx="11512061" cy="5680227"/>
            <a:chOff x="304801" y="1001050"/>
            <a:chExt cx="11512061" cy="5680227"/>
          </a:xfrm>
        </p:grpSpPr>
        <p:grpSp>
          <p:nvGrpSpPr>
            <p:cNvPr id="43" name="Groupe 42"/>
            <p:cNvGrpSpPr/>
            <p:nvPr/>
          </p:nvGrpSpPr>
          <p:grpSpPr>
            <a:xfrm>
              <a:off x="304801" y="1001050"/>
              <a:ext cx="11512061" cy="5680227"/>
              <a:chOff x="304801" y="1001050"/>
              <a:chExt cx="11512061" cy="5680227"/>
            </a:xfrm>
          </p:grpSpPr>
          <p:sp>
            <p:nvSpPr>
              <p:cNvPr id="7" name="ZoneTexte 6"/>
              <p:cNvSpPr txBox="1"/>
              <p:nvPr/>
            </p:nvSpPr>
            <p:spPr>
              <a:xfrm>
                <a:off x="1731049" y="1001050"/>
                <a:ext cx="1306512" cy="338554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>
                    <a:solidFill>
                      <a:srgbClr val="0000FF"/>
                    </a:solidFill>
                  </a:rPr>
                  <a:t>CŒUR DROIT</a:t>
                </a: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8397979" y="1001050"/>
                <a:ext cx="1494127" cy="3385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>
                    <a:solidFill>
                      <a:srgbClr val="FF0000"/>
                    </a:solidFill>
                  </a:rPr>
                  <a:t>CŒUR GAUCHE</a:t>
                </a:r>
              </a:p>
            </p:txBody>
          </p:sp>
          <p:cxnSp>
            <p:nvCxnSpPr>
              <p:cNvPr id="10" name="Connecteur droit 9"/>
              <p:cNvCxnSpPr/>
              <p:nvPr/>
            </p:nvCxnSpPr>
            <p:spPr>
              <a:xfrm>
                <a:off x="304801" y="3953202"/>
                <a:ext cx="11512061" cy="0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/>
              <p:cNvSpPr txBox="1"/>
              <p:nvPr/>
            </p:nvSpPr>
            <p:spPr>
              <a:xfrm>
                <a:off x="5194417" y="2523925"/>
                <a:ext cx="13368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VENTRICULES</a:t>
                </a:r>
              </a:p>
            </p:txBody>
          </p:sp>
          <p:cxnSp>
            <p:nvCxnSpPr>
              <p:cNvPr id="15" name="Connecteur droit avec flèche 14"/>
              <p:cNvCxnSpPr/>
              <p:nvPr/>
            </p:nvCxnSpPr>
            <p:spPr>
              <a:xfrm flipV="1">
                <a:off x="4757171" y="2903416"/>
                <a:ext cx="2154533" cy="11723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5194417" y="4840891"/>
                <a:ext cx="126560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OREILLETTES</a:t>
                </a: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 flipV="1">
                <a:off x="4757171" y="5220382"/>
                <a:ext cx="2154533" cy="11723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 bwMode="auto">
              <a:xfrm>
                <a:off x="379755" y="1374586"/>
                <a:ext cx="4079399" cy="2520000"/>
              </a:xfrm>
              <a:prstGeom prst="rect">
                <a:avLst/>
              </a:prstGeom>
              <a:noFill/>
              <a:ln w="9525">
                <a:noFill/>
                <a:headEnd/>
                <a:tailEnd/>
              </a:ln>
            </p:spPr>
          </p:pic>
          <p:pic>
            <p:nvPicPr>
              <p:cNvPr id="20" name="Pictur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7266521" y="1346402"/>
                <a:ext cx="4079399" cy="2520000"/>
              </a:xfrm>
              <a:prstGeom prst="rect">
                <a:avLst/>
              </a:prstGeom>
              <a:noFill/>
              <a:ln w="9525">
                <a:noFill/>
                <a:headEnd/>
                <a:tailEnd/>
              </a:ln>
            </p:spPr>
          </p:pic>
          <p:pic>
            <p:nvPicPr>
              <p:cNvPr id="21" name="Pictur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 bwMode="auto">
              <a:xfrm>
                <a:off x="534175" y="4161277"/>
                <a:ext cx="4079399" cy="2520000"/>
              </a:xfrm>
              <a:prstGeom prst="rect">
                <a:avLst/>
              </a:prstGeom>
              <a:noFill/>
              <a:ln w="9525">
                <a:noFill/>
                <a:headEnd/>
                <a:tailEnd/>
              </a:ln>
            </p:spPr>
          </p:pic>
          <p:pic>
            <p:nvPicPr>
              <p:cNvPr id="22" name="Pictur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 bwMode="auto">
              <a:xfrm>
                <a:off x="7266520" y="4090523"/>
                <a:ext cx="4079399" cy="2520000"/>
              </a:xfrm>
              <a:prstGeom prst="rect">
                <a:avLst/>
              </a:prstGeom>
              <a:noFill/>
              <a:ln w="9525">
                <a:noFill/>
                <a:headEnd/>
                <a:tailEnd/>
              </a:ln>
            </p:spPr>
          </p:pic>
          <p:sp>
            <p:nvSpPr>
              <p:cNvPr id="3" name="ZoneTexte 2"/>
              <p:cNvSpPr txBox="1"/>
              <p:nvPr/>
            </p:nvSpPr>
            <p:spPr>
              <a:xfrm>
                <a:off x="1771279" y="1525041"/>
                <a:ext cx="1513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</a:t>
                </a:r>
              </a:p>
            </p:txBody>
          </p:sp>
          <p:sp>
            <p:nvSpPr>
              <p:cNvPr id="23" name="ZoneTexte 22"/>
              <p:cNvSpPr txBox="1"/>
              <p:nvPr/>
            </p:nvSpPr>
            <p:spPr>
              <a:xfrm>
                <a:off x="997554" y="2638681"/>
                <a:ext cx="374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***</a:t>
                </a: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3481880" y="2585480"/>
                <a:ext cx="308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</a:t>
                </a: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1402548" y="2709813"/>
                <a:ext cx="374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***</a:t>
                </a: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3309832" y="4194900"/>
                <a:ext cx="1513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</a:t>
                </a:r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2954215" y="2824072"/>
                <a:ext cx="13481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/>
              <p:cNvSpPr txBox="1"/>
              <p:nvPr/>
            </p:nvSpPr>
            <p:spPr>
              <a:xfrm>
                <a:off x="3710456" y="5387296"/>
                <a:ext cx="308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</a:t>
                </a:r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>
                <a:off x="3182791" y="5578996"/>
                <a:ext cx="13481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ZoneTexte 28"/>
              <p:cNvSpPr txBox="1"/>
              <p:nvPr/>
            </p:nvSpPr>
            <p:spPr>
              <a:xfrm>
                <a:off x="1217172" y="4351664"/>
                <a:ext cx="308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</a:t>
                </a: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1489549" y="4183539"/>
                <a:ext cx="374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***</a:t>
                </a: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1507728" y="5453902"/>
                <a:ext cx="374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***</a:t>
                </a: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1108930" y="5421277"/>
                <a:ext cx="374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***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10642526" y="2638680"/>
                <a:ext cx="308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8322326" y="4033246"/>
                <a:ext cx="15130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0304586" y="4111824"/>
                <a:ext cx="3088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9914150" y="4222992"/>
                <a:ext cx="374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***</a:t>
                </a:r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10353505" y="5350523"/>
                <a:ext cx="3740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dirty="0"/>
                  <a:t>***</a:t>
                </a:r>
              </a:p>
            </p:txBody>
          </p:sp>
          <p:cxnSp>
            <p:nvCxnSpPr>
              <p:cNvPr id="41" name="Connecteur droit 40"/>
              <p:cNvCxnSpPr/>
              <p:nvPr/>
            </p:nvCxnSpPr>
            <p:spPr>
              <a:xfrm>
                <a:off x="10281140" y="5510340"/>
                <a:ext cx="49236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ZoneTexte 43"/>
            <p:cNvSpPr txBox="1"/>
            <p:nvPr/>
          </p:nvSpPr>
          <p:spPr>
            <a:xfrm>
              <a:off x="8248945" y="5418480"/>
              <a:ext cx="37404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/>
                <a:t>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80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23986" y="163647"/>
            <a:ext cx="11563922" cy="814017"/>
          </a:xfrm>
        </p:spPr>
        <p:txBody>
          <a:bodyPr>
            <a:normAutofit/>
          </a:bodyPr>
          <a:lstStyle/>
          <a:p>
            <a:r>
              <a:rPr lang="fr-FR" b="1" dirty="0"/>
              <a:t>Remodelage morphologique – 4 x 40 km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1115157" y="1792889"/>
            <a:ext cx="10098294" cy="4313388"/>
            <a:chOff x="1115157" y="1792889"/>
            <a:chExt cx="10098294" cy="4313388"/>
          </a:xfrm>
        </p:grpSpPr>
        <p:grpSp>
          <p:nvGrpSpPr>
            <p:cNvPr id="12" name="Groupe 11"/>
            <p:cNvGrpSpPr/>
            <p:nvPr/>
          </p:nvGrpSpPr>
          <p:grpSpPr>
            <a:xfrm>
              <a:off x="1115157" y="1792889"/>
              <a:ext cx="10098294" cy="4080369"/>
              <a:chOff x="1115157" y="1792889"/>
              <a:chExt cx="10098294" cy="4080369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1115157" y="1793260"/>
                <a:ext cx="10098294" cy="4079998"/>
                <a:chOff x="1115157" y="1347786"/>
                <a:chExt cx="10098294" cy="4079998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15157" y="1347786"/>
                  <a:ext cx="10098294" cy="4079998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1312985" y="1406769"/>
                  <a:ext cx="363415" cy="3399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" name="ZoneTexte 7"/>
              <p:cNvSpPr txBox="1"/>
              <p:nvPr/>
            </p:nvSpPr>
            <p:spPr>
              <a:xfrm>
                <a:off x="2279010" y="1793260"/>
                <a:ext cx="95981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AVANT</a:t>
                </a:r>
              </a:p>
              <a:p>
                <a:pPr algn="ctr"/>
                <a:r>
                  <a:rPr lang="fr-FR" b="1" dirty="0"/>
                  <a:t>COURSE</a:t>
                </a:r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4885509" y="1793260"/>
                <a:ext cx="204088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ARRIVEE</a:t>
                </a:r>
              </a:p>
              <a:p>
                <a:pPr algn="ctr"/>
                <a:r>
                  <a:rPr lang="fr-FR" b="1" dirty="0"/>
                  <a:t>COURSE (Grenoble)</a:t>
                </a: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8603742" y="1792889"/>
                <a:ext cx="122918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/>
                  <a:t>48H APRES</a:t>
                </a:r>
              </a:p>
              <a:p>
                <a:pPr algn="ctr"/>
                <a:r>
                  <a:rPr lang="fr-FR" b="1" dirty="0"/>
                  <a:t>COURSE</a:t>
                </a:r>
              </a:p>
            </p:txBody>
          </p:sp>
          <p:sp>
            <p:nvSpPr>
              <p:cNvPr id="11" name="Forme libre 10"/>
              <p:cNvSpPr/>
              <p:nvPr/>
            </p:nvSpPr>
            <p:spPr>
              <a:xfrm>
                <a:off x="1827802" y="3130062"/>
                <a:ext cx="765114" cy="626569"/>
              </a:xfrm>
              <a:custGeom>
                <a:avLst/>
                <a:gdLst>
                  <a:gd name="connsiteX0" fmla="*/ 998 w 765114"/>
                  <a:gd name="connsiteY0" fmla="*/ 539261 h 626569"/>
                  <a:gd name="connsiteX1" fmla="*/ 24444 w 765114"/>
                  <a:gd name="connsiteY1" fmla="*/ 422030 h 626569"/>
                  <a:gd name="connsiteX2" fmla="*/ 59613 w 765114"/>
                  <a:gd name="connsiteY2" fmla="*/ 328246 h 626569"/>
                  <a:gd name="connsiteX3" fmla="*/ 94783 w 765114"/>
                  <a:gd name="connsiteY3" fmla="*/ 304800 h 626569"/>
                  <a:gd name="connsiteX4" fmla="*/ 106506 w 765114"/>
                  <a:gd name="connsiteY4" fmla="*/ 269630 h 626569"/>
                  <a:gd name="connsiteX5" fmla="*/ 118229 w 765114"/>
                  <a:gd name="connsiteY5" fmla="*/ 211015 h 626569"/>
                  <a:gd name="connsiteX6" fmla="*/ 188567 w 765114"/>
                  <a:gd name="connsiteY6" fmla="*/ 152400 h 626569"/>
                  <a:gd name="connsiteX7" fmla="*/ 317521 w 765114"/>
                  <a:gd name="connsiteY7" fmla="*/ 46892 h 626569"/>
                  <a:gd name="connsiteX8" fmla="*/ 352690 w 765114"/>
                  <a:gd name="connsiteY8" fmla="*/ 23446 h 626569"/>
                  <a:gd name="connsiteX9" fmla="*/ 481644 w 765114"/>
                  <a:gd name="connsiteY9" fmla="*/ 0 h 626569"/>
                  <a:gd name="connsiteX10" fmla="*/ 645767 w 765114"/>
                  <a:gd name="connsiteY10" fmla="*/ 23446 h 626569"/>
                  <a:gd name="connsiteX11" fmla="*/ 692659 w 765114"/>
                  <a:gd name="connsiteY11" fmla="*/ 35169 h 626569"/>
                  <a:gd name="connsiteX12" fmla="*/ 716106 w 765114"/>
                  <a:gd name="connsiteY12" fmla="*/ 58615 h 626569"/>
                  <a:gd name="connsiteX13" fmla="*/ 727829 w 765114"/>
                  <a:gd name="connsiteY13" fmla="*/ 117230 h 626569"/>
                  <a:gd name="connsiteX14" fmla="*/ 739552 w 765114"/>
                  <a:gd name="connsiteY14" fmla="*/ 164123 h 626569"/>
                  <a:gd name="connsiteX15" fmla="*/ 762998 w 765114"/>
                  <a:gd name="connsiteY15" fmla="*/ 199292 h 626569"/>
                  <a:gd name="connsiteX16" fmla="*/ 751275 w 765114"/>
                  <a:gd name="connsiteY16" fmla="*/ 527538 h 626569"/>
                  <a:gd name="connsiteX17" fmla="*/ 680936 w 765114"/>
                  <a:gd name="connsiteY17" fmla="*/ 550984 h 626569"/>
                  <a:gd name="connsiteX18" fmla="*/ 645767 w 765114"/>
                  <a:gd name="connsiteY18" fmla="*/ 562707 h 626569"/>
                  <a:gd name="connsiteX19" fmla="*/ 282352 w 765114"/>
                  <a:gd name="connsiteY19" fmla="*/ 586153 h 626569"/>
                  <a:gd name="connsiteX20" fmla="*/ 165121 w 765114"/>
                  <a:gd name="connsiteY20" fmla="*/ 562707 h 626569"/>
                  <a:gd name="connsiteX21" fmla="*/ 118229 w 765114"/>
                  <a:gd name="connsiteY21" fmla="*/ 539261 h 626569"/>
                  <a:gd name="connsiteX22" fmla="*/ 36167 w 765114"/>
                  <a:gd name="connsiteY22" fmla="*/ 515815 h 626569"/>
                  <a:gd name="connsiteX23" fmla="*/ 998 w 765114"/>
                  <a:gd name="connsiteY23" fmla="*/ 539261 h 6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5114" h="626569">
                    <a:moveTo>
                      <a:pt x="998" y="539261"/>
                    </a:moveTo>
                    <a:cubicBezTo>
                      <a:pt x="-956" y="523630"/>
                      <a:pt x="-2837" y="531154"/>
                      <a:pt x="24444" y="422030"/>
                    </a:cubicBezTo>
                    <a:cubicBezTo>
                      <a:pt x="35627" y="377297"/>
                      <a:pt x="27450" y="360408"/>
                      <a:pt x="59613" y="328246"/>
                    </a:cubicBezTo>
                    <a:cubicBezTo>
                      <a:pt x="69576" y="318283"/>
                      <a:pt x="83060" y="312615"/>
                      <a:pt x="94783" y="304800"/>
                    </a:cubicBezTo>
                    <a:cubicBezTo>
                      <a:pt x="98691" y="293077"/>
                      <a:pt x="103509" y="281618"/>
                      <a:pt x="106506" y="269630"/>
                    </a:cubicBezTo>
                    <a:cubicBezTo>
                      <a:pt x="111339" y="250300"/>
                      <a:pt x="109318" y="228837"/>
                      <a:pt x="118229" y="211015"/>
                    </a:cubicBezTo>
                    <a:cubicBezTo>
                      <a:pt x="133913" y="179647"/>
                      <a:pt x="164629" y="173346"/>
                      <a:pt x="188567" y="152400"/>
                    </a:cubicBezTo>
                    <a:cubicBezTo>
                      <a:pt x="314232" y="42443"/>
                      <a:pt x="176136" y="141149"/>
                      <a:pt x="317521" y="46892"/>
                    </a:cubicBezTo>
                    <a:cubicBezTo>
                      <a:pt x="329244" y="39077"/>
                      <a:pt x="339021" y="26863"/>
                      <a:pt x="352690" y="23446"/>
                    </a:cubicBezTo>
                    <a:cubicBezTo>
                      <a:pt x="426389" y="5022"/>
                      <a:pt x="383633" y="14002"/>
                      <a:pt x="481644" y="0"/>
                    </a:cubicBezTo>
                    <a:cubicBezTo>
                      <a:pt x="539274" y="7204"/>
                      <a:pt x="589425" y="12178"/>
                      <a:pt x="645767" y="23446"/>
                    </a:cubicBezTo>
                    <a:cubicBezTo>
                      <a:pt x="661566" y="26606"/>
                      <a:pt x="677028" y="31261"/>
                      <a:pt x="692659" y="35169"/>
                    </a:cubicBezTo>
                    <a:cubicBezTo>
                      <a:pt x="700475" y="42984"/>
                      <a:pt x="711752" y="48456"/>
                      <a:pt x="716106" y="58615"/>
                    </a:cubicBezTo>
                    <a:cubicBezTo>
                      <a:pt x="723955" y="76929"/>
                      <a:pt x="723507" y="97779"/>
                      <a:pt x="727829" y="117230"/>
                    </a:cubicBezTo>
                    <a:cubicBezTo>
                      <a:pt x="731324" y="132958"/>
                      <a:pt x="733205" y="149314"/>
                      <a:pt x="739552" y="164123"/>
                    </a:cubicBezTo>
                    <a:cubicBezTo>
                      <a:pt x="745102" y="177073"/>
                      <a:pt x="755183" y="187569"/>
                      <a:pt x="762998" y="199292"/>
                    </a:cubicBezTo>
                    <a:cubicBezTo>
                      <a:pt x="759090" y="308707"/>
                      <a:pt x="776153" y="420917"/>
                      <a:pt x="751275" y="527538"/>
                    </a:cubicBezTo>
                    <a:cubicBezTo>
                      <a:pt x="745659" y="551606"/>
                      <a:pt x="704382" y="543169"/>
                      <a:pt x="680936" y="550984"/>
                    </a:cubicBezTo>
                    <a:lnTo>
                      <a:pt x="645767" y="562707"/>
                    </a:lnTo>
                    <a:cubicBezTo>
                      <a:pt x="535273" y="673201"/>
                      <a:pt x="613350" y="612284"/>
                      <a:pt x="282352" y="586153"/>
                    </a:cubicBezTo>
                    <a:cubicBezTo>
                      <a:pt x="242625" y="583017"/>
                      <a:pt x="165121" y="562707"/>
                      <a:pt x="165121" y="562707"/>
                    </a:cubicBezTo>
                    <a:cubicBezTo>
                      <a:pt x="149490" y="554892"/>
                      <a:pt x="134292" y="546145"/>
                      <a:pt x="118229" y="539261"/>
                    </a:cubicBezTo>
                    <a:cubicBezTo>
                      <a:pt x="90123" y="527216"/>
                      <a:pt x="65909" y="524313"/>
                      <a:pt x="36167" y="515815"/>
                    </a:cubicBezTo>
                    <a:cubicBezTo>
                      <a:pt x="-9188" y="502856"/>
                      <a:pt x="2952" y="554892"/>
                      <a:pt x="998" y="53926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1914845" y="5459946"/>
              <a:ext cx="678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cœur</a:t>
              </a:r>
            </a:p>
            <a:p>
              <a:pPr algn="ctr"/>
              <a:r>
                <a:rPr lang="fr-FR" b="1" dirty="0"/>
                <a:t>droit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049669" y="5459945"/>
              <a:ext cx="8619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cœur</a:t>
              </a:r>
            </a:p>
            <a:p>
              <a:pPr algn="ctr"/>
              <a:r>
                <a:rPr lang="fr-FR" b="1" dirty="0"/>
                <a:t>gauche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049669" y="4325815"/>
              <a:ext cx="861967" cy="5392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89785" y="4290645"/>
              <a:ext cx="797170" cy="832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66032" y="4325815"/>
              <a:ext cx="797170" cy="9378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0064" y="3124201"/>
              <a:ext cx="797170" cy="832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368597" y="3124201"/>
              <a:ext cx="797170" cy="968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06976" y="3183660"/>
              <a:ext cx="797170" cy="832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83828" y="4572227"/>
              <a:ext cx="797170" cy="386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4800" y="4447102"/>
              <a:ext cx="363192" cy="3866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11900" y="4572227"/>
              <a:ext cx="744839" cy="550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979544" y="4572227"/>
              <a:ext cx="861967" cy="732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/>
            <p:cNvSpPr/>
            <p:nvPr/>
          </p:nvSpPr>
          <p:spPr>
            <a:xfrm>
              <a:off x="8264769" y="4290645"/>
              <a:ext cx="445477" cy="543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98119" y="4368873"/>
              <a:ext cx="445477" cy="543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11262" y="3171799"/>
              <a:ext cx="562707" cy="844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31540" y="3446586"/>
              <a:ext cx="445477" cy="509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415054" y="3141170"/>
              <a:ext cx="562707" cy="916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18102" y="3415956"/>
              <a:ext cx="562707" cy="641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ZoneTexte 30"/>
          <p:cNvSpPr txBox="1"/>
          <p:nvPr/>
        </p:nvSpPr>
        <p:spPr>
          <a:xfrm>
            <a:off x="3081718" y="441529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38,9 ± 1,7 </a:t>
            </a:r>
          </a:p>
          <a:p>
            <a:pPr algn="ctr"/>
            <a:r>
              <a:rPr lang="fr-FR" sz="1400" b="1" dirty="0" err="1"/>
              <a:t>mL</a:t>
            </a:r>
            <a:r>
              <a:rPr lang="fr-FR" sz="1400" b="1" dirty="0"/>
              <a:t>/m²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6116125" y="441529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44,9 ± 2,5 </a:t>
            </a:r>
          </a:p>
          <a:p>
            <a:pPr algn="ctr"/>
            <a:r>
              <a:rPr lang="fr-FR" sz="1400" b="1" dirty="0" err="1"/>
              <a:t>mL</a:t>
            </a:r>
            <a:r>
              <a:rPr lang="fr-FR" sz="1400" b="1" dirty="0"/>
              <a:t>/m²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9620869" y="4368195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48,8 ± 2,3 </a:t>
            </a:r>
          </a:p>
          <a:p>
            <a:pPr algn="ctr"/>
            <a:r>
              <a:rPr lang="fr-FR" sz="1400" b="1" dirty="0" err="1"/>
              <a:t>mL</a:t>
            </a:r>
            <a:r>
              <a:rPr lang="fr-FR" sz="1400" b="1" dirty="0"/>
              <a:t>/m²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118273" y="4901137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+ 12 %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9630229" y="4901136"/>
            <a:ext cx="66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+ 24 %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780334" y="332728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64,6 ± 2,9 </a:t>
            </a:r>
          </a:p>
          <a:p>
            <a:pPr algn="ctr"/>
            <a:r>
              <a:rPr lang="fr-FR" sz="1400" b="1" dirty="0" err="1"/>
              <a:t>mL</a:t>
            </a:r>
            <a:r>
              <a:rPr lang="fr-FR" sz="1400" b="1" dirty="0"/>
              <a:t>/m²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5889512" y="2939733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64,8 ± 3,1 </a:t>
            </a:r>
          </a:p>
          <a:p>
            <a:pPr algn="ctr"/>
            <a:r>
              <a:rPr lang="fr-FR" sz="1400" b="1" dirty="0" err="1"/>
              <a:t>mL</a:t>
            </a:r>
            <a:r>
              <a:rPr lang="fr-FR" sz="1400" b="1" dirty="0"/>
              <a:t>/m²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9270839" y="279792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74,2 ± 3,1 </a:t>
            </a:r>
          </a:p>
          <a:p>
            <a:pPr algn="ctr"/>
            <a:r>
              <a:rPr lang="fr-FR" sz="1400" b="1" dirty="0" err="1"/>
              <a:t>mL</a:t>
            </a:r>
            <a:r>
              <a:rPr lang="fr-FR" sz="1400" b="1" dirty="0"/>
              <a:t>/m²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1584835" y="4578695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31,5 ± 1,5 </a:t>
            </a:r>
          </a:p>
          <a:p>
            <a:pPr algn="ctr"/>
            <a:r>
              <a:rPr lang="fr-FR" sz="1400" b="1" dirty="0" err="1"/>
              <a:t>mL</a:t>
            </a:r>
            <a:r>
              <a:rPr lang="fr-FR" sz="1400" b="1" dirty="0"/>
              <a:t>/m²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667135" y="451052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35,3 ± 1,9 </a:t>
            </a:r>
          </a:p>
          <a:p>
            <a:pPr algn="ctr"/>
            <a:r>
              <a:rPr lang="fr-FR" sz="1400" b="1" dirty="0" err="1"/>
              <a:t>mL</a:t>
            </a:r>
            <a:r>
              <a:rPr lang="fr-FR" sz="1400" b="1" dirty="0"/>
              <a:t>/m²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7916400" y="455526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41,6 ± 1,6 </a:t>
            </a:r>
          </a:p>
          <a:p>
            <a:pPr algn="ctr"/>
            <a:r>
              <a:rPr lang="fr-FR" sz="1400" b="1" dirty="0" err="1"/>
              <a:t>mL</a:t>
            </a:r>
            <a:r>
              <a:rPr lang="fr-FR" sz="1400" b="1" dirty="0"/>
              <a:t>/m²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760980" y="3386067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11,6 ± 0,4 </a:t>
            </a:r>
          </a:p>
          <a:p>
            <a:pPr algn="ctr"/>
            <a:r>
              <a:rPr lang="fr-FR" sz="1400" b="1" dirty="0"/>
              <a:t>cm²/m²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833632" y="3386067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13,1 ± 0,5 </a:t>
            </a:r>
          </a:p>
          <a:p>
            <a:pPr algn="ctr"/>
            <a:r>
              <a:rPr lang="fr-FR" sz="1400" b="1" dirty="0"/>
              <a:t>cm²/m²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8118102" y="327876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12,8 ± 0,4 </a:t>
            </a:r>
          </a:p>
          <a:p>
            <a:pPr algn="ctr"/>
            <a:r>
              <a:rPr lang="fr-FR" sz="1400" b="1" dirty="0"/>
              <a:t>cm²/m²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184853" y="4738193"/>
            <a:ext cx="114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oreillettes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61770" y="3171038"/>
            <a:ext cx="12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ventricules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887350" y="4994922"/>
            <a:ext cx="66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+ 13 %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8097719" y="5054928"/>
            <a:ext cx="66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+ 35 %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152236" y="3459200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+ 3 %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9419151" y="3340933"/>
            <a:ext cx="66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+ 16 %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2079390" y="6340810"/>
            <a:ext cx="1076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00FF"/>
                </a:solidFill>
              </a:rPr>
              <a:t>FC = 54/min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319674" y="6347123"/>
            <a:ext cx="1076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00FF"/>
                </a:solidFill>
              </a:rPr>
              <a:t>FC = 65/min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8851241" y="6352015"/>
            <a:ext cx="1076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00FF"/>
                </a:solidFill>
              </a:rPr>
              <a:t>FC = 48/min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4952217" y="3822759"/>
            <a:ext cx="66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+ 16 %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8201490" y="3727978"/>
            <a:ext cx="66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+ 11 %</a:t>
            </a:r>
          </a:p>
        </p:txBody>
      </p:sp>
    </p:spTree>
    <p:extLst>
      <p:ext uri="{BB962C8B-B14F-4D97-AF65-F5344CB8AC3E}">
        <p14:creationId xmlns:p14="http://schemas.microsoft.com/office/powerpoint/2010/main" val="330223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3986" y="163647"/>
            <a:ext cx="6522999" cy="814017"/>
          </a:xfrm>
        </p:spPr>
        <p:txBody>
          <a:bodyPr/>
          <a:lstStyle/>
          <a:p>
            <a:r>
              <a:rPr lang="fr-FR" b="1" dirty="0"/>
              <a:t>Remodelage fonctionnel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31049" y="954158"/>
            <a:ext cx="1306512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0000FF"/>
                </a:solidFill>
              </a:rPr>
              <a:t>CŒUR DROIT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397979" y="989327"/>
            <a:ext cx="149412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CŒUR GAUCHE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304801" y="3953202"/>
            <a:ext cx="11512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5194417" y="2523925"/>
            <a:ext cx="137550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/>
              <a:t>REMPLISSAGE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757171" y="2903416"/>
            <a:ext cx="2154533" cy="11723"/>
          </a:xfrm>
          <a:prstGeom prst="straightConnector1">
            <a:avLst/>
          </a:prstGeom>
          <a:ln w="571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417154" y="4840891"/>
            <a:ext cx="98738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/>
              <a:t>EJECTION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4757171" y="5220382"/>
            <a:ext cx="2154533" cy="11723"/>
          </a:xfrm>
          <a:prstGeom prst="straightConnector1">
            <a:avLst/>
          </a:prstGeom>
          <a:ln w="5715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424" y="4048664"/>
            <a:ext cx="4079399" cy="252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9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4801" y="1362957"/>
            <a:ext cx="4079399" cy="252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2" name="Pi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41257" y="1327881"/>
            <a:ext cx="4079399" cy="252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23" name="Pict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241257" y="4058524"/>
            <a:ext cx="4079399" cy="252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4" name="ZoneTexte 23"/>
          <p:cNvSpPr txBox="1"/>
          <p:nvPr/>
        </p:nvSpPr>
        <p:spPr>
          <a:xfrm>
            <a:off x="3037561" y="2673461"/>
            <a:ext cx="3740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***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1720526" y="2860933"/>
            <a:ext cx="1331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999772" y="1639752"/>
            <a:ext cx="320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**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974577" y="2954814"/>
            <a:ext cx="320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**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2050079" y="2903416"/>
            <a:ext cx="1331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2930769" y="2860933"/>
            <a:ext cx="6682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916387" y="1636095"/>
            <a:ext cx="320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**</a:t>
            </a:r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9892106" y="5557240"/>
            <a:ext cx="811064" cy="11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0172659" y="5353693"/>
            <a:ext cx="3202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**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977070" y="2906877"/>
            <a:ext cx="1331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977070" y="4309793"/>
            <a:ext cx="1331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060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</p:spPr>
        <p:txBody>
          <a:bodyPr/>
          <a:lstStyle/>
          <a:p>
            <a:r>
              <a:rPr lang="fr-FR" dirty="0"/>
              <a:t>Variations hémodynamiques</a:t>
            </a:r>
          </a:p>
        </p:txBody>
      </p:sp>
      <p:grpSp>
        <p:nvGrpSpPr>
          <p:cNvPr id="21" name="Groupe 20"/>
          <p:cNvGrpSpPr/>
          <p:nvPr/>
        </p:nvGrpSpPr>
        <p:grpSpPr>
          <a:xfrm>
            <a:off x="381000" y="1688003"/>
            <a:ext cx="11258550" cy="3969705"/>
            <a:chOff x="381000" y="1688003"/>
            <a:chExt cx="11258550" cy="3969705"/>
          </a:xfrm>
        </p:grpSpPr>
        <p:sp>
          <p:nvSpPr>
            <p:cNvPr id="3" name="ZoneTexte 2"/>
            <p:cNvSpPr txBox="1"/>
            <p:nvPr/>
          </p:nvSpPr>
          <p:spPr>
            <a:xfrm>
              <a:off x="1793014" y="1688003"/>
              <a:ext cx="2057807" cy="33855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rgbClr val="0000FF"/>
                  </a:solidFill>
                </a:rPr>
                <a:t>PRESSION ARTERIELLE</a:t>
              </a: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7987468" y="1688003"/>
              <a:ext cx="2286267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rgbClr val="FF0000"/>
                  </a:solidFill>
                </a:rPr>
                <a:t>FREQUENCE CARDIAQUE</a:t>
              </a:r>
            </a:p>
          </p:txBody>
        </p:sp>
        <p:pic>
          <p:nvPicPr>
            <p:cNvPr id="8" name="Picture"/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6305550" y="2362693"/>
              <a:ext cx="5334000" cy="3295015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pic>
          <p:nvPicPr>
            <p:cNvPr id="9" name="Picture"/>
            <p:cNvPicPr/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81000" y="2362692"/>
              <a:ext cx="5334000" cy="3295015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10" name="ZoneTexte 9"/>
            <p:cNvSpPr txBox="1"/>
            <p:nvPr/>
          </p:nvSpPr>
          <p:spPr>
            <a:xfrm>
              <a:off x="7191624" y="2362692"/>
              <a:ext cx="3814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/>
                <a:t>***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9821913" y="2362692"/>
              <a:ext cx="3814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/>
                <a:t>***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156455" y="4068814"/>
              <a:ext cx="3814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/>
                <a:t>***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0012655" y="4048194"/>
              <a:ext cx="3814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/>
                <a:t>***</a:t>
              </a:r>
            </a:p>
          </p:txBody>
        </p:sp>
        <p:cxnSp>
          <p:nvCxnSpPr>
            <p:cNvPr id="15" name="Connecteur droit 14"/>
            <p:cNvCxnSpPr/>
            <p:nvPr/>
          </p:nvCxnSpPr>
          <p:spPr>
            <a:xfrm>
              <a:off x="9739852" y="4242482"/>
              <a:ext cx="8695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259747" y="2761277"/>
              <a:ext cx="3814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/>
                <a:t>***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944332" y="2728104"/>
              <a:ext cx="3814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/>
                <a:t>***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830834" y="4242482"/>
              <a:ext cx="3814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dirty="0"/>
                <a:t>***</a:t>
              </a:r>
            </a:p>
          </p:txBody>
        </p:sp>
        <p:cxnSp>
          <p:nvCxnSpPr>
            <p:cNvPr id="19" name="Connecteur droit 18"/>
            <p:cNvCxnSpPr/>
            <p:nvPr/>
          </p:nvCxnSpPr>
          <p:spPr>
            <a:xfrm>
              <a:off x="3850821" y="4472589"/>
              <a:ext cx="2842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595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Grand écran</PresentationFormat>
  <Paragraphs>93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Remodelage morphologique</vt:lpstr>
      <vt:lpstr>Remodelage morphologique – 4 x 40 km</vt:lpstr>
      <vt:lpstr>Remodelage fonctionnel</vt:lpstr>
      <vt:lpstr>Variations hémodynamiques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Remodelage morphologique</dc:title>
  <dc:creator>Doutreleau , Stephane</dc:creator>
  <cp:lastModifiedBy>Doutreleau , Stephane</cp:lastModifiedBy>
  <cp:revision>1</cp:revision>
  <dcterms:created xsi:type="dcterms:W3CDTF">2024-09-24T17:14:14Z</dcterms:created>
  <dcterms:modified xsi:type="dcterms:W3CDTF">2024-09-24T17:15:17Z</dcterms:modified>
</cp:coreProperties>
</file>