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handoutMasterIdLst>
    <p:handoutMasterId r:id="rId30"/>
  </p:handoutMasterIdLst>
  <p:sldIdLst>
    <p:sldId id="256" r:id="rId2"/>
    <p:sldId id="258" r:id="rId3"/>
    <p:sldId id="267" r:id="rId4"/>
    <p:sldId id="277" r:id="rId5"/>
    <p:sldId id="276" r:id="rId6"/>
    <p:sldId id="275" r:id="rId7"/>
    <p:sldId id="274" r:id="rId8"/>
    <p:sldId id="268" r:id="rId9"/>
    <p:sldId id="270" r:id="rId10"/>
    <p:sldId id="271" r:id="rId11"/>
    <p:sldId id="269" r:id="rId12"/>
    <p:sldId id="272" r:id="rId13"/>
    <p:sldId id="273" r:id="rId14"/>
    <p:sldId id="262" r:id="rId15"/>
    <p:sldId id="259" r:id="rId16"/>
    <p:sldId id="291" r:id="rId17"/>
    <p:sldId id="279" r:id="rId18"/>
    <p:sldId id="280" r:id="rId19"/>
    <p:sldId id="298" r:id="rId20"/>
    <p:sldId id="281" r:id="rId21"/>
    <p:sldId id="292" r:id="rId22"/>
    <p:sldId id="293" r:id="rId23"/>
    <p:sldId id="282" r:id="rId24"/>
    <p:sldId id="295" r:id="rId25"/>
    <p:sldId id="296" r:id="rId26"/>
    <p:sldId id="297" r:id="rId27"/>
    <p:sldId id="299" r:id="rId28"/>
    <p:sldId id="257" r:id="rId29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00AAAE"/>
    <a:srgbClr val="D1D3D4"/>
    <a:srgbClr val="E1E2E3"/>
    <a:srgbClr val="B285BA"/>
    <a:srgbClr val="C6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486" y="-1037"/>
      </p:cViewPr>
      <p:guideLst>
        <p:guide orient="horz" pos="23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5250" y="-120"/>
      </p:cViewPr>
      <p:guideLst>
        <p:guide orient="horz" pos="23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53CD-FC16-49C7-9F30-3F29E0545F27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1A7-0C00-4722-80A3-745DC75507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5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3955" y="4739640"/>
            <a:ext cx="1080135" cy="19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7915" y="410210"/>
            <a:ext cx="1440180" cy="2447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19905" y="410210"/>
            <a:ext cx="5760085" cy="2879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 rot="5400000">
            <a:off x="-683895" y="3771900"/>
            <a:ext cx="7127875" cy="1905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rot="5400000">
            <a:off x="584200" y="3771900"/>
            <a:ext cx="7127875" cy="1905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3060700" y="410210"/>
            <a:ext cx="1080135" cy="2879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805" y="4949190"/>
            <a:ext cx="2628265" cy="72009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4" name="타원 23"/>
          <p:cNvSpPr/>
          <p:nvPr userDrawn="1"/>
        </p:nvSpPr>
        <p:spPr>
          <a:xfrm>
            <a:off x="10224135" y="899795"/>
            <a:ext cx="179705" cy="179705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10224135" y="1619885"/>
            <a:ext cx="179705" cy="179705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3955" y="4739640"/>
            <a:ext cx="1080135" cy="19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7915" y="410210"/>
            <a:ext cx="2879725" cy="25203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19905" y="410210"/>
            <a:ext cx="5760085" cy="53975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683895" y="3771900"/>
            <a:ext cx="7127875" cy="1905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200" y="3771900"/>
            <a:ext cx="7127875" cy="1905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19905" y="864235"/>
            <a:ext cx="5939790" cy="22682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5" y="3714115"/>
            <a:ext cx="4486275" cy="241173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805" y="4939030"/>
            <a:ext cx="2628265" cy="72009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5" name="타원 14"/>
          <p:cNvSpPr/>
          <p:nvPr userDrawn="1"/>
        </p:nvSpPr>
        <p:spPr>
          <a:xfrm>
            <a:off x="10224135" y="899795"/>
            <a:ext cx="179705" cy="179705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10224135" y="1619885"/>
            <a:ext cx="179705" cy="179705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" y="1270"/>
            <a:ext cx="10692765" cy="7559675"/>
          </a:xfrm>
          <a:prstGeom prst="rect">
            <a:avLst/>
          </a:prstGeom>
          <a:noFill/>
        </p:spPr>
      </p:pic>
      <p:sp>
        <p:nvSpPr>
          <p:cNvPr id="17" name="도형 16"/>
          <p:cNvSpPr>
            <a:spLocks/>
          </p:cNvSpPr>
          <p:nvPr/>
        </p:nvSpPr>
        <p:spPr>
          <a:xfrm>
            <a:off x="-635" y="39370"/>
            <a:ext cx="10685145" cy="7528560"/>
          </a:xfrm>
          <a:prstGeom prst="rect">
            <a:avLst/>
          </a:prstGeom>
          <a:solidFill>
            <a:srgbClr val="000000">
              <a:alpha val="2001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5828665" y="6323965"/>
            <a:ext cx="4572635" cy="95504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r" defTabSz="1043305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조장 : 박찬울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r" defTabSz="1043305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조원 : 김성조, 김영진, 김주리, 이경석, 최형석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r" defTabSz="1043305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2018. 07. 30 .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264160" y="285115"/>
            <a:ext cx="4347210" cy="7099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7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세미 프로젝트 기획안 - ATOM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2301875" y="2613025"/>
            <a:ext cx="6082665" cy="11696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전자결재시스템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360" cy="252095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프로젝트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산출물.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3-3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5"/>
          </p:nvPr>
        </p:nvSpPr>
        <p:spPr>
          <a:xfrm>
            <a:off x="4319905" y="432435"/>
            <a:ext cx="5760720" cy="46863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유스케이스 명세서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0" t="10610" r="14380" b="18913"/>
          <a:stretch>
            <a:fillRect/>
          </a:stretch>
        </p:blipFill>
        <p:spPr>
          <a:xfrm>
            <a:off x="4435475" y="901700"/>
            <a:ext cx="4682490" cy="64198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360" cy="252095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프로젝트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산출물.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3-4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5"/>
          </p:nvPr>
        </p:nvSpPr>
        <p:spPr>
          <a:xfrm>
            <a:off x="4319905" y="432435"/>
            <a:ext cx="5760720" cy="46863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테이블 정의서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" t="5513" r="27908" b="6512"/>
          <a:stretch>
            <a:fillRect/>
          </a:stretch>
        </p:blipFill>
        <p:spPr>
          <a:xfrm>
            <a:off x="4437380" y="900430"/>
            <a:ext cx="4598670" cy="64071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360" cy="252095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프로젝트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산출물.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3-5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5"/>
          </p:nvPr>
        </p:nvSpPr>
        <p:spPr>
          <a:xfrm>
            <a:off x="4319905" y="432435"/>
            <a:ext cx="5760720" cy="46863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개체-관계 다이어그램(논리)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5" name="그림 1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1019810"/>
            <a:ext cx="5137785" cy="63557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360" cy="252095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프로젝트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산출물.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3-6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5"/>
          </p:nvPr>
        </p:nvSpPr>
        <p:spPr>
          <a:xfrm>
            <a:off x="4319905" y="432435"/>
            <a:ext cx="5760720" cy="46863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개체-관계 다이어그램(물리)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25" y="897890"/>
            <a:ext cx="5705475" cy="53486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7915" y="410210"/>
            <a:ext cx="2880360" cy="2520950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개발환경.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525" y="368998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4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532630" y="2146935"/>
          <a:ext cx="5727700" cy="261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/>
                <a:gridCol w="2865120"/>
              </a:tblGrid>
              <a:tr h="425450">
                <a:tc>
                  <a:txBody>
                    <a:bodyPr/>
                    <a:lstStyle/>
                    <a:p>
                      <a:pPr marL="0" indent="0" algn="ctr" defTabSz="1043305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AAAE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구분</a:t>
                      </a:r>
                      <a:endParaRPr lang="ko-KR" altLang="en-US" sz="1100" b="0" strike="noStrike" kern="1200" cap="none" dirty="0" smtClean="0">
                        <a:solidFill>
                          <a:srgbClr val="00AAAE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1043305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AAAE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항목</a:t>
                      </a:r>
                      <a:endParaRPr lang="ko-KR" altLang="en-US" sz="1100" b="0" strike="noStrike" kern="1200" cap="none" dirty="0" smtClean="0">
                        <a:solidFill>
                          <a:srgbClr val="00AAAE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0" indent="0" algn="ctr" defTabSz="1043305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O/S</a:t>
                      </a:r>
                      <a:endParaRPr lang="ko-KR" altLang="en-US" sz="1100" b="0" strike="noStrike" kern="1200" cap="none" dirty="0" smtClean="0"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1043305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Window10</a:t>
                      </a:r>
                      <a:endParaRPr lang="ko-KR" altLang="en-US" sz="1100" b="0" strike="noStrike" kern="1200" cap="none" dirty="0" smtClean="0"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DBMS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Oracle 11g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Server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Tomcat 8.0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Platform/Framework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JQuery, bootstrap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개발언어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JAVA, JSP, JavaScript, SQL, HTML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개발 Tool 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rgbClr val="000000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Eclipse, SQL Developer</a:t>
                      </a:r>
                      <a:endParaRPr lang="ko-KR" altLang="en-US" sz="1100" b="0" strike="noStrike" kern="1200" cap="none" dirty="0" smtClean="0">
                        <a:solidFill>
                          <a:srgbClr val="000000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6102985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일정관리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조회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1 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114424"/>
            <a:ext cx="9360000" cy="608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6102985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일정관리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조회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2 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114424"/>
            <a:ext cx="9357650" cy="608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6102985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일정관리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일정 등록</a:t>
            </a:r>
            <a:endParaRPr lang="en-US" altLang="ko-KR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114424"/>
            <a:ext cx="9303386" cy="601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2202799"/>
            <a:ext cx="4242435" cy="191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90" y="3319462"/>
            <a:ext cx="1885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8312786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일정관리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상세조회 및 수정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, </a:t>
            </a: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삭제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20" y="1114424"/>
            <a:ext cx="9343390" cy="602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62" y="5838392"/>
            <a:ext cx="42957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715" y="5838392"/>
            <a:ext cx="4276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337964" y="5190836"/>
            <a:ext cx="332509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58024" y="5190835"/>
            <a:ext cx="283976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1"/>
          </p:cNvCxnSpPr>
          <p:nvPr/>
        </p:nvCxnSpPr>
        <p:spPr>
          <a:xfrm flipH="1">
            <a:off x="3087749" y="5329382"/>
            <a:ext cx="6250215" cy="509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" idx="2"/>
            <a:endCxn id="3076" idx="0"/>
          </p:cNvCxnSpPr>
          <p:nvPr/>
        </p:nvCxnSpPr>
        <p:spPr>
          <a:xfrm flipH="1">
            <a:off x="7865078" y="5467926"/>
            <a:ext cx="1934934" cy="370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6102985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- 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결재문서함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914" y="1638300"/>
            <a:ext cx="91636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결재요청함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사용자가 기안한 문서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결재대기함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사용자가 결재할 문서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결재진행함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사용자가 기안하거나 결재한 문서가 진행중인 문서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완료문서함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사용자가 기안하거나 결재한 문서가 종결된 문서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반려문서함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사용자가 기안하거나 결재한 문서가 반려된 문서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5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 noGrp="1"/>
          </p:cNvSpPr>
          <p:nvPr>
            <p:ph type="body" sz="quarter" idx="12"/>
          </p:nvPr>
        </p:nvSpPr>
        <p:spPr>
          <a:xfrm>
            <a:off x="1097915" y="410210"/>
            <a:ext cx="1440815" cy="244856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목차.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sz="quarter" idx="14"/>
          </p:nvPr>
        </p:nvSpPr>
        <p:spPr>
          <a:xfrm>
            <a:off x="4319905" y="410210"/>
            <a:ext cx="5761990" cy="288163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팀원소개 및 입무분담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주제선정 이유 및 구현목표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프로젝트 산출물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개발환경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시스템 주요코드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8" name="텍스트 개체 틀 7"/>
          <p:cNvSpPr txBox="1">
            <a:spLocks noGrp="1"/>
          </p:cNvSpPr>
          <p:nvPr>
            <p:ph type="body" sz="quarter" idx="15"/>
          </p:nvPr>
        </p:nvSpPr>
        <p:spPr>
          <a:xfrm>
            <a:off x="3060700" y="410210"/>
            <a:ext cx="1082040" cy="288163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1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3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3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4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7588886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sz="4000" b="0" strike="noStrike" cap="none" dirty="0" err="1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기안문</a:t>
            </a: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 작성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(</a:t>
            </a:r>
            <a:r>
              <a:rPr lang="ko-KR" altLang="en-US" sz="4000" b="0" strike="noStrike" cap="none" dirty="0" err="1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기안자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)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5" y="1114424"/>
            <a:ext cx="9388810" cy="60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236364" y="2022764"/>
            <a:ext cx="332509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114423"/>
            <a:ext cx="9189086" cy="60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57" y="1476888"/>
            <a:ext cx="4267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897745" y="3682598"/>
            <a:ext cx="526473" cy="205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86581" y="2939071"/>
            <a:ext cx="1824183" cy="330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7" idx="3"/>
          </p:cNvCxnSpPr>
          <p:nvPr/>
        </p:nvCxnSpPr>
        <p:spPr>
          <a:xfrm flipV="1">
            <a:off x="4424218" y="3104372"/>
            <a:ext cx="1362363" cy="681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3955" y="6557817"/>
            <a:ext cx="345210" cy="2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7588886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sz="4000" b="0" strike="noStrike" cap="none" dirty="0" err="1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기안문</a:t>
            </a: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 작성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(</a:t>
            </a:r>
            <a:r>
              <a:rPr lang="ko-KR" altLang="en-US" sz="4000" b="0" strike="noStrike" cap="none" dirty="0" err="1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기안자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)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9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285280"/>
            <a:ext cx="9379586" cy="599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77" y="1360487"/>
            <a:ext cx="42957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802254" y="2712779"/>
            <a:ext cx="1487055" cy="62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45781" y="2167027"/>
            <a:ext cx="466435" cy="31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387203"/>
            <a:ext cx="24003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97915" y="2846705"/>
            <a:ext cx="1226186" cy="1814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324101" y="3710305"/>
            <a:ext cx="247649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7588886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sz="4000" b="0" strike="noStrike" cap="none" dirty="0" err="1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기안문</a:t>
            </a: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 작성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(</a:t>
            </a:r>
            <a:r>
              <a:rPr lang="ko-KR" altLang="en-US" sz="4000" b="0" strike="noStrike" cap="none" dirty="0" err="1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기안자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)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8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7982586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결재문서함 </a:t>
            </a:r>
            <a:r>
              <a:rPr lang="en-US" altLang="ko-KR" dirty="0" smtClean="0">
                <a:latin typeface="나눔명조" charset="0"/>
                <a:ea typeface="나눔명조" charset="0"/>
              </a:rPr>
              <a:t>(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결재자</a:t>
            </a:r>
            <a:r>
              <a:rPr lang="en-US" altLang="ko-KR" dirty="0" smtClean="0">
                <a:latin typeface="나눔명조" charset="0"/>
                <a:ea typeface="나눔명조" charset="0"/>
              </a:rPr>
              <a:t>)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156414"/>
            <a:ext cx="9436736" cy="608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0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114424"/>
            <a:ext cx="9144000" cy="601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95737" y="3315852"/>
            <a:ext cx="1487055" cy="62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9091115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결재문서함 </a:t>
            </a:r>
            <a:r>
              <a:rPr lang="en-US" altLang="ko-KR" dirty="0" smtClean="0">
                <a:latin typeface="나눔명조" charset="0"/>
                <a:ea typeface="나눔명조" charset="0"/>
              </a:rPr>
              <a:t>(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결재자</a:t>
            </a:r>
            <a:r>
              <a:rPr lang="en-US" altLang="ko-KR" dirty="0" smtClean="0">
                <a:latin typeface="나눔명조" charset="0"/>
                <a:ea typeface="나눔명조" charset="0"/>
              </a:rPr>
              <a:t>)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131888"/>
            <a:ext cx="9341486" cy="603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1937068"/>
            <a:ext cx="4295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9091115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결재회수 </a:t>
            </a:r>
            <a:r>
              <a:rPr lang="en-US" altLang="ko-KR" dirty="0" smtClean="0">
                <a:latin typeface="나눔명조" charset="0"/>
                <a:ea typeface="나눔명조" charset="0"/>
              </a:rPr>
              <a:t>(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결재자</a:t>
            </a:r>
            <a:r>
              <a:rPr lang="en-US" altLang="ko-KR" dirty="0" smtClean="0">
                <a:latin typeface="나눔명조" charset="0"/>
                <a:ea typeface="나눔명조" charset="0"/>
              </a:rPr>
              <a:t>)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131888"/>
            <a:ext cx="9341486" cy="603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1937068"/>
            <a:ext cx="4295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608898"/>
            <a:ext cx="23812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18021" y="2622750"/>
            <a:ext cx="1344180" cy="191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9091115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– 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결재회수 </a:t>
            </a:r>
            <a:r>
              <a:rPr lang="en-US" altLang="ko-KR" dirty="0" smtClean="0">
                <a:latin typeface="나눔명조" charset="0"/>
                <a:ea typeface="나눔명조" charset="0"/>
              </a:rPr>
              <a:t>(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결재자</a:t>
            </a:r>
            <a:r>
              <a:rPr lang="en-US" altLang="ko-KR" dirty="0" smtClean="0">
                <a:latin typeface="나눔명조" charset="0"/>
                <a:ea typeface="나눔명조" charset="0"/>
              </a:rPr>
              <a:t>)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7914" y="410210"/>
            <a:ext cx="6102985" cy="704214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</a:t>
            </a:r>
            <a:r>
              <a:rPr lang="en-US" altLang="ko-KR" sz="4000" b="0" strike="noStrike" cap="none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- </a:t>
            </a:r>
            <a:r>
              <a:rPr lang="ko-KR" altLang="en-US" dirty="0" smtClean="0">
                <a:latin typeface="나눔명조" charset="0"/>
                <a:ea typeface="나눔명조" charset="0"/>
              </a:rPr>
              <a:t>결재의</a:t>
            </a:r>
            <a:r>
              <a:rPr lang="ko-KR" altLang="en-US" dirty="0">
                <a:latin typeface="나눔명조" charset="0"/>
                <a:ea typeface="나눔명조" charset="0"/>
              </a:rPr>
              <a:t>견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8110" y="3710305"/>
            <a:ext cx="1621155" cy="2413000"/>
          </a:xfr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5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114423"/>
            <a:ext cx="9395916" cy="617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9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" y="1270"/>
            <a:ext cx="10692765" cy="7559675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 rot="5400000">
            <a:off x="-683895" y="3771900"/>
            <a:ext cx="7127875" cy="19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584200" y="3771900"/>
            <a:ext cx="7128510" cy="2540"/>
          </a:xfrm>
          <a:prstGeom prst="line">
            <a:avLst/>
          </a:prstGeom>
          <a:ln w="31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>
            <a:off x="7255510" y="6357620"/>
            <a:ext cx="133032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bg1"/>
                </a:solidFill>
                <a:latin typeface="나눔명조 ExtraBold" charset="0"/>
                <a:ea typeface="나눔명조 ExtraBold" charset="0"/>
              </a:rPr>
              <a:t>감사합니다</a:t>
            </a:r>
            <a:endParaRPr lang="ko-KR" altLang="en-US" sz="4800" b="0" strike="noStrike" cap="none" dirty="0" smtClean="0">
              <a:solidFill>
                <a:schemeClr val="bg1"/>
              </a:solidFill>
              <a:latin typeface="나눔명조 ExtraBold" charset="0"/>
              <a:ea typeface="나눔명조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995" cy="2521585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팀원소개 및 업무분담.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4"/>
          </p:nvPr>
        </p:nvSpPr>
        <p:spPr>
          <a:xfrm>
            <a:off x="4319905" y="432435"/>
            <a:ext cx="5761355" cy="6823075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[ 박찬울 ]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회원 정보 페이지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업무 관리 페이지  화면 구현 및 DB설계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업무 분류별 리스트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체크박스를 통한 업무 다중 삭제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수신자에 따른 업무 부여 및 업무 상태 변경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DB통합 및 프로젝트 관리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[ 김성조]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전자결재  페이지  화면 구현 및 DB설계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결재회수 기능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결재 대기함 및 문서함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일정 관리 페이지  화면 구현 및 DB설계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일정 체크리스트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반복일정 로직 구현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0520" cy="2412365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1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995" cy="2521585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팀원소개 및 업무분담.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4"/>
          </p:nvPr>
        </p:nvSpPr>
        <p:spPr>
          <a:xfrm>
            <a:off x="4319905" y="432435"/>
            <a:ext cx="5761355" cy="6823075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[ 김영진 ]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회의록 작성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로그인 및 로그아웃  화면구현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로그인 기능구현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근태 관리 페이지  화면 구현 및 DB설계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 &lt; 근태 관리자 페이지  &gt;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휴일 설정 및 기준시간 설정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일별 및 월별 사원 근태 현황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[ 김주리]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자원관리 페이지 화면 구현 및 DB설계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&lt; 자원 관리자 페이지 &gt;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자원 추가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자원게시판 및 자원검색기능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&lt;자원 사용자 페이지 &gt;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자원 예약 구현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1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995" cy="2521585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팀원소개 및 업무분담.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4"/>
          </p:nvPr>
        </p:nvSpPr>
        <p:spPr>
          <a:xfrm>
            <a:off x="4319905" y="432435"/>
            <a:ext cx="5761355" cy="6823075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[ 이경석 ]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유스케이스 다이어그램 통합 관리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조직도 페이지 화면구현 및 DB설계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&lt; 조직 관리자 페이지 &gt;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직원 등록, 수정, 삭제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부서별, 직급별 리스트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[ 최형석]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게시판 페이지 화면구현 및 DB설계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공지사항, 자유게시판, 부서별 게시판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- 설문조사 게시판 구현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1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995" cy="2521585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주제선정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이유.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4"/>
          </p:nvPr>
        </p:nvSpPr>
        <p:spPr>
          <a:xfrm>
            <a:off x="4319905" y="432435"/>
            <a:ext cx="5761355" cy="469265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데이터 관리 프로그램 개발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5" name="텍스트 개체 틀 14"/>
          <p:cNvSpPr txBox="1">
            <a:spLocks noGrp="1"/>
          </p:cNvSpPr>
          <p:nvPr>
            <p:ph type="body" idx="17"/>
          </p:nvPr>
        </p:nvSpPr>
        <p:spPr>
          <a:xfrm>
            <a:off x="4318000" y="852170"/>
            <a:ext cx="5462270" cy="20802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 smtClean="0">
                <a:solidFill>
                  <a:srgbClr val="745EA8"/>
                </a:solidFill>
                <a:latin typeface="나눔스퀘어" charset="0"/>
                <a:ea typeface="나눔스퀘어" charset="0"/>
              </a:rPr>
              <a:t> -  CMS 개발을 통해 회원 관리, 데이터베이스 관리, 세션, 그룹의 니즈 파악, 알림 기능 등을 구현</a:t>
            </a: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  <a:p>
            <a:pPr marL="0" indent="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rgbClr val="745EA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2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 idx="19"/>
          </p:nvPr>
        </p:nvSpPr>
        <p:spPr>
          <a:xfrm>
            <a:off x="1097915" y="2961005"/>
            <a:ext cx="2880995" cy="2521585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구현목표.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8" name="텍스트 개체 틀 17"/>
          <p:cNvSpPr txBox="1">
            <a:spLocks noGrp="1"/>
          </p:cNvSpPr>
          <p:nvPr>
            <p:ph type="body" idx="20"/>
          </p:nvPr>
        </p:nvSpPr>
        <p:spPr>
          <a:xfrm>
            <a:off x="4319905" y="3004820"/>
            <a:ext cx="5761355" cy="469265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254000" indent="-25400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AE"/>
              </a:buClr>
              <a:buFont typeface="Wingdings"/>
              <a:buChar char="ü"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조직도 및 게시판 구성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254000" indent="-25400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AE"/>
              </a:buClr>
              <a:buFont typeface="Wingdings"/>
              <a:buChar char="ü"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근태 ,일정 자원 관리 구현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254000" indent="-254000" algn="l" defTabSz="10433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AE"/>
              </a:buClr>
              <a:buFont typeface="Wingdings"/>
              <a:buChar char="ü"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전자결재 및 업무 시스템 구현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601970" y="2430145"/>
          <a:ext cx="1614805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805"/>
              </a:tblGrid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237730" y="2430145"/>
          <a:ext cx="1486535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</a:tblGrid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8724900" y="2430145"/>
          <a:ext cx="1486535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</a:tblGrid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>
            <a:spLocks/>
          </p:cNvSpPr>
          <p:nvPr/>
        </p:nvSpPr>
        <p:spPr>
          <a:xfrm>
            <a:off x="5217795" y="3000375"/>
            <a:ext cx="1767840" cy="565785"/>
          </a:xfrm>
          <a:prstGeom prst="rect">
            <a:avLst/>
          </a:prstGeom>
          <a:solidFill>
            <a:srgbClr val="00AAA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43305" eaLnBrk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50" b="0" strike="noStrike" cap="none" dirty="0" smtClean="0">
              <a:latin typeface="나눔명조" charset="0"/>
              <a:ea typeface="나눔명조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7600950" y="4138295"/>
            <a:ext cx="1487170" cy="569595"/>
          </a:xfrm>
          <a:prstGeom prst="rect">
            <a:avLst/>
          </a:prstGeom>
          <a:solidFill>
            <a:srgbClr val="00AAA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43305" eaLnBrk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50" b="0" strike="noStrike" cap="none" dirty="0" smtClean="0">
              <a:latin typeface="나눔명조" charset="0"/>
              <a:ea typeface="나눔명조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8276590" y="4710430"/>
            <a:ext cx="1943735" cy="565785"/>
          </a:xfrm>
          <a:prstGeom prst="rect">
            <a:avLst/>
          </a:prstGeom>
          <a:solidFill>
            <a:srgbClr val="00AAA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43305" eaLnBrk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50" b="0" strike="noStrike" cap="none" dirty="0" smtClean="0">
              <a:latin typeface="나눔명조" charset="0"/>
              <a:ea typeface="나눔명조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8733155" y="5283835"/>
            <a:ext cx="1487170" cy="569595"/>
          </a:xfrm>
          <a:prstGeom prst="rect">
            <a:avLst/>
          </a:prstGeom>
          <a:solidFill>
            <a:srgbClr val="C6C8C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43305" eaLnBrk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50" b="0" strike="noStrike" cap="none" dirty="0" smtClean="0">
              <a:latin typeface="나눔명조" charset="0"/>
              <a:ea typeface="나눔명조" charset="0"/>
            </a:endParaRPr>
          </a:p>
        </p:txBody>
      </p:sp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360" cy="252095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개발일정.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3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977515" y="2430145"/>
          <a:ext cx="108013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</a:tblGrid>
              <a:tr h="57150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아이디어 회의 및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 선정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요구사항 분석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유스케이스 설계 및 유스케이스 명세서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 설계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진행 업무 점검 및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별 기능 분담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분담된 페이지별 HTML을 이용한 기본화면 구현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JSP 및 JAVA 작업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중간 점검 및 작업 파일 통합 작업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255770" y="2430145"/>
          <a:ext cx="136525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/>
              </a:tblGrid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2977515" y="2038350"/>
          <a:ext cx="1080135" cy="27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</a:tblGrid>
              <a:tr h="27178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255770" y="2038350"/>
          <a:ext cx="1367790" cy="27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90"/>
              </a:tblGrid>
              <a:tr h="27178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630545" y="2038350"/>
          <a:ext cx="1604010" cy="27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010"/>
              </a:tblGrid>
              <a:tr h="27178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B285BA"/>
                          </a:solidFill>
                          <a:latin typeface="맑은 고딕" charset="0"/>
                          <a:ea typeface="맑은 고딕" charset="0"/>
                        </a:rPr>
                        <a:t> 0월 (0/00~0/00)</a:t>
                      </a:r>
                      <a:endParaRPr lang="ko-KR" altLang="en-US" sz="850" b="0" strike="noStrike" kern="1200" cap="none" dirty="0" smtClean="0">
                        <a:solidFill>
                          <a:srgbClr val="B285BA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7239000" y="2038350"/>
          <a:ext cx="1486535" cy="27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</a:tblGrid>
              <a:tr h="27178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AAAE"/>
                          </a:solidFill>
                          <a:latin typeface="맑은 고딕" charset="0"/>
                          <a:ea typeface="맑은 고딕" charset="0"/>
                        </a:rPr>
                        <a:t> 0월 (0/0~0/00)</a:t>
                      </a:r>
                      <a:endParaRPr lang="ko-KR" altLang="en-US" sz="850" b="0" strike="noStrike" kern="1200" cap="none" dirty="0" smtClean="0">
                        <a:solidFill>
                          <a:srgbClr val="00AAAE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AAA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8724900" y="2038350"/>
          <a:ext cx="1486535" cy="27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</a:tblGrid>
              <a:tr h="27178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strike="noStrike" kern="1200" cap="none" dirty="0" smtClean="0">
                          <a:solidFill>
                            <a:srgbClr val="B285BA"/>
                          </a:solidFill>
                          <a:latin typeface="맑은 고딕" charset="0"/>
                          <a:ea typeface="맑은 고딕" charset="0"/>
                        </a:rPr>
                        <a:t>0월 (0/0~0/00)</a:t>
                      </a:r>
                      <a:endParaRPr lang="ko-KR" altLang="en-US" sz="850" b="0" strike="noStrike" kern="1200" cap="none" dirty="0" smtClean="0">
                        <a:solidFill>
                          <a:srgbClr val="B285BA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745EA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>
            <a:spLocks/>
          </p:cNvSpPr>
          <p:nvPr/>
        </p:nvSpPr>
        <p:spPr>
          <a:xfrm>
            <a:off x="4250690" y="2425065"/>
            <a:ext cx="1376680" cy="579120"/>
          </a:xfrm>
          <a:prstGeom prst="rect">
            <a:avLst/>
          </a:prstGeom>
          <a:solidFill>
            <a:srgbClr val="745E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4330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50" b="0" strike="noStrike" cap="none" dirty="0" smtClean="0">
              <a:latin typeface="나눔명조" charset="0"/>
              <a:ea typeface="나눔명조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6498590" y="3561080"/>
            <a:ext cx="1790700" cy="569595"/>
          </a:xfrm>
          <a:prstGeom prst="rect">
            <a:avLst/>
          </a:prstGeom>
          <a:solidFill>
            <a:srgbClr val="745E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43305" eaLnBrk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50" b="0" strike="noStrike" cap="none" dirty="0" smtClean="0">
              <a:latin typeface="나눔명조" charset="0"/>
              <a:ea typeface="나눔명조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4300220" y="2038350"/>
          <a:ext cx="1080135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</a:tblGrid>
              <a:tr h="190500">
                <a:tc>
                  <a:txBody>
                    <a:bodyPr/>
                    <a:lstStyle/>
                    <a:p>
                      <a:pPr marL="0" indent="0" algn="l" defTabSz="1043305" eaLnBrk="0" fontAlgn="auto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5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6.20. ~ </a:t>
                      </a:r>
                      <a:endParaRPr lang="ko-KR" altLang="en-US" sz="85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360" cy="252095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프로젝트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산출물.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3-1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5"/>
          </p:nvPr>
        </p:nvSpPr>
        <p:spPr>
          <a:xfrm>
            <a:off x="4319905" y="432435"/>
            <a:ext cx="5760720" cy="46863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요구사항 명세서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t="6017" r="9305" b="22265"/>
          <a:stretch>
            <a:fillRect/>
          </a:stretch>
        </p:blipFill>
        <p:spPr>
          <a:xfrm>
            <a:off x="4470400" y="891540"/>
            <a:ext cx="5286375" cy="6426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 txBox="1">
            <a:spLocks noGrp="1"/>
          </p:cNvSpPr>
          <p:nvPr>
            <p:ph type="body" idx="12"/>
          </p:nvPr>
        </p:nvSpPr>
        <p:spPr>
          <a:xfrm>
            <a:off x="1097915" y="410210"/>
            <a:ext cx="2880360" cy="252095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프로젝트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  <a:p>
            <a:pPr marL="0" indent="0" algn="l" defTabSz="1043305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spc="-17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산출물.</a:t>
            </a:r>
            <a:endParaRPr lang="ko-KR" altLang="en-US" sz="40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11"/>
          </p:nvPr>
        </p:nvSpPr>
        <p:spPr>
          <a:xfrm>
            <a:off x="118110" y="3710305"/>
            <a:ext cx="1621155" cy="2413000"/>
          </a:xfrm>
          <a:prstGeom prst="rect">
            <a:avLst/>
          </a:prstGeom>
        </p:spPr>
        <p:txBody>
          <a:bodyPr vert="horz" wrap="none" lIns="0" tIns="0" rIns="0" bIns="0" numCol="1" anchor="t">
            <a:noAutofit/>
          </a:bodyPr>
          <a:lstStyle/>
          <a:p>
            <a:pPr marL="0" indent="0" algn="l" defTabSz="1043305" fontAlgn="auto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500" b="0" strike="noStrike" cap="none" spc="-150" dirty="0" smtClean="0">
                <a:solidFill>
                  <a:srgbClr val="E1E2E3"/>
                </a:solidFill>
                <a:latin typeface="나눔명조" charset="0"/>
                <a:ea typeface="나눔명조" charset="0"/>
              </a:rPr>
              <a:t>3-2</a:t>
            </a:r>
            <a:endParaRPr lang="ko-KR" altLang="en-US" sz="18500" b="0" strike="noStrike" cap="none" dirty="0" smtClean="0">
              <a:solidFill>
                <a:srgbClr val="E1E2E3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15"/>
          </p:nvPr>
        </p:nvSpPr>
        <p:spPr>
          <a:xfrm>
            <a:off x="4319905" y="432435"/>
            <a:ext cx="5760720" cy="46863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1043305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spc="-150" dirty="0" smtClean="0">
                <a:solidFill>
                  <a:srgbClr val="00AAAE"/>
                </a:solidFill>
                <a:latin typeface="나눔명조" charset="0"/>
                <a:ea typeface="나눔명조" charset="0"/>
              </a:rPr>
              <a:t>유스케이스 다이어그램 </a:t>
            </a:r>
            <a:endParaRPr lang="ko-KR" altLang="en-US" sz="2100" b="0" strike="noStrike" cap="none" dirty="0" smtClean="0">
              <a:solidFill>
                <a:srgbClr val="00AAAE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55" y="913130"/>
            <a:ext cx="5173980" cy="36461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Pages>16</Pages>
  <Words>586</Words>
  <Characters>0</Characters>
  <Application>Microsoft Office PowerPoint</Application>
  <DocSecurity>0</DocSecurity>
  <PresentationFormat>사용자 지정</PresentationFormat>
  <Lines>0</Lines>
  <Paragraphs>172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Naya</cp:lastModifiedBy>
  <cp:revision>14</cp:revision>
  <dcterms:modified xsi:type="dcterms:W3CDTF">2018-08-02T10:19:56Z</dcterms:modified>
</cp:coreProperties>
</file>