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 der verschiedenen Markdown-Elemente (Pandoc-Markdown)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Carsten Gips (FH Bielefeld)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(Quelle: https://learn.netlify.app/en/cont/markdown/)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Skalierte Abbildungen</a:t>
            </a:r>
          </a:p>
        </p:txBody>
      </p:sp>
      <p:pic>
        <p:nvPicPr>
          <p:cNvPr descr="fig:  images/somefi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78000" y="1600200"/>
            <a:ext cx="5600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Bildunterschrift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somefi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22400" y="1600200"/>
            <a:ext cx="6311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 und Syntax-Highlighting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/*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* cHelloWorld.c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*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*/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BC7A00"/>
                </a:solidFill>
                <a:latin typeface="Courier"/>
              </a:rPr>
              <a:t>#include </a:t>
            </a:r>
            <a:r>
              <a:rPr>
                <a:latin typeface="Courier"/>
              </a:rPr>
              <a:t>&lt;stdio.h&gt;</a:t>
            </a:r>
            <a:br/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main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printf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"Hello World from C  :-)\n"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  <a:p>
            <a:pPr lvl="0" indent="0" marL="0">
              <a:buNone/>
            </a:pPr>
            <a:r>
              <a:rPr/>
              <a:t>Well, inline code like </a:t>
            </a:r>
            <a:r>
              <a:rPr>
                <a:latin typeface="Courier"/>
              </a:rPr>
              <a:t>int main()</a:t>
            </a:r>
            <a:r>
              <a:rPr/>
              <a:t> works too :) Also with syntax highlighting like </a:t>
            </a:r>
            <a:r>
              <a:rPr>
                <a:latin typeface="Courier"/>
              </a:rPr>
              <a:t>int main()</a:t>
            </a:r>
            <a:r>
              <a:rPr/>
              <a:t> …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Tabellen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KW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Praktikum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[Orga FHB] (</a:t>
                      </a:r>
                      <a:r>
                        <a:rPr b="1"/>
                        <a:t>Zoom</a:t>
                      </a:r>
                      <a:r>
                        <a:rPr/>
                        <a:t>) || [Einführung KI] | [Problemlösen]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–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Suche: [Tiefensuche] | [Breitensuche] | [Branch-and-Bound und Best First] | [A*]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[FHB01: Grenzen der KI, Problemraum (T)]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Lokale Suche: [Gradientenabstieg und Simulated Annealing] | [Evolutionäre/Genetische Algorithmen]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[FHB02: Tiefen- und Breitensuche, A-Stern (T)]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Spiele: [Minimax] | [Minimax Erweiterungen] | [Alpha-Beta-Pruning]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[FHB03: Lokale Suche: Genetische Algorithmen (T,I)]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[Constraints] | [Backtracking, Heuristiken] | [Forward Checking und AC-3]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[FHB04: Spiele: Minimax, Alpha-Beta-Pruning (T,I)]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[Machine Learning 101] | Entscheidungsbäume: [CAL2, Pruning] | [CAL3] | [Entropie] | [ID3 und C4.5]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[FHB05: Constraints (AIMA), AC-3-Handsimulation (T,I)]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[Wahrscheinlichkeitstheorie 101] | Textklassifikation mit [Naive Bayes]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[FHB06: Entscheidungsbäume (T)]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–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–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–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–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[ML Einführung, Vektorisierung, Perzeptron Lernalgorithmus]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–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[Lineare Regression, Fehlerfunktion, Mean Square Error (MSE), Gradientenabstieg]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[TDU01: Perzeptron]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[Logistische Regression, Overfitting, Generalisierung, Regularisierung, Train-Dev-Test Sets]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[TDU02: Lineare Regression]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[Nichtlineare Modelle] | [Overfitting und Regularisierung] | [Multi-Layer Perceptron (MLP)] | [Backpropagation] | [Backpropagation (Nachtrag)] || [Rückblick] | Umfrage | [Klausurvorbereitung] (</a:t>
                      </a:r>
                      <a:r>
                        <a:rPr b="1"/>
                        <a:t>Zoom</a:t>
                      </a:r>
                      <a:r>
                        <a:rPr/>
                        <a:t>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[TDU03: Logistische Regression und MLP]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Columns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Hinweis: </a:t>
                </a:r>
                <a14:m>
                  <m:oMath xmlns:m="http://schemas.openxmlformats.org/officeDocument/2006/math">
                    <m:sSub>
                      <m:e>
                        <m:r>
                          <m:rPr>
                            <m:sty m:val="p"/>
                          </m:rPr>
                          <m:t>log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rPr>
                                <m:sty m:val="p"/>
                              </m:rPr>
                              <m:t>log</m:t>
                            </m:r>
                          </m:e>
                          <m:sub>
                            <m:r>
                              <m:t>10</m:t>
                            </m:r>
                          </m:sub>
                        </m:sSub>
                        <m:r>
                          <m:t>x</m:t>
                        </m:r>
                      </m:num>
                      <m:den>
                        <m:sSub>
                          <m:e>
                            <m:r>
                              <m:rPr>
                                <m:sty m:val="p"/>
                              </m:rPr>
                              <m:t>log</m:t>
                            </m:r>
                          </m:e>
                          <m:sub>
                            <m:r>
                              <m:t>10</m:t>
                            </m:r>
                          </m:sub>
                        </m:sSub>
                        <m: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m:t>log</m:t>
                        </m:r>
                        <m:r>
                          <m:t>x</m:t>
                        </m:r>
                      </m:num>
                      <m:den>
                        <m:r>
                          <m:rPr>
                            <m:sty m:val="p"/>
                          </m:rPr>
                          <m:t>log</m:t>
                        </m:r>
                        <m:r>
                          <m:t>2</m:t>
                        </m:r>
                      </m:den>
                    </m:f>
                  </m:oMath>
                </a14:m>
              </a:p>
            </p:txBody>
          </p:sp>
        </mc:Choice>
      </mc:AlternateContent>
      <p:pic>
        <p:nvPicPr>
          <p:cNvPr descr="images/somefi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413000"/>
            <a:ext cx="4038600" cy="289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BlueArrow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Lorem Ipsum.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m</m:t>
                    </m:r>
                    <m:sSup>
                      <m:e>
                        <m:r>
                          <m:t>c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 indent="0" marL="0">
                  <a:buNone/>
                </a:pPr>
                <a:r>
                  <a:rPr/>
                  <a:t>Statt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D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=</m:t>
                        </m:r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h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d>
                          <m:dPr>
                            <m:begChr m:val="|"/>
                            <m:endChr m:val="|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S</m:t>
                                </m:r>
                              </m:e>
                              <m:sub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∩</m:t>
                            </m:r>
                            <m:r>
                              <m:t>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h</m:t>
                                </m:r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sepChr m:val=""/>
                            <m:grow/>
                          </m:dPr>
                          <m:e>
                            <m:r>
                              <m:t>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h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/>
                  <a:t> nutze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D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=</m:t>
                        </m:r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h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d>
                          <m:dPr>
                            <m:begChr m:val="|"/>
                            <m:endChr m:val="|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S</m:t>
                                </m:r>
                              </m:e>
                              <m:sub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∩</m:t>
                            </m:r>
                            <m:r>
                              <m:t>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h</m:t>
                                </m:r>
                              </m:e>
                            </m:d>
                          </m:e>
                        </m:d>
                        <m:r>
                          <m:rPr>
                            <m:sty m:val="p"/>
                          </m:rPr>
                          <m:t>+</m:t>
                        </m:r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⋅</m:t>
                        </m:r>
                        <m:sSub>
                          <m:e>
                            <m:r>
                              <m:t>p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sepChr m:val=""/>
                            <m:grow/>
                          </m:dPr>
                          <m:e>
                            <m:r>
                              <m:t>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h</m:t>
                                </m:r>
                              </m:e>
                            </m:d>
                          </m:e>
                        </m:d>
                        <m:r>
                          <m:rPr>
                            <m:sty m:val="p"/>
                          </m:rPr>
                          <m:t>+</m:t>
                        </m:r>
                        <m:r>
                          <m:t>m</m:t>
                        </m:r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h</m:t>
                                </m:r>
                              </m:e>
                              <m:sub>
                                <m:r>
                                  <m:t>M</m:t>
                                </m:r>
                                <m:r>
                                  <m:t>A</m:t>
                                </m:r>
                                <m:r>
                                  <m:t>P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sSub>
                              <m:e>
                                <m:r>
                                  <m:rPr>
                                    <m:sty m:val="p"/>
                                  </m:rPr>
                                  <m:t>argmax</m:t>
                                </m:r>
                              </m:e>
                              <m:sub>
                                <m:r>
                                  <m:t>h</m:t>
                                </m:r>
                                <m:r>
                                  <m:rPr>
                                    <m:sty m:val="p"/>
                                  </m:rPr>
                                  <m:t>∈</m:t>
                                </m:r>
                                <m:r>
                                  <m:t>H</m:t>
                                </m:r>
                              </m:sub>
                            </m:sSub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h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sSub>
                              <m:e>
                                <m:r>
                                  <m:rPr>
                                    <m:sty m:val="p"/>
                                  </m:rPr>
                                  <m:t>argmax</m:t>
                                </m:r>
                              </m:e>
                              <m:sub>
                                <m:r>
                                  <m:t>h</m:t>
                                </m:r>
                                <m:r>
                                  <m:rPr>
                                    <m:sty m:val="p"/>
                                  </m:rPr>
                                  <m:t>∈</m:t>
                                </m:r>
                                <m:r>
                                  <m:t>H</m:t>
                                </m:r>
                              </m:sub>
                            </m:sSub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h</m:t>
                                </m:r>
                              </m:e>
                            </m:d>
                            <m:nary>
                              <m:naryPr>
                                <m:chr m:val="∏"/>
                                <m:limLoc m:val="undOvr"/>
                                <m:subHide m:val="0"/>
                                <m:supHide m:val="1"/>
                              </m:naryPr>
                              <m:sub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h</m:t>
                                </m:r>
                              </m:e>
                            </m:d>
                          </m:e>
                        </m:mr>
                        <m:mr>
                          <m:e/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sSub>
                              <m:e>
                                <m:r>
                                  <m:rPr>
                                    <m:sty m:val="p"/>
                                  </m:rPr>
                                  <m:t>argmax</m:t>
                                </m:r>
                              </m:e>
                              <m:sub>
                                <m:r>
                                  <m:t>h</m:t>
                                </m:r>
                                <m:r>
                                  <m:rPr>
                                    <m:sty m:val="p"/>
                                  </m:rPr>
                                  <m:t>∈</m:t>
                                </m:r>
                                <m:r>
                                  <m:t>H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m:t>log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P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h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1"/>
                                  </m:naryPr>
                                  <m:sub>
                                    <m:r>
                                      <m:t>i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rPr>
                                        <m:sty m:val="p"/>
                                      </m:rPr>
                                      <m:t>log</m:t>
                                    </m:r>
                                  </m:e>
                                </m:nary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P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D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sty m:val="p"/>
                                          </m:rPr>
                                          <m:t>|</m:t>
                                        </m:r>
                                        <m:r>
                                          <m:t>h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 b="1"/>
                  <a:t>Entscheidungsbaum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:</a:t>
                </a:r>
              </a:p>
              <a:p>
                <a:pPr lvl="1" indent="0" marL="4572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α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κ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Terminalsymbole: </m:t>
                                </m:r>
                                <m:r>
                                  <m:t>κ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α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>
                                      <m:e>
                                        <m:r>
                                          <m:t>α</m:t>
                                        </m:r>
                                      </m:e>
                                      <m:sub>
                                        <m: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…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>
                                      <m:e>
                                        <m:r>
                                          <m:t>α</m:t>
                                        </m:r>
                                      </m:e>
                                      <m:sub>
                                        <m:sSub>
                                          <m:e>
                                            <m:r>
                                              <m:t>m</m:t>
                                            </m:r>
                                          </m:e>
                                          <m:sub>
                                            <m:r>
                                              <m:t>t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  <m:sty m:val="p"/>
                                  </m:rPr>
                                  <m:t> Testattribut mit </m:t>
                                </m:r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  <m:sty m:val="p"/>
                                  </m:rPr>
                                  <m:t> Ausprägungen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 b="1"/>
                  <a:t>Entscheidungsbaum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: </a:t>
                </a:r>
                <a14:m>
                  <m:oMath xmlns:m="http://schemas.openxmlformats.org/officeDocument/2006/math">
                    <m:r>
                      <m:t>α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{"/>
                        <m:endChr m:val=""/>
                        <m:sepChr m:val=""/>
                        <m:grow/>
                      </m:dPr>
                      <m:e>
                        <m:m>
                          <m:mPr>
                            <m:baseJc m:val="center"/>
                            <m:plcHide m:val="1"/>
                            <m:mcs>
                              <m:mc>
                                <m:mcPr>
                                  <m:mcJc m:val="left"/>
                                  <m:count m:val="1"/>
                                </m:mcPr>
                              </m:mc>
                              <m:mc>
                                <m:mcPr>
                                  <m:mcJc m:val="left"/>
                                  <m:count m:val="1"/>
                                </m:mcPr>
                              </m:mc>
                            </m:mcs>
                          </m:mPr>
                          <m:mr>
                            <m:e>
                              <m:r>
                                <m:t>κ</m:t>
                              </m:r>
                            </m:e>
                            <m:e>
                              <m:r>
                                <m:rPr>
                                  <m:nor/>
                                  <m:sty m:val="p"/>
                                </m:rPr>
                                <m:t>Terminalsymbole: </m:t>
                              </m:r>
                              <m:r>
                                <m:t>κ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m:t>*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B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>x</m:t>
                                  </m:r>
                                </m:e>
                                <m:sub>
                                  <m:r>
                                    <m:t>t</m:t>
                                  </m:r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α</m:t>
                                      </m:r>
                                    </m:e>
                                    <m:sub>
                                      <m: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,</m:t>
                                  </m:r>
                                  <m:sSub>
                                    <m:e>
                                      <m:r>
                                        <m:t>α</m:t>
                                      </m:r>
                                    </m:e>
                                    <m:sub>
                                      <m: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m:t>…</m:t>
                                  </m:r>
                                  <m:r>
                                    <m:rPr>
                                      <m:sty m:val="p"/>
                                    </m:rPr>
                                    <m:t>,</m:t>
                                  </m:r>
                                  <m:sSub>
                                    <m:e>
                                      <m:r>
                                        <m:t>α</m:t>
                                      </m:r>
                                    </m:e>
                                    <m:sub>
                                      <m:sSub>
                                        <m:e>
                                          <m:r>
                                            <m:t>m</m:t>
                                          </m:r>
                                        </m:e>
                                        <m:sub>
                                          <m:r>
                                            <m:t>t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e>
                                  <m:r>
                                    <m:t>x</m:t>
                                  </m:r>
                                </m:e>
                                <m:sub>
                                  <m:r>
                                    <m:t>t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  <m:sty m:val="p"/>
                                </m:rPr>
                                <m:t> Testattribut mit </m:t>
                              </m:r>
                              <m:sSub>
                                <m:e>
                                  <m:r>
                                    <m:t>m</m:t>
                                  </m:r>
                                </m:e>
                                <m:sub>
                                  <m:r>
                                    <m:t>t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  <m:sty m:val="p"/>
                                </m:rPr>
                                <m:t> Ausprägungen</m:t>
                              </m:r>
                            </m:e>
                          </m:mr>
                        </m:m>
                      </m:e>
                    </m:d>
                  </m:oMath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Entscheidungsbaum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 b="1"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α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κ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Terminalsymbole: </m:t>
                                </m:r>
                                <m:r>
                                  <m:t>κ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α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>
                                      <m:e>
                                        <m:r>
                                          <m:t>α</m:t>
                                        </m:r>
                                      </m:e>
                                      <m:sub>
                                        <m: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…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>
                                      <m:e>
                                        <m:r>
                                          <m:t>α</m:t>
                                        </m:r>
                                      </m:e>
                                      <m:sub>
                                        <m:sSub>
                                          <m:e>
                                            <m:r>
                                              <m:t>m</m:t>
                                            </m:r>
                                          </m:e>
                                          <m:sub>
                                            <m:r>
                                              <m:t>t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  <m:sty m:val="p"/>
                                  </m:rPr>
                                  <m:t> Testattribut mit </m:t>
                                </m:r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  <m:sty m:val="p"/>
                                  </m:rPr>
                                  <m:t> Ausprägungen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Geht das auch im Fließtext?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α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κ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Terminalsymbole: </m:t>
                                </m:r>
                                <m:r>
                                  <m:t>κ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α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>
                                      <m:e>
                                        <m:r>
                                          <m:t>α</m:t>
                                        </m:r>
                                      </m:e>
                                      <m:sub>
                                        <m: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…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>
                                      <m:e>
                                        <m:r>
                                          <m:t>α</m:t>
                                        </m:r>
                                      </m:e>
                                      <m:sub>
                                        <m:sSub>
                                          <m:e>
                                            <m:r>
                                              <m:t>m</m:t>
                                            </m:r>
                                          </m:e>
                                          <m:sub>
                                            <m:r>
                                              <m:t>t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  <m:sty m:val="p"/>
                                  </m:rPr>
                                  <m:t> Testattribut mit </m:t>
                                </m:r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  <m:sty m:val="p"/>
                                  </m:rPr>
                                  <m:t> Ausprägungen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Images</a:t>
            </a:r>
          </a:p>
        </p:txBody>
      </p:sp>
      <p:pic>
        <p:nvPicPr>
          <p:cNvPr descr="fig:  images/somefi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78000" y="1600200"/>
            <a:ext cx="5600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Sky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Stichpunkte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Lorem ipsum dolor sit amet, consetetur sadipscing elitr,</a:t>
            </a:r>
          </a:p>
          <a:p>
            <a:pPr lvl="1"/>
            <a:r>
              <a:rPr/>
              <a:t>Lorem ipsum dolor sit amet, consetetur sadipscing elitr,</a:t>
            </a:r>
          </a:p>
          <a:p>
            <a:pPr lvl="1"/>
            <a:r>
              <a:rPr/>
              <a:t>Lorem ipsum dolor sit amet, consetetur sadipscing elitr,</a:t>
            </a:r>
          </a:p>
          <a:p>
            <a:pPr lvl="0"/>
            <a:r>
              <a:rPr/>
              <a:t>sed diam nonumy eirmod tempor invidunt ut labore et dolore …</a:t>
            </a:r>
          </a:p>
          <a:p>
            <a:pPr lvl="1" indent="-457200" marL="914400">
              <a:buAutoNum type="alphaLcParenR"/>
            </a:pPr>
            <a:r>
              <a:rPr/>
              <a:t>sed diam nonumy eirmod tempor invidunt ut labore et dolore …</a:t>
            </a:r>
          </a:p>
          <a:p>
            <a:pPr lvl="1" indent="-457200" marL="914400">
              <a:buAutoNum type="alphaLcParenR"/>
            </a:pPr>
            <a:r>
              <a:rPr/>
              <a:t>sed diam nonumy eirmod tempor invidunt ut labore et dolore …</a:t>
            </a:r>
          </a:p>
          <a:p>
            <a:pPr lvl="0"/>
            <a:r>
              <a:rPr/>
              <a:t>magna aliquyam erat, sed diam voluptua.</a:t>
            </a:r>
          </a:p>
          <a:p>
            <a:pPr lvl="1" indent="-457200" marL="914400">
              <a:buAutoNum type="arabicPeriod"/>
            </a:pPr>
            <a:r>
              <a:rPr/>
              <a:t>magna aliquyam erat, sed diam voluptua.</a:t>
            </a:r>
          </a:p>
          <a:p>
            <a:pPr lvl="1" indent="-457200" marL="914400">
              <a:buAutoNum type="arabicPeriod"/>
            </a:pPr>
            <a:r>
              <a:rPr/>
              <a:t>magna aliquyam erat, sed diam voluptua.</a:t>
            </a:r>
          </a:p>
          <a:p>
            <a:pPr lvl="0" indent="0" marL="0">
              <a:buNone/>
            </a:pPr>
            <a:r>
              <a:rPr/>
              <a:t>Nummerierte Aufzählungen funktionieren scheinbar nur mit 1., 2., …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Hervorhebungen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*italic*</a:t>
            </a:r>
            <a:r>
              <a:rPr/>
              <a:t> to </a:t>
            </a:r>
            <a:r>
              <a:rPr i="1"/>
              <a:t>emphasize</a:t>
            </a:r>
            <a:r>
              <a:rPr/>
              <a:t> in Markdown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**bold**</a:t>
            </a:r>
            <a:r>
              <a:rPr/>
              <a:t> to </a:t>
            </a:r>
            <a:r>
              <a:rPr b="1"/>
              <a:t>emphasize</a:t>
            </a:r>
            <a:r>
              <a:rPr/>
              <a:t> in Markdown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Artificial Intelligence is the study of how to make computers do things at which, at the moment, people are better.</a:t>
            </a:r>
          </a:p>
          <a:p>
            <a:pPr lvl="0" indent="0" marL="1270000">
              <a:buNone/>
            </a:pPr>
            <a:r>
              <a:rPr sz="2000"/>
              <a:t>– Elaine Rich (“Artificial Intelligence”, McGraw-Hill, 1983)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Lokale Abbildungen</a:t>
            </a:r>
          </a:p>
        </p:txBody>
      </p:sp>
      <p:pic>
        <p:nvPicPr>
          <p:cNvPr descr="fig:  images/somefi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78000" y="1600200"/>
            <a:ext cx="5600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Bildunterschrift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Abbildungen im Web</a:t>
            </a:r>
          </a:p>
        </p:txBody>
      </p:sp>
      <p:pic>
        <p:nvPicPr>
          <p:cNvPr descr="https://octodex.github.com/images/min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Minion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der verschiedenen Markdown-Elemente (Pandoc-Markdown)</dc:title>
  <dc:creator>Carsten Gips (FH Bielefeld)</dc:creator>
  <cp:keywords/>
  <dcterms:created xsi:type="dcterms:W3CDTF">2021-12-06T17:00:19Z</dcterms:created>
  <dcterms:modified xsi:type="dcterms:W3CDTF">2021-12-06T17:00:19Z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upyter">
    <vt:lpwstr/>
  </property>
</Properties>
</file>