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9" r:id="rId5"/>
    <p:sldId id="271" r:id="rId6"/>
    <p:sldId id="272" r:id="rId7"/>
    <p:sldId id="273" r:id="rId8"/>
    <p:sldId id="265" r:id="rId9"/>
    <p:sldId id="274" r:id="rId10"/>
    <p:sldId id="275" r:id="rId11"/>
    <p:sldId id="276" r:id="rId12"/>
    <p:sldId id="277" r:id="rId13"/>
    <p:sldId id="278" r:id="rId14"/>
  </p:sldIdLst>
  <p:sldSz cx="9144000" cy="6858000" type="screen4x3"/>
  <p:notesSz cx="6858000" cy="9144000"/>
  <p:embeddedFontLst>
    <p:embeddedFont>
      <p:font typeface="12롯데마트드림Medium" pitchFamily="18" charset="-127"/>
      <p:regular r:id="rId16"/>
    </p:embeddedFont>
    <p:embeddedFont>
      <p:font typeface="KoPub돋움체 Bold" pitchFamily="18" charset="-127"/>
      <p:regular r:id="rId17"/>
    </p:embeddedFont>
    <p:embeddedFont>
      <p:font typeface="맑은 고딕" pitchFamily="50" charset="-127"/>
      <p:regular r:id="rId18"/>
      <p:bold r:id="rId19"/>
    </p:embeddedFont>
    <p:embeddedFont>
      <p:font typeface="12롯데마트드림Bold" pitchFamily="18" charset="-127"/>
      <p:regular r:id="rId20"/>
    </p:embeddedFont>
    <p:embeddedFont>
      <p:font typeface="12롯데마트드림Light" pitchFamily="18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8F4"/>
    <a:srgbClr val="68A6EA"/>
    <a:srgbClr val="FFFFFF"/>
    <a:srgbClr val="00FFCC"/>
    <a:srgbClr val="D7F8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633" autoAdjust="0"/>
    <p:restoredTop sz="94604" autoAdjust="0"/>
  </p:normalViewPr>
  <p:slideViewPr>
    <p:cSldViewPr>
      <p:cViewPr varScale="1">
        <p:scale>
          <a:sx n="68" d="100"/>
          <a:sy n="68" d="100"/>
        </p:scale>
        <p:origin x="-13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8D7B2-C743-4FF7-8527-E524A2319FE0}" type="datetimeFigureOut">
              <a:rPr lang="ko-KR" altLang="en-US" smtClean="0"/>
              <a:pPr/>
              <a:t>2015-12-23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85E4-80DE-4511-9782-1A4F668AA7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493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1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/>
          <p:nvPr userDrawn="1"/>
        </p:nvCxnSpPr>
        <p:spPr>
          <a:xfrm>
            <a:off x="0" y="2174181"/>
            <a:ext cx="9144000" cy="0"/>
          </a:xfrm>
          <a:prstGeom prst="line">
            <a:avLst/>
          </a:prstGeom>
          <a:ln w="76200"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25050" y="2872520"/>
            <a:ext cx="264042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#01. </a:t>
            </a:r>
            <a:r>
              <a:rPr lang="ko-KR" altLang="en-US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팀 소개</a:t>
            </a:r>
            <a:endParaRPr lang="en-US" altLang="ko-KR" sz="3000" b="1" cap="all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611560" y="4191938"/>
            <a:ext cx="339323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#02. </a:t>
            </a:r>
            <a:r>
              <a:rPr lang="ko-KR" altLang="en-US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주제 선정</a:t>
            </a:r>
            <a:endParaRPr lang="en-US" altLang="ko-KR" sz="3000" b="1" cap="all" spc="0" baseline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827584" y="5481574"/>
            <a:ext cx="291290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#03. </a:t>
            </a:r>
            <a:r>
              <a:rPr lang="ko-KR" altLang="en-US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작품 설계</a:t>
            </a:r>
            <a:endParaRPr lang="en-US" altLang="ko-KR" sz="3000" b="1" cap="all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5083356" y="2873582"/>
            <a:ext cx="291187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#04. </a:t>
            </a:r>
            <a:r>
              <a:rPr lang="ko-KR" altLang="en-US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작품 제작</a:t>
            </a:r>
            <a:endParaRPr lang="en-US" altLang="ko-KR" sz="3000" b="1" cap="all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5004048" y="4191938"/>
            <a:ext cx="309634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#05. </a:t>
            </a:r>
            <a:r>
              <a:rPr lang="ko-KR" altLang="en-US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작품 시연</a:t>
            </a:r>
            <a:endParaRPr lang="en-US" altLang="ko-KR" sz="3000" b="1" cap="all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직사각형 17"/>
          <p:cNvSpPr/>
          <p:nvPr userDrawn="1"/>
        </p:nvSpPr>
        <p:spPr>
          <a:xfrm>
            <a:off x="5004048" y="5481574"/>
            <a:ext cx="2640425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ko-KR" sz="30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#06. Q &amp; A</a:t>
            </a:r>
            <a:endParaRPr lang="en-US" altLang="ko-KR" sz="3000" b="1" cap="all" spc="0" baseline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0597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 설명">
    <p:bg>
      <p:bgPr>
        <a:solidFill>
          <a:srgbClr val="E1E8F4">
            <a:alpha val="5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123728" y="404664"/>
            <a:ext cx="0" cy="6120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/>
          <p:cNvSpPr>
            <a:spLocks noGrp="1"/>
          </p:cNvSpPr>
          <p:nvPr>
            <p:ph sz="quarter" idx="10"/>
          </p:nvPr>
        </p:nvSpPr>
        <p:spPr>
          <a:xfrm>
            <a:off x="2339752" y="1844824"/>
            <a:ext cx="6552728" cy="44644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44016" y="1700808"/>
            <a:ext cx="183569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267744" y="548680"/>
            <a:ext cx="662473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2267744" y="1680671"/>
            <a:ext cx="6624736" cy="0"/>
          </a:xfrm>
          <a:prstGeom prst="line">
            <a:avLst/>
          </a:prstGeom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8"/>
          <p:cNvSpPr>
            <a:spLocks noGrp="1"/>
          </p:cNvSpPr>
          <p:nvPr>
            <p:ph type="title"/>
          </p:nvPr>
        </p:nvSpPr>
        <p:spPr>
          <a:xfrm>
            <a:off x="2302252" y="692696"/>
            <a:ext cx="6590228" cy="864096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1"/>
          </p:nvPr>
        </p:nvSpPr>
        <p:spPr>
          <a:xfrm>
            <a:off x="144463" y="1916113"/>
            <a:ext cx="183515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4752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화면">
    <p:bg>
      <p:bgPr>
        <a:solidFill>
          <a:srgbClr val="E1E8F4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82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4647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8F4">
            <a:alpha val="5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5205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-1206" y="-9734"/>
            <a:ext cx="9145206" cy="6858000"/>
          </a:xfrm>
          <a:prstGeom prst="rect">
            <a:avLst/>
          </a:prstGeom>
          <a:gradFill>
            <a:gsLst>
              <a:gs pos="20000">
                <a:schemeClr val="accent1">
                  <a:tint val="66000"/>
                  <a:satMod val="160000"/>
                </a:schemeClr>
              </a:gs>
              <a:gs pos="70000">
                <a:srgbClr val="D1DCF1">
                  <a:alpha val="43000"/>
                </a:srgbClr>
              </a:gs>
              <a:gs pos="4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313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A6EA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" y="260648"/>
            <a:ext cx="9143999" cy="5382930"/>
            <a:chOff x="-86149" y="260648"/>
            <a:chExt cx="12450056" cy="5382930"/>
          </a:xfrm>
        </p:grpSpPr>
        <p:sp>
          <p:nvSpPr>
            <p:cNvPr id="3" name="TextBox 2"/>
            <p:cNvSpPr txBox="1"/>
            <p:nvPr/>
          </p:nvSpPr>
          <p:spPr>
            <a:xfrm>
              <a:off x="317973" y="260648"/>
              <a:ext cx="2383810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67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12롯데마트드림Medium" pitchFamily="18" charset="-127"/>
                  <a:ea typeface="12롯데마트드림Medium" pitchFamily="18" charset="-127"/>
                </a:rPr>
                <a:t>GEP 6</a:t>
              </a:r>
              <a:r>
                <a:rPr lang="ko-KR" altLang="en-US" sz="1867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white"/>
                  </a:solidFill>
                  <a:latin typeface="12롯데마트드림Medium" pitchFamily="18" charset="-127"/>
                  <a:ea typeface="12롯데마트드림Medium" pitchFamily="18" charset="-127"/>
                </a:rPr>
                <a:t>기 이아름 </a:t>
              </a:r>
              <a:endParaRPr lang="ko-KR" altLang="en-US" sz="1867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-86149" y="2285991"/>
              <a:ext cx="12450056" cy="3357587"/>
              <a:chOff x="-61524" y="1764994"/>
              <a:chExt cx="9337542" cy="251819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835144" y="1764994"/>
                <a:ext cx="5398305" cy="2518190"/>
                <a:chOff x="1835144" y="1537378"/>
                <a:chExt cx="5398305" cy="251819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835144" y="1537378"/>
                  <a:ext cx="5398305" cy="14542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4000" dirty="0" smtClean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Arial" pitchFamily="34" charset="0"/>
                      <a:ea typeface="KoPub돋움체 Bold" pitchFamily="18" charset="-127"/>
                      <a:cs typeface="Arial" pitchFamily="34" charset="0"/>
                    </a:rPr>
                    <a:t>적합성</a:t>
                  </a:r>
                  <a:r>
                    <a:rPr lang="en-US" altLang="ko-KR" sz="4000" dirty="0" smtClean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Arial" pitchFamily="34" charset="0"/>
                      <a:ea typeface="KoPub돋움체 Bold" pitchFamily="18" charset="-127"/>
                      <a:cs typeface="Arial" pitchFamily="34" charset="0"/>
                    </a:rPr>
                    <a:t>, </a:t>
                  </a:r>
                  <a:r>
                    <a:rPr lang="ko-KR" altLang="en-US" sz="4000" dirty="0" smtClean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Arial" pitchFamily="34" charset="0"/>
                      <a:ea typeface="KoPub돋움체 Bold" pitchFamily="18" charset="-127"/>
                      <a:cs typeface="Arial" pitchFamily="34" charset="0"/>
                    </a:rPr>
                    <a:t>실현가능성</a:t>
                  </a:r>
                  <a:r>
                    <a:rPr lang="en-US" altLang="ko-KR" sz="4000" dirty="0" smtClean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Arial" pitchFamily="34" charset="0"/>
                      <a:ea typeface="KoPub돋움체 Bold" pitchFamily="18" charset="-127"/>
                      <a:cs typeface="Arial" pitchFamily="34" charset="0"/>
                    </a:rPr>
                    <a:t>, </a:t>
                  </a:r>
                </a:p>
                <a:p>
                  <a:pPr algn="ctr"/>
                  <a:r>
                    <a:rPr lang="ko-KR" altLang="en-US" sz="4000" dirty="0" smtClean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Arial" pitchFamily="34" charset="0"/>
                      <a:ea typeface="KoPub돋움체 Bold" pitchFamily="18" charset="-127"/>
                      <a:cs typeface="Arial" pitchFamily="34" charset="0"/>
                    </a:rPr>
                    <a:t>지속성 고려한 기술을 위하여</a:t>
                  </a:r>
                  <a:endParaRPr lang="ko-KR" altLang="en-US" sz="4000" dirty="0">
                    <a:ln>
                      <a:solidFill>
                        <a:srgbClr val="4F81BD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Arial" pitchFamily="34" charset="0"/>
                    <a:ea typeface="KoPub돋움체 Bold" pitchFamily="18" charset="-127"/>
                    <a:cs typeface="Arial" pitchFamily="34" charset="0"/>
                  </a:endParaRPr>
                </a:p>
              </p:txBody>
            </p:sp>
            <p:grpSp>
              <p:nvGrpSpPr>
                <p:cNvPr id="10" name="그룹 9"/>
                <p:cNvGrpSpPr/>
                <p:nvPr/>
              </p:nvGrpSpPr>
              <p:grpSpPr>
                <a:xfrm>
                  <a:off x="1981044" y="3359047"/>
                  <a:ext cx="5033556" cy="696521"/>
                  <a:chOff x="1981044" y="3359047"/>
                  <a:chExt cx="5033556" cy="696521"/>
                </a:xfrm>
              </p:grpSpPr>
              <p:sp>
                <p:nvSpPr>
                  <p:cNvPr id="11" name="직사각형 10"/>
                  <p:cNvSpPr/>
                  <p:nvPr/>
                </p:nvSpPr>
                <p:spPr>
                  <a:xfrm>
                    <a:off x="1981044" y="3359047"/>
                    <a:ext cx="5033556" cy="696521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bg1">
                        <a:alpha val="70000"/>
                      </a:schemeClr>
                    </a:solidFill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45794" y="3412626"/>
                    <a:ext cx="4304054" cy="6232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dist"/>
                    <a:r>
                      <a:rPr lang="en-US" altLang="ko-KR" sz="240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latin typeface="12롯데마트드림Bold" pitchFamily="18" charset="-127"/>
                        <a:ea typeface="12롯데마트드림Bold" pitchFamily="18" charset="-127"/>
                      </a:rPr>
                      <a:t>[</a:t>
                    </a:r>
                    <a:r>
                      <a:rPr lang="ko-KR" altLang="en-US" sz="240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latin typeface="12롯데마트드림Bold" pitchFamily="18" charset="-127"/>
                        <a:ea typeface="12롯데마트드림Bold" pitchFamily="18" charset="-127"/>
                      </a:rPr>
                      <a:t>프로메테우스 만물상</a:t>
                    </a:r>
                    <a:r>
                      <a:rPr lang="en-US" altLang="ko-KR" sz="240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latin typeface="12롯데마트드림Bold" pitchFamily="18" charset="-127"/>
                        <a:ea typeface="12롯데마트드림Bold" pitchFamily="18" charset="-127"/>
                      </a:rPr>
                      <a:t>] &lt;34&gt; </a:t>
                    </a:r>
                  </a:p>
                  <a:p>
                    <a:pPr algn="ctr"/>
                    <a:r>
                      <a:rPr lang="ko-KR" altLang="en-US" sz="2400" dirty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white"/>
                        </a:solidFill>
                        <a:latin typeface="12롯데마트드림Bold" pitchFamily="18" charset="-127"/>
                        <a:ea typeface="12롯데마트드림Bold" pitchFamily="18" charset="-127"/>
                      </a:rPr>
                      <a:t>적정기술 개발의 세 관점</a:t>
                    </a:r>
                    <a:endParaRPr lang="ko-KR" altLang="en-US" sz="2400" dirty="0">
                      <a:ln>
                        <a:solidFill>
                          <a:srgbClr val="4F81BD"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12롯데마트드림Bold" pitchFamily="18" charset="-127"/>
                      <a:ea typeface="12롯데마트드림Bold" pitchFamily="18" charset="-127"/>
                    </a:endParaRPr>
                  </a:p>
                </p:txBody>
              </p:sp>
            </p:grpSp>
          </p:grpSp>
          <p:sp>
            <p:nvSpPr>
              <p:cNvPr id="7" name="직사각형 6"/>
              <p:cNvSpPr/>
              <p:nvPr/>
            </p:nvSpPr>
            <p:spPr>
              <a:xfrm>
                <a:off x="7303243" y="2706954"/>
                <a:ext cx="1972775" cy="13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-61524" y="2706954"/>
                <a:ext cx="1908455" cy="1390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9126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388295"/>
            <a:ext cx="53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2. 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멀티비자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비자발급센터 방문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)</a:t>
            </a:r>
            <a:endParaRPr lang="ko-KR" altLang="en-US" sz="2400" spc="300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rgbClr val="68A6EA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290" y="1285860"/>
            <a:ext cx="7572396" cy="3929090"/>
          </a:xfrm>
          <a:prstGeom prst="rect">
            <a:avLst/>
          </a:prstGeom>
          <a:solidFill>
            <a:srgbClr val="68A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87952" y="1421159"/>
            <a:ext cx="602921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다른 나라 다녀올 수 있는 멀티비자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90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일 유효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인터넷 신청서를 미리 채워서 가면 좋음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비자사진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여권사본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매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비자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fee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72900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원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(+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여권을 택배로 받으면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7000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원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사진 미지참시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7500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원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)</a:t>
            </a:r>
          </a:p>
          <a:p>
            <a:pPr marL="342900" indent="-342900" algn="just" fontAlgn="base">
              <a:lnSpc>
                <a:spcPct val="200000"/>
              </a:lnSpc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388295"/>
            <a:ext cx="53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2. 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멀티비자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비자발급센터 방문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)</a:t>
            </a:r>
            <a:endParaRPr lang="ko-KR" altLang="en-US" sz="2400" spc="300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rgbClr val="68A6EA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37059" y="1571612"/>
            <a:ext cx="310694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비자발급업무마감시간은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시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예약 해도 되고 안 해도 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여권수령은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4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시부터 만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357298"/>
            <a:ext cx="51244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388295"/>
            <a:ext cx="53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2. 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멀티비자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비자발급센터 방문</a:t>
            </a:r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)</a:t>
            </a:r>
            <a:endParaRPr lang="ko-KR" altLang="en-US" sz="2400" spc="300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rgbClr val="68A6EA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779585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388295"/>
            <a:ext cx="53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사진규정</a:t>
            </a:r>
            <a:endParaRPr lang="ko-KR" altLang="en-US" sz="2400" spc="300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rgbClr val="68A6EA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3042" y="1357298"/>
            <a:ext cx="750095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5 * 5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사이즈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여권사진 안됨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)</a:t>
            </a: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사진 안에서 정수리부터 턱까지 얼굴 길이가 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3.5~ 4cm</a:t>
            </a: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흰 배경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눈썹과 귀가 나와야 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흰 옷 착용 금지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안경 착용 금지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귓불을 가리는 귀걸이 금지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000372"/>
            <a:ext cx="35528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12048" y="1901842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244642" y="203630"/>
            <a:ext cx="6256316" cy="830997"/>
            <a:chOff x="1244642" y="323727"/>
            <a:chExt cx="6256316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01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23728" y="508392"/>
              <a:ext cx="537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IDEO ‘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인간중심 디자인 </a:t>
              </a:r>
              <a:r>
                <a:rPr lang="ko-KR" altLang="en-US" sz="2400" spc="300" dirty="0" err="1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툴킷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’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</a:p>
          <a:p>
            <a:pPr algn="ctr"/>
            <a:endParaRPr lang="en-US" altLang="ko-KR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571604" y="1142984"/>
            <a:ext cx="4940776" cy="59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사회문제를 해결할 수 있도록 만든 오픈 플랫폼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85852" y="1928802"/>
            <a:ext cx="7572396" cy="3429024"/>
          </a:xfrm>
          <a:prstGeom prst="rect">
            <a:avLst/>
          </a:prstGeom>
          <a:solidFill>
            <a:srgbClr val="68A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16514" y="2064101"/>
            <a:ext cx="7326044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적정기술 개발의 세 관점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457200" indent="-457200" algn="just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사람들이 진심으로 바라고 원하는 것이 무엇인가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적합성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)</a:t>
            </a:r>
          </a:p>
          <a:p>
            <a:pPr marL="457200" indent="-457200" algn="just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기술적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조직적 측면에서 실현 가능한 것은 무엇인가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실현가능성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)</a:t>
            </a:r>
          </a:p>
          <a:p>
            <a:pPr marL="457200" indent="-457200" algn="just" fontAlgn="base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경제적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재정적으로 지속 가능하게 하는 것은 무엇인가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지속성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)</a:t>
            </a: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2048" y="2420888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1244642" y="203630"/>
            <a:ext cx="6908284" cy="830997"/>
            <a:chOff x="1244642" y="323727"/>
            <a:chExt cx="1655463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02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5" y="477263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ea"/>
                <a:buAutoNum type="circleNumDbPlain"/>
              </a:pP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사람들이 진심으로 원하는 것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(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적합성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)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  <a:endParaRPr lang="en-US" altLang="ko-KR" b="1" dirty="0" smtClean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  <a:endParaRPr lang="en-US" altLang="ko-KR" dirty="0" smtClean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286380" y="1142984"/>
            <a:ext cx="35004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	1989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로니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스투이버의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플레이펌프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아이들이 회전 놀이기구를 타고 노는 모습을 보면서 이 회전을 이용해 지하수를 끌어 올려 물탱크에 저장하는 아이디어를 떠올림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	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남부 아프리카에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1000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여개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설치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71604" y="4000504"/>
            <a:ext cx="707236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하지만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457200" indent="-457200" algn="just" fontAlgn="base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성인 여성들도 사용하기 힘듦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기존의 손 펌프가 훨씬 사용하기 쉬움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457200" indent="-457200" algn="just" fontAlgn="base">
              <a:lnSpc>
                <a:spcPct val="20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물을 끌어올리는 저항으로 속도감을 즐길 수 없어 놀이기구로 부적합함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714480" y="5786454"/>
            <a:ext cx="6643734" cy="857232"/>
          </a:xfrm>
          <a:prstGeom prst="rect">
            <a:avLst/>
          </a:prstGeom>
          <a:solidFill>
            <a:schemeClr val="tx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fontAlgn="base">
              <a:lnSpc>
                <a:spcPct val="200000"/>
              </a:lnSpc>
            </a:pPr>
            <a:r>
              <a:rPr lang="en-US" altLang="ko-KR" sz="16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	</a:t>
            </a:r>
            <a:endParaRPr lang="en-US" altLang="ko-KR" sz="1600" dirty="0" smtClean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57356" y="585789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“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펌프를 바꾸는 문제에 대해 우리와 왜 아무런 상의가 없었는지 모르겠어요</a:t>
            </a: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.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그냥 이 펌프가 이곳에 왔어요</a:t>
            </a: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.”</a:t>
            </a:r>
            <a:endParaRPr lang="ko-KR" altLang="en-US" dirty="0"/>
          </a:p>
        </p:txBody>
      </p:sp>
      <p:pic>
        <p:nvPicPr>
          <p:cNvPr id="3076" name="Picture 4" descr="http://cfile237.uf.daum.net/image/12219F0B49D9A1F44908D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928670"/>
            <a:ext cx="4000528" cy="3190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4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2048" y="2420888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2"/>
          <p:cNvGrpSpPr/>
          <p:nvPr/>
        </p:nvGrpSpPr>
        <p:grpSpPr>
          <a:xfrm>
            <a:off x="1244642" y="203630"/>
            <a:ext cx="7899358" cy="984533"/>
            <a:chOff x="1244642" y="323727"/>
            <a:chExt cx="1655463" cy="984533"/>
          </a:xfrm>
        </p:grpSpPr>
        <p:sp>
          <p:nvSpPr>
            <p:cNvPr id="14" name="TextBox 13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02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59945" y="477263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②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기술적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,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조직적인 측면에서 실현 가능한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것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(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실현가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능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성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)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  <a:endParaRPr lang="en-US" altLang="ko-KR" b="1" dirty="0" smtClean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  <a:endParaRPr lang="en-US" altLang="ko-KR" dirty="0" smtClean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43042" y="1285860"/>
            <a:ext cx="3500430" cy="98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생태모사에서 아이디어를 얻을 수도 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12290" name="Picture 2" descr="http://image.hankookilbo.com/i.aspx?Guid=aa718b25483949adacc8df743bc73ad8&amp;Month=201512&amp;size=6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2286016" cy="1714512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5786446" y="1643050"/>
            <a:ext cx="2286016" cy="857256"/>
            <a:chOff x="5643570" y="2000240"/>
            <a:chExt cx="2286016" cy="857256"/>
          </a:xfrm>
        </p:grpSpPr>
        <p:sp>
          <p:nvSpPr>
            <p:cNvPr id="18" name="직사각형 17"/>
            <p:cNvSpPr/>
            <p:nvPr/>
          </p:nvSpPr>
          <p:spPr>
            <a:xfrm>
              <a:off x="5643570" y="2000240"/>
              <a:ext cx="2286016" cy="857256"/>
            </a:xfrm>
            <a:prstGeom prst="rect">
              <a:avLst/>
            </a:prstGeom>
            <a:solidFill>
              <a:srgbClr val="68A6E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15008" y="2071678"/>
              <a:ext cx="221457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200000"/>
                </a:lnSpc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itchFamily="18" charset="-127"/>
                  <a:ea typeface="12롯데마트드림Light" pitchFamily="18" charset="-127"/>
                </a:rPr>
                <a:t>환기가 잘 되는 </a:t>
              </a:r>
              <a:r>
                <a:rPr lang="ko-KR" altLang="en-US" sz="16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itchFamily="18" charset="-127"/>
                  <a:ea typeface="12롯데마트드림Light" pitchFamily="18" charset="-127"/>
                </a:rPr>
                <a:t>흰개미집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sp>
        <p:nvSpPr>
          <p:cNvPr id="21" name="양쪽 중괄호 20"/>
          <p:cNvSpPr/>
          <p:nvPr/>
        </p:nvSpPr>
        <p:spPr>
          <a:xfrm>
            <a:off x="5214942" y="3286124"/>
            <a:ext cx="3405969" cy="638228"/>
          </a:xfrm>
          <a:prstGeom prst="bracePair">
            <a:avLst>
              <a:gd name="adj" fmla="val 10870"/>
            </a:avLst>
          </a:prstGeom>
          <a:noFill/>
          <a:ln w="571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786578" y="2571744"/>
            <a:ext cx="351056" cy="64608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572132" y="3286124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이 원리를 이용</a:t>
            </a:r>
            <a:r>
              <a:rPr lang="en-US" altLang="ko-KR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온도조절이 효과적인 건축물을 디자인</a:t>
            </a:r>
            <a:endParaRPr lang="ko-KR" altLang="en-US" dirty="0"/>
          </a:p>
        </p:txBody>
      </p:sp>
      <p:pic>
        <p:nvPicPr>
          <p:cNvPr id="12292" name="Picture 4" descr="http://image.hankookilbo.com/i.aspx?Guid=fbb37ccde78641ce80f15d42ffce8226&amp;Month=201512&amp;size=6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214818"/>
            <a:ext cx="3000364" cy="1804907"/>
          </a:xfrm>
          <a:prstGeom prst="rect">
            <a:avLst/>
          </a:prstGeom>
          <a:noFill/>
        </p:spPr>
      </p:pic>
      <p:pic>
        <p:nvPicPr>
          <p:cNvPr id="12294" name="Picture 6" descr="http://image.hankookilbo.com/i.aspx?Guid=dc7cfb738c9c4532b330633c52e2a4ab&amp;Month=201512&amp;size=6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4643446"/>
            <a:ext cx="3151245" cy="2007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4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2048" y="2420888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  <a:endParaRPr lang="en-US" altLang="ko-KR" b="1" dirty="0" smtClean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  <a:endParaRPr lang="en-US" altLang="ko-KR" dirty="0" smtClean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643042" y="1285860"/>
            <a:ext cx="35004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16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나미브</a:t>
            </a:r>
            <a:r>
              <a:rPr lang="ko-KR" altLang="en-US" sz="16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사막의 풍뎅이</a:t>
            </a:r>
            <a:endParaRPr lang="en-US" altLang="ko-KR" sz="16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친수성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부분과 </a:t>
            </a:r>
            <a:r>
              <a:rPr lang="ko-KR" altLang="en-US" sz="1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소수성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부분의 돌기를 이용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.</a:t>
            </a: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대기 중의 수분을 응축하고 이 물방울을 </a:t>
            </a:r>
            <a:endParaRPr lang="en-US" altLang="ko-KR" sz="1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모아 갈증을 해소한다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.</a:t>
            </a:r>
          </a:p>
          <a:p>
            <a:pPr marL="342900" indent="-342900" fontAlgn="base">
              <a:lnSpc>
                <a:spcPct val="20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grpSp>
        <p:nvGrpSpPr>
          <p:cNvPr id="3" name="그룹 19"/>
          <p:cNvGrpSpPr/>
          <p:nvPr/>
        </p:nvGrpSpPr>
        <p:grpSpPr>
          <a:xfrm>
            <a:off x="5786446" y="1643050"/>
            <a:ext cx="2286016" cy="857256"/>
            <a:chOff x="5643570" y="2000240"/>
            <a:chExt cx="2286016" cy="857256"/>
          </a:xfrm>
        </p:grpSpPr>
        <p:sp>
          <p:nvSpPr>
            <p:cNvPr id="18" name="직사각형 17"/>
            <p:cNvSpPr/>
            <p:nvPr/>
          </p:nvSpPr>
          <p:spPr>
            <a:xfrm>
              <a:off x="5643570" y="2000240"/>
              <a:ext cx="2286016" cy="857256"/>
            </a:xfrm>
            <a:prstGeom prst="rect">
              <a:avLst/>
            </a:prstGeom>
            <a:solidFill>
              <a:srgbClr val="68A6E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715008" y="2143116"/>
              <a:ext cx="2214578" cy="4966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fontAlgn="base">
                <a:lnSpc>
                  <a:spcPct val="200000"/>
                </a:lnSpc>
              </a:pP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12롯데마트드림Light" pitchFamily="18" charset="-127"/>
                  <a:ea typeface="12롯데마트드림Light" pitchFamily="18" charset="-127"/>
                </a:rPr>
                <a:t>풍뎅이의 돌기 원리 이용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endParaRPr>
            </a:p>
          </p:txBody>
        </p:sp>
      </p:grpSp>
      <p:sp>
        <p:nvSpPr>
          <p:cNvPr id="21" name="양쪽 중괄호 20"/>
          <p:cNvSpPr/>
          <p:nvPr/>
        </p:nvSpPr>
        <p:spPr>
          <a:xfrm>
            <a:off x="5214942" y="3286124"/>
            <a:ext cx="3405969" cy="638228"/>
          </a:xfrm>
          <a:prstGeom prst="bracePair">
            <a:avLst>
              <a:gd name="adj" fmla="val 10870"/>
            </a:avLst>
          </a:prstGeom>
          <a:noFill/>
          <a:ln w="571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6786578" y="2571744"/>
            <a:ext cx="351056" cy="64608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86380" y="3429000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NBD </a:t>
            </a:r>
            <a:r>
              <a:rPr lang="en-US" altLang="ko-KR" sz="2400" dirty="0" err="1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nano</a:t>
            </a:r>
            <a:r>
              <a:rPr lang="en-US" altLang="ko-KR" sz="2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12롯데마트드림Medium" pitchFamily="18" charset="-127"/>
                <a:ea typeface="12롯데마트드림Medium" pitchFamily="18" charset="-127"/>
              </a:rPr>
              <a:t>프로젝트 시작</a:t>
            </a:r>
            <a:endParaRPr lang="ko-KR" altLang="en-US" sz="2400" dirty="0"/>
          </a:p>
        </p:txBody>
      </p:sp>
      <p:pic>
        <p:nvPicPr>
          <p:cNvPr id="13314" name="Picture 2" descr="http://img.evolife.cn/2012-11/2a5bdacfd2f141c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571612"/>
            <a:ext cx="989142" cy="642942"/>
          </a:xfrm>
          <a:prstGeom prst="rect">
            <a:avLst/>
          </a:prstGeom>
          <a:noFill/>
        </p:spPr>
      </p:pic>
      <p:pic>
        <p:nvPicPr>
          <p:cNvPr id="13316" name="Picture 4" descr="https://d2t1xqejof9utc.cloudfront.net/competition_pics/pics/366/medium.jpg?135100049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4143380"/>
            <a:ext cx="3105593" cy="2386005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643042" y="4357694"/>
            <a:ext cx="350043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물병의 표면을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친수성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소수성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물질로 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든 후에 이곳으로 공기를 통과시켜서 대기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중에 있는 수분을 모으는 연구를 비롯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,</a:t>
            </a: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다양한 기술개발 프로젝트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진행중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grpSp>
        <p:nvGrpSpPr>
          <p:cNvPr id="24" name="그룹 12"/>
          <p:cNvGrpSpPr/>
          <p:nvPr/>
        </p:nvGrpSpPr>
        <p:grpSpPr>
          <a:xfrm>
            <a:off x="1244642" y="203630"/>
            <a:ext cx="7899358" cy="984533"/>
            <a:chOff x="1244642" y="323727"/>
            <a:chExt cx="1655463" cy="984533"/>
          </a:xfrm>
        </p:grpSpPr>
        <p:sp>
          <p:nvSpPr>
            <p:cNvPr id="26" name="TextBox 25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02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9945" y="477263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②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기술적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,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조직적인 측면에서 실현 가능한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것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(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실현가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능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성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)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974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2048" y="2420888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  <a:endParaRPr lang="en-US" altLang="ko-KR" b="1" dirty="0" smtClean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  <a:endParaRPr lang="en-US" altLang="ko-KR" dirty="0" smtClean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71604" y="1500174"/>
            <a:ext cx="35004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다시 플레이펌프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4573494" y="1644544"/>
            <a:ext cx="351056" cy="646087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12"/>
          <p:cNvGrpSpPr/>
          <p:nvPr/>
        </p:nvGrpSpPr>
        <p:grpSpPr>
          <a:xfrm>
            <a:off x="1244642" y="203630"/>
            <a:ext cx="7899358" cy="984533"/>
            <a:chOff x="1244642" y="323727"/>
            <a:chExt cx="1655463" cy="984533"/>
          </a:xfrm>
        </p:grpSpPr>
        <p:sp>
          <p:nvSpPr>
            <p:cNvPr id="26" name="TextBox 25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02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9945" y="477263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Light" pitchFamily="18" charset="-127"/>
                  <a:ea typeface="12롯데마트드림Light" pitchFamily="18" charset="-127"/>
                </a:rPr>
                <a:t> ③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경제적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,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재정적으로 지속 가능한 것</a:t>
              </a:r>
              <a:endPara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 (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지속가능성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)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14414" y="2285992"/>
            <a:ext cx="45005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설치비용이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8,500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달러로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손 펌프의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3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외부 자금 유입이 끊기면 스스로 설치할 자금이 없었음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물탱크 사면에 광고를 유치해 제작 비용을 조달하려는 비즈니스 모델을 가지고 있었으나 허허벌판에 광고를 게시하려고 돈을 지불하려는 사람이 없었음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</p:txBody>
      </p:sp>
      <p:pic>
        <p:nvPicPr>
          <p:cNvPr id="14338" name="Picture 2" descr="http://greenhome.com.ua/img/2010/eco_playpump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1643050"/>
            <a:ext cx="3057554" cy="3500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4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2048" y="2420888"/>
            <a:ext cx="983648" cy="432048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 w="6350">
            <a:solidFill>
              <a:srgbClr val="68A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43" y="1916832"/>
            <a:ext cx="983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01</a:t>
            </a:r>
            <a:endParaRPr lang="en-US" altLang="ko-KR" b="1" dirty="0" smtClean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b="1" dirty="0" smtClean="0">
                <a:ln>
                  <a:solidFill>
                    <a:srgbClr val="48564E">
                      <a:alpha val="30000"/>
                    </a:srgbClr>
                  </a:solidFill>
                </a:ln>
                <a:solidFill>
                  <a:srgbClr val="48564E"/>
                </a:solidFill>
                <a:latin typeface="12롯데마트드림Medium" pitchFamily="18" charset="-127"/>
                <a:ea typeface="12롯데마트드림Medium" pitchFamily="18" charset="-127"/>
              </a:rPr>
              <a:t>02</a:t>
            </a:r>
            <a:endParaRPr lang="en-US" altLang="ko-KR" dirty="0" smtClean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endParaRPr lang="en-US" altLang="ko-KR" dirty="0">
              <a:ln>
                <a:solidFill>
                  <a:srgbClr val="8FAB9B">
                    <a:alpha val="30000"/>
                  </a:srgbClr>
                </a:solidFill>
              </a:ln>
              <a:solidFill>
                <a:srgbClr val="8FAB9B"/>
              </a:solidFill>
              <a:latin typeface="12롯데마트드림Medium" pitchFamily="18" charset="-127"/>
              <a:ea typeface="12롯데마트드림Medium" pitchFamily="18" charset="-127"/>
            </a:endParaRPr>
          </a:p>
          <a:p>
            <a:pPr algn="ctr"/>
            <a:r>
              <a:rPr lang="en-US" altLang="ko-KR" dirty="0" smtClean="0">
                <a:ln>
                  <a:solidFill>
                    <a:schemeClr val="tx2">
                      <a:lumMod val="40000"/>
                      <a:lumOff val="60000"/>
                      <a:alpha val="30000"/>
                    </a:schemeClr>
                  </a:solidFill>
                </a:ln>
                <a:solidFill>
                  <a:schemeClr val="tx2">
                    <a:lumMod val="20000"/>
                    <a:lumOff val="80000"/>
                  </a:schemeClr>
                </a:solidFill>
                <a:latin typeface="12롯데마트드림Medium" pitchFamily="18" charset="-127"/>
                <a:ea typeface="12롯데마트드림Medium" pitchFamily="18" charset="-127"/>
              </a:rPr>
              <a:t>03</a:t>
            </a:r>
          </a:p>
          <a:p>
            <a:pPr algn="ctr"/>
            <a:endParaRPr lang="en-US" altLang="ko-KR" dirty="0">
              <a:ln>
                <a:solidFill>
                  <a:schemeClr val="tx2">
                    <a:lumMod val="40000"/>
                    <a:lumOff val="60000"/>
                    <a:alpha val="30000"/>
                  </a:schemeClr>
                </a:solidFill>
              </a:ln>
              <a:solidFill>
                <a:schemeClr val="tx2">
                  <a:lumMod val="20000"/>
                  <a:lumOff val="80000"/>
                </a:schemeClr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571604" y="1500174"/>
            <a:ext cx="6215106" cy="597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따라서 중요한 것은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생계형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 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(</a:t>
            </a:r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또는 </a:t>
            </a:r>
            <a:r>
              <a:rPr lang="ko-KR" altLang="en-US" sz="2000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가치창출형</a:t>
            </a:r>
            <a:r>
              <a:rPr lang="en-US" altLang="ko-KR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12롯데마트드림Light" pitchFamily="18" charset="-127"/>
                <a:ea typeface="12롯데마트드림Light" pitchFamily="18" charset="-127"/>
              </a:rPr>
              <a:t>)</a:t>
            </a:r>
          </a:p>
        </p:txBody>
      </p:sp>
      <p:grpSp>
        <p:nvGrpSpPr>
          <p:cNvPr id="2" name="그룹 12"/>
          <p:cNvGrpSpPr/>
          <p:nvPr/>
        </p:nvGrpSpPr>
        <p:grpSpPr>
          <a:xfrm>
            <a:off x="1244642" y="203630"/>
            <a:ext cx="7899358" cy="984533"/>
            <a:chOff x="1244642" y="323727"/>
            <a:chExt cx="1655463" cy="984533"/>
          </a:xfrm>
        </p:grpSpPr>
        <p:sp>
          <p:nvSpPr>
            <p:cNvPr id="26" name="TextBox 25"/>
            <p:cNvSpPr txBox="1"/>
            <p:nvPr/>
          </p:nvSpPr>
          <p:spPr>
            <a:xfrm>
              <a:off x="1244642" y="323727"/>
              <a:ext cx="10081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02</a:t>
              </a:r>
              <a:endParaRPr lang="ko-KR" altLang="en-US" sz="48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59945" y="477263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Light" pitchFamily="18" charset="-127"/>
                  <a:ea typeface="12롯데마트드림Light" pitchFamily="18" charset="-127"/>
                </a:rPr>
                <a:t> ③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경제적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, 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재정적으로 지속 가능한 것</a:t>
              </a:r>
              <a:endPara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  <a:p>
              <a:pPr marL="457200" indent="-457200"/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  (</a:t>
              </a:r>
              <a:r>
                <a:rPr lang="ko-KR" altLang="en-US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지속가능성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Medium" pitchFamily="18" charset="-127"/>
                  <a:ea typeface="12롯데마트드림Medium" pitchFamily="18" charset="-127"/>
                </a:rPr>
                <a:t>)</a:t>
              </a:r>
              <a:r>
                <a:rPr lang="en-US" altLang="ko-KR" sz="2400" spc="300" dirty="0" smtClean="0">
                  <a:ln>
                    <a:solidFill>
                      <a:srgbClr val="68A6EA">
                        <a:alpha val="30000"/>
                      </a:srgbClr>
                    </a:solidFill>
                  </a:ln>
                  <a:solidFill>
                    <a:srgbClr val="68A6EA"/>
                  </a:solidFill>
                  <a:latin typeface="12롯데마트드림Light" pitchFamily="18" charset="-127"/>
                  <a:ea typeface="12롯데마트드림Light" pitchFamily="18" charset="-127"/>
                </a:rPr>
                <a:t> </a:t>
              </a:r>
              <a:endParaRPr lang="ko-KR" altLang="en-US" sz="2400" spc="300" dirty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285852" y="2143116"/>
            <a:ext cx="74295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주민들이 제품을 구입해서 사용함으로써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돈을 벌 수 있는 적정기술 제품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의 경우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Light" pitchFamily="18" charset="-127"/>
              <a:ea typeface="12롯데마트드림Light" pitchFamily="18" charset="-127"/>
            </a:endParaRPr>
          </a:p>
          <a:p>
            <a:pPr marL="342900" indent="-342900" fontAlgn="base">
              <a:lnSpc>
                <a:spcPct val="200000"/>
              </a:lnSpc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기꺼이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 돈을 지불하고 제품을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구입힌다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Light" pitchFamily="18" charset="-127"/>
                <a:ea typeface="12롯데마트드림Light" pitchFamily="18" charset="-127"/>
              </a:rPr>
              <a:t>.</a:t>
            </a:r>
          </a:p>
        </p:txBody>
      </p:sp>
      <p:pic>
        <p:nvPicPr>
          <p:cNvPr id="16386" name="Picture 2" descr="http://cfile236.uf.daum.net/image/1573A8284BC50E273F34A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857496"/>
            <a:ext cx="2357454" cy="3793784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1643042" y="4071942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12롯데마트드림Light" pitchFamily="18" charset="-127"/>
                <a:ea typeface="12롯데마트드림Light" pitchFamily="18" charset="-127"/>
              </a:rPr>
              <a:t>족동식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 펌프를 이용해 밭에 물을 대면 더 넓은 면적에 농사를 지을 수 있고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, 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건기에 부가가치가 높은 작물을 심을 수 있다</a:t>
            </a:r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endParaRPr lang="en-US" altLang="ko-KR" dirty="0" smtClean="0">
              <a:latin typeface="12롯데마트드림Light" pitchFamily="18" charset="-127"/>
              <a:ea typeface="12롯데마트드림Light" pitchFamily="18" charset="-127"/>
            </a:endParaRPr>
          </a:p>
          <a:p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IDE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에서 족동식 펌프를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25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달러에 구입한 농부가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1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년 만에 </a:t>
            </a:r>
            <a:r>
              <a:rPr lang="en-US" altLang="ko-KR" dirty="0" smtClean="0">
                <a:latin typeface="12롯데마트드림Light" pitchFamily="18" charset="-127"/>
                <a:ea typeface="12롯데마트드림Light" pitchFamily="18" charset="-127"/>
              </a:rPr>
              <a:t>100</a:t>
            </a:r>
            <a:r>
              <a:rPr lang="ko-KR" altLang="en-US" dirty="0" smtClean="0">
                <a:latin typeface="12롯데마트드림Light" pitchFamily="18" charset="-127"/>
                <a:ea typeface="12롯데마트드림Light" pitchFamily="18" charset="-127"/>
              </a:rPr>
              <a:t>달러를 벌게 됨</a:t>
            </a:r>
            <a:endParaRPr lang="ko-KR" altLang="en-US" dirty="0">
              <a:latin typeface="12롯데마트드림Light" pitchFamily="18" charset="-127"/>
              <a:ea typeface="12롯데마트드림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0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A6EA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85984" y="3051537"/>
            <a:ext cx="457203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50" dirty="0" smtClean="0">
                <a:ln w="13500">
                  <a:solidFill>
                    <a:schemeClr val="bg1">
                      <a:alpha val="300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감사합니다</a:t>
            </a:r>
            <a:endParaRPr lang="en-US" altLang="ko-KR" sz="6000" b="1" cap="none" spc="50" dirty="0">
              <a:ln w="13500">
                <a:solidFill>
                  <a:schemeClr val="bg1">
                    <a:alpha val="300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12115" y="3541939"/>
            <a:ext cx="1931884" cy="185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3541939"/>
            <a:ext cx="1868897" cy="185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6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983647" y="794"/>
            <a:ext cx="1" cy="1628008"/>
          </a:xfrm>
          <a:prstGeom prst="line">
            <a:avLst/>
          </a:prstGeom>
          <a:ln w="7620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83648" y="1628802"/>
            <a:ext cx="0" cy="5229198"/>
          </a:xfrm>
          <a:prstGeom prst="line">
            <a:avLst/>
          </a:prstGeom>
          <a:ln w="6350">
            <a:solidFill>
              <a:srgbClr val="68A6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3728" y="388295"/>
            <a:ext cx="5377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1. </a:t>
            </a:r>
            <a:r>
              <a:rPr lang="ko-KR" altLang="en-US" sz="2400" spc="300" dirty="0" smtClean="0">
                <a:ln>
                  <a:solidFill>
                    <a:srgbClr val="68A6EA">
                      <a:alpha val="30000"/>
                    </a:srgbClr>
                  </a:solidFill>
                </a:ln>
                <a:solidFill>
                  <a:srgbClr val="68A6EA"/>
                </a:solidFill>
                <a:latin typeface="12롯데마트드림Medium" pitchFamily="18" charset="-127"/>
                <a:ea typeface="12롯데마트드림Medium" pitchFamily="18" charset="-127"/>
              </a:rPr>
              <a:t>인도 전자관광허가서</a:t>
            </a:r>
            <a:endParaRPr lang="ko-KR" altLang="en-US" sz="2400" spc="300" dirty="0">
              <a:ln>
                <a:solidFill>
                  <a:srgbClr val="68A6EA">
                    <a:alpha val="30000"/>
                  </a:srgbClr>
                </a:solidFill>
              </a:ln>
              <a:solidFill>
                <a:srgbClr val="68A6EA"/>
              </a:solidFill>
              <a:latin typeface="12롯데마트드림Medium" pitchFamily="18" charset="-127"/>
              <a:ea typeface="12롯데마트드림Mediu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5676" y="0"/>
            <a:ext cx="8118324" cy="173650"/>
          </a:xfrm>
          <a:prstGeom prst="rect">
            <a:avLst/>
          </a:prstGeom>
          <a:pattFill prst="ltUpDiag">
            <a:fgClr>
              <a:srgbClr val="68A6E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57290" y="1285860"/>
            <a:ext cx="7572396" cy="4643470"/>
          </a:xfrm>
          <a:prstGeom prst="rect">
            <a:avLst/>
          </a:prstGeom>
          <a:solidFill>
            <a:srgbClr val="68A6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587952" y="1421159"/>
            <a:ext cx="6484467" cy="5016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인터넷으로 신청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단수비자이므로 한번만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입출국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 가능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30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일짜리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최소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33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일 이전부터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즉 우리의 경우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12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월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31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일부터 신청 가능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비자사진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,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여권사본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PDF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파일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보통은 거절되지 않으나 운 진짜 나쁘면 거절될 수도 있음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USD 62</a:t>
            </a: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따로 어디 방문 필요 없이 출력 후 지참하면 됨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  <a:p>
            <a:pPr marL="342900" indent="-342900" algn="just" fontAlgn="base">
              <a:lnSpc>
                <a:spcPct val="200000"/>
              </a:lnSpc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12롯데마트드림Medium" pitchFamily="18" charset="-127"/>
                <a:ea typeface="12롯데마트드림Medium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12롯데마트드림Medium" pitchFamily="18" charset="-127"/>
              <a:ea typeface="12롯데마트드림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68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유아용 행동발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524</Words>
  <Application>Microsoft Office PowerPoint</Application>
  <PresentationFormat>화면 슬라이드 쇼(4:3)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12롯데마트드림Medium</vt:lpstr>
      <vt:lpstr>KoPub돋움체 Bold</vt:lpstr>
      <vt:lpstr>맑은 고딕</vt:lpstr>
      <vt:lpstr>12롯데마트드림Bold</vt:lpstr>
      <vt:lpstr>12롯데마트드림Light</vt:lpstr>
      <vt:lpstr>유아용 행동발달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56</cp:revision>
  <dcterms:created xsi:type="dcterms:W3CDTF">2015-12-09T08:44:43Z</dcterms:created>
  <dcterms:modified xsi:type="dcterms:W3CDTF">2015-12-23T02:54:58Z</dcterms:modified>
</cp:coreProperties>
</file>