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1532585"/>
            <a:ext cx="9966960" cy="1966777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개도국 인구 </a:t>
            </a:r>
            <a:r>
              <a:rPr lang="en-US" altLang="ko-KR" sz="5400" dirty="0"/>
              <a:t>70%</a:t>
            </a:r>
            <a:r>
              <a:rPr lang="ko-KR" altLang="en-US" sz="5400" dirty="0"/>
              <a:t>가 농민</a:t>
            </a:r>
            <a:r>
              <a:rPr lang="en-US" altLang="ko-KR" sz="5400" dirty="0"/>
              <a:t>…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5400" dirty="0" smtClean="0"/>
              <a:t>빈곤 </a:t>
            </a:r>
            <a:r>
              <a:rPr lang="ko-KR" altLang="en-US" sz="5400" dirty="0"/>
              <a:t>탈출의 출발점은 관개시설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프로메테우스의 만물상</a:t>
            </a:r>
            <a:r>
              <a:rPr lang="en-US" altLang="ko-KR" b="1" dirty="0"/>
              <a:t>] &lt;16&gt; </a:t>
            </a:r>
            <a:r>
              <a:rPr lang="ko-KR" altLang="en-US" b="1" dirty="0"/>
              <a:t>농자천하지대본이라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4878" y="50731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정다은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피셔와 문의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킥스타트</a:t>
            </a:r>
            <a:r>
              <a:rPr lang="en-US" altLang="ko-KR" dirty="0" smtClean="0"/>
              <a:t>＇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케냐 사람들의 빈곤 탈출 돕기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:  70%</a:t>
            </a:r>
            <a:r>
              <a:rPr lang="ko-KR" altLang="en-US" dirty="0" smtClean="0">
                <a:solidFill>
                  <a:schemeClr val="tx1"/>
                </a:solidFill>
              </a:rPr>
              <a:t>가 농부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이들의 생산성을 높이기 위해선 </a:t>
            </a:r>
            <a:r>
              <a:rPr lang="ko-KR" altLang="en-US" dirty="0" smtClean="0">
                <a:solidFill>
                  <a:srgbClr val="00B0F0"/>
                </a:solidFill>
              </a:rPr>
              <a:t>관개시설을 개발</a:t>
            </a:r>
            <a:r>
              <a:rPr lang="ko-KR" altLang="en-US" dirty="0" smtClean="0">
                <a:solidFill>
                  <a:schemeClr val="tx1"/>
                </a:solidFill>
              </a:rPr>
              <a:t>해야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수퍼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머니메이커펌프의</a:t>
            </a:r>
            <a:r>
              <a:rPr lang="ko-KR" altLang="en-US" dirty="0" smtClean="0">
                <a:solidFill>
                  <a:schemeClr val="tx1"/>
                </a:solidFill>
              </a:rPr>
              <a:t> 초기 모델인 휴대용 수동식 펌프 개발</a:t>
            </a:r>
            <a:r>
              <a:rPr lang="en-US" altLang="ko-KR" dirty="0" smtClean="0">
                <a:solidFill>
                  <a:schemeClr val="tx1"/>
                </a:solidFill>
              </a:rPr>
              <a:t>-&gt;</a:t>
            </a:r>
            <a:r>
              <a:rPr lang="ko-KR" altLang="en-US" dirty="0" err="1" smtClean="0">
                <a:solidFill>
                  <a:schemeClr val="tx1"/>
                </a:solidFill>
              </a:rPr>
              <a:t>킥스타트</a:t>
            </a:r>
            <a:r>
              <a:rPr lang="ko-KR" altLang="en-US" dirty="0" smtClean="0">
                <a:solidFill>
                  <a:schemeClr val="tx1"/>
                </a:solidFill>
              </a:rPr>
              <a:t> 설립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킥스타트는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r>
              <a:rPr lang="ko-KR" altLang="en-US" dirty="0" smtClean="0">
                <a:solidFill>
                  <a:schemeClr val="tx1"/>
                </a:solidFill>
              </a:rPr>
              <a:t>만개의 비즈니스를 창출</a:t>
            </a:r>
            <a:r>
              <a:rPr lang="en-US" altLang="ko-KR" dirty="0" smtClean="0">
                <a:solidFill>
                  <a:schemeClr val="tx1"/>
                </a:solidFill>
              </a:rPr>
              <a:t>, 86</a:t>
            </a:r>
            <a:r>
              <a:rPr lang="ko-KR" altLang="en-US" dirty="0" err="1" smtClean="0">
                <a:solidFill>
                  <a:schemeClr val="tx1"/>
                </a:solidFill>
              </a:rPr>
              <a:t>만명을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빈곤에서 탈출하도록 도움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0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36937" y="1413455"/>
            <a:ext cx="7485845" cy="1316866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개도국에서는 </a:t>
            </a:r>
            <a:r>
              <a:rPr lang="en-US" altLang="ko-KR" dirty="0" smtClean="0">
                <a:solidFill>
                  <a:srgbClr val="00B0F0"/>
                </a:solidFill>
              </a:rPr>
              <a:t>70% </a:t>
            </a:r>
            <a:r>
              <a:rPr lang="ko-KR" altLang="en-US" dirty="0" smtClean="0">
                <a:solidFill>
                  <a:srgbClr val="00B0F0"/>
                </a:solidFill>
              </a:rPr>
              <a:t>정도의 인구가 농업에 </a:t>
            </a:r>
            <a:r>
              <a:rPr lang="ko-KR" altLang="en-US" dirty="0" smtClean="0">
                <a:solidFill>
                  <a:schemeClr val="tx1"/>
                </a:solidFill>
              </a:rPr>
              <a:t>종사하고 있지만 식량의 자급자족 비율도 낮고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이를 통한 소득 증대는 더욱 어렵다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20872" y="2891306"/>
            <a:ext cx="4803820" cy="170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관개시설 부족</a:t>
            </a:r>
            <a:endParaRPr lang="en-US" altLang="ko-KR" sz="2800" dirty="0"/>
          </a:p>
          <a:p>
            <a:pPr algn="ctr"/>
            <a:r>
              <a:rPr lang="ko-KR" altLang="en-US" sz="2800" dirty="0" smtClean="0"/>
              <a:t>농사 지을 물 부족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농사기술 및 도구의 부재</a:t>
            </a:r>
            <a:endParaRPr lang="ko-KR" altLang="en-US" sz="2800" dirty="0"/>
          </a:p>
        </p:txBody>
      </p:sp>
      <p:sp>
        <p:nvSpPr>
          <p:cNvPr id="6" name="오각형 5"/>
          <p:cNvSpPr/>
          <p:nvPr/>
        </p:nvSpPr>
        <p:spPr>
          <a:xfrm>
            <a:off x="2884867" y="3206839"/>
            <a:ext cx="2748028" cy="1068946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/>
              <a:t>WHY?</a:t>
            </a:r>
            <a:endParaRPr lang="ko-KR" altLang="en-US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77285" y="5563673"/>
            <a:ext cx="868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우리나라에서 개발한 펌프도 많지만 개도국에 </a:t>
            </a:r>
            <a:r>
              <a:rPr lang="ko-KR" altLang="en-US" b="1" dirty="0" smtClean="0">
                <a:solidFill>
                  <a:srgbClr val="00B0F0"/>
                </a:solidFill>
              </a:rPr>
              <a:t>대량 보급</a:t>
            </a:r>
            <a:r>
              <a:rPr lang="ko-KR" altLang="en-US" dirty="0" smtClean="0"/>
              <a:t>되기엔 가격이 여전히 비싸다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66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972" y="536609"/>
            <a:ext cx="9875520" cy="1356360"/>
          </a:xfrm>
        </p:spPr>
        <p:txBody>
          <a:bodyPr/>
          <a:lstStyle/>
          <a:p>
            <a:r>
              <a:rPr lang="ko-KR" altLang="en-US" dirty="0" smtClean="0"/>
              <a:t>적정기술 제품의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29852" y="2706281"/>
            <a:ext cx="4754880" cy="788831"/>
          </a:xfrm>
        </p:spPr>
        <p:txBody>
          <a:bodyPr/>
          <a:lstStyle/>
          <a:p>
            <a:pPr marL="45720" indent="0">
              <a:buNone/>
            </a:pPr>
            <a:r>
              <a:rPr lang="ko-KR" altLang="en-US" dirty="0" smtClean="0"/>
              <a:t>인간의 기본적 필요를 </a:t>
            </a:r>
            <a:r>
              <a:rPr lang="ko-KR" altLang="en-US" dirty="0" err="1" smtClean="0"/>
              <a:t>만족시키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생존형</a:t>
            </a:r>
            <a:r>
              <a:rPr lang="en-US" altLang="ko-KR" dirty="0" smtClean="0"/>
              <a:t>’ , ‘</a:t>
            </a:r>
            <a:r>
              <a:rPr lang="ko-KR" altLang="en-US" dirty="0" smtClean="0"/>
              <a:t>문제 </a:t>
            </a:r>
            <a:r>
              <a:rPr lang="ko-KR" altLang="en-US" dirty="0" err="1" smtClean="0"/>
              <a:t>해결형</a:t>
            </a:r>
            <a:r>
              <a:rPr lang="en-US" altLang="ko-KR" dirty="0" smtClean="0"/>
              <a:t>＇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12697" y="4367021"/>
            <a:ext cx="4754880" cy="788831"/>
          </a:xfrm>
        </p:spPr>
        <p:txBody>
          <a:bodyPr/>
          <a:lstStyle/>
          <a:p>
            <a:pPr marL="45720" indent="0">
              <a:buNone/>
            </a:pPr>
            <a:r>
              <a:rPr lang="ko-KR" altLang="en-US" dirty="0" smtClean="0"/>
              <a:t>소득을 창출해 빈곤 탈출하기 위한 </a:t>
            </a:r>
            <a:r>
              <a:rPr lang="en-US" altLang="ko-KR" dirty="0" smtClean="0"/>
              <a:t>＇</a:t>
            </a:r>
            <a:r>
              <a:rPr lang="ko-KR" altLang="en-US" dirty="0" err="1" smtClean="0"/>
              <a:t>생계형</a:t>
            </a:r>
            <a:r>
              <a:rPr lang="en-US" altLang="ko-KR" dirty="0" smtClean="0"/>
              <a:t>’, ‘</a:t>
            </a:r>
            <a:r>
              <a:rPr lang="ko-KR" altLang="en-US" dirty="0" err="1" smtClean="0"/>
              <a:t>가치창출형</a:t>
            </a:r>
            <a:r>
              <a:rPr lang="en-US" altLang="ko-KR" dirty="0" smtClean="0"/>
              <a:t>＇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689" y="2295207"/>
            <a:ext cx="8306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086" y="3940934"/>
            <a:ext cx="8306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350230" y="4451707"/>
            <a:ext cx="771787" cy="425003"/>
          </a:xfrm>
          <a:prstGeom prst="rightArrow">
            <a:avLst>
              <a:gd name="adj1" fmla="val 50000"/>
              <a:gd name="adj2" fmla="val 89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637172" y="4000946"/>
            <a:ext cx="2949262" cy="13265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tx1"/>
                </a:solidFill>
              </a:rPr>
              <a:t>족동식</a:t>
            </a:r>
            <a:r>
              <a:rPr lang="ko-KR" altLang="en-US" sz="2800" dirty="0" smtClean="0">
                <a:solidFill>
                  <a:schemeClr val="tx1"/>
                </a:solidFill>
              </a:rPr>
              <a:t> 펌프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2017" y="5537915"/>
            <a:ext cx="412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성공적으로 널리 보급된 적정기술 제품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12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족동식</a:t>
            </a:r>
            <a:r>
              <a:rPr lang="ko-KR" altLang="en-US" dirty="0" smtClean="0"/>
              <a:t> 펌프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3640" y="1897058"/>
            <a:ext cx="4754880" cy="402336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처음엔 </a:t>
            </a:r>
            <a:r>
              <a:rPr lang="ko-KR" altLang="en-US" dirty="0">
                <a:solidFill>
                  <a:schemeClr val="tx1"/>
                </a:solidFill>
              </a:rPr>
              <a:t>잘 팔리지 않았음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개도국에선 주로 여성들이 치마를 입고 일함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초기 </a:t>
            </a:r>
            <a:r>
              <a:rPr lang="ko-KR" altLang="en-US" dirty="0" err="1">
                <a:solidFill>
                  <a:schemeClr val="tx1"/>
                </a:solidFill>
              </a:rPr>
              <a:t>족동식</a:t>
            </a:r>
            <a:r>
              <a:rPr lang="ko-KR" altLang="en-US" dirty="0">
                <a:solidFill>
                  <a:schemeClr val="tx1"/>
                </a:solidFill>
              </a:rPr>
              <a:t> 펌프는 발을 높이 들어야 하는데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다리부분이 노출이 많이 되어 여성들이 사용하는 것을 꺼림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발을 조금만 들어도 펌프질이 되도록 개선함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7857" y="1837171"/>
            <a:ext cx="2815315" cy="453060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541824" y="5383369"/>
            <a:ext cx="4198512" cy="669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현지의 맥락에 맞춰 개선해야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26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</a:t>
            </a:r>
            <a:r>
              <a:rPr lang="ko-KR" altLang="en-US" dirty="0" smtClean="0"/>
              <a:t>의 물탱크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1965960"/>
            <a:ext cx="4754880" cy="1638838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대부분 개도국은 아열대 지역에 위치하여 우기와 건기가 뚜렷함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건기에 농사를 지을 수 있도록 </a:t>
            </a:r>
            <a:r>
              <a:rPr lang="ko-KR" altLang="en-US" b="1" dirty="0" smtClean="0">
                <a:solidFill>
                  <a:srgbClr val="00B0F0"/>
                </a:solidFill>
              </a:rPr>
              <a:t>우기에 물을 대량 저장</a:t>
            </a:r>
            <a:r>
              <a:rPr lang="ko-KR" altLang="en-US" dirty="0" smtClean="0">
                <a:solidFill>
                  <a:schemeClr val="tx1"/>
                </a:solidFill>
              </a:rPr>
              <a:t>해야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510915" y="3604798"/>
            <a:ext cx="4507605" cy="206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10m</a:t>
            </a:r>
            <a:r>
              <a:rPr lang="ko-KR" altLang="en-US" dirty="0"/>
              <a:t> </a:t>
            </a:r>
            <a:r>
              <a:rPr lang="ko-KR" altLang="en-US" dirty="0" smtClean="0"/>
              <a:t>두께의 소시지 모양 </a:t>
            </a:r>
            <a:r>
              <a:rPr lang="ko-KR" altLang="en-US" dirty="0" err="1" smtClean="0"/>
              <a:t>물주머니를</a:t>
            </a:r>
            <a:r>
              <a:rPr lang="ko-KR" altLang="en-US" dirty="0" smtClean="0"/>
              <a:t> 만들어 흙을 파서 만든 웅덩이에 설치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$40 -&gt; 1</a:t>
            </a:r>
            <a:r>
              <a:rPr lang="ko-KR" altLang="en-US" dirty="0" err="1" smtClean="0"/>
              <a:t>만리터의</a:t>
            </a:r>
            <a:r>
              <a:rPr lang="ko-KR" altLang="en-US" dirty="0" smtClean="0"/>
              <a:t> 물 보관 탱크 완성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4494727" y="4095482"/>
            <a:ext cx="1586033" cy="103031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8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972" y="697818"/>
            <a:ext cx="9875520" cy="1356360"/>
          </a:xfrm>
        </p:spPr>
        <p:txBody>
          <a:bodyPr/>
          <a:lstStyle/>
          <a:p>
            <a:r>
              <a:rPr lang="ko-KR" altLang="en-US" dirty="0" smtClean="0"/>
              <a:t>관개시설 이외의 제품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6972" y="2535526"/>
            <a:ext cx="4754880" cy="89186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ko-KR" altLang="en-US" sz="1600" dirty="0" smtClean="0">
                <a:solidFill>
                  <a:schemeClr val="tx1"/>
                </a:solidFill>
              </a:rPr>
              <a:t>낮에는 건조하고 밤엔 습해져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건조</a:t>
            </a:r>
            <a:r>
              <a:rPr lang="ko-KR" altLang="en-US" sz="1600" dirty="0" smtClean="0">
                <a:solidFill>
                  <a:schemeClr val="tx1"/>
                </a:solidFill>
              </a:rPr>
              <a:t>가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ko-KR" altLang="en-US" sz="1600" dirty="0" smtClean="0">
                <a:solidFill>
                  <a:schemeClr val="tx1"/>
                </a:solidFill>
              </a:rPr>
              <a:t>제대로 되지 않아 제값에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못파는</a:t>
            </a:r>
            <a:r>
              <a:rPr lang="ko-KR" altLang="en-US" sz="1600" dirty="0" smtClean="0">
                <a:solidFill>
                  <a:schemeClr val="tx1"/>
                </a:solidFill>
              </a:rPr>
              <a:t> 경우 많음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1072166"/>
          </a:xfrm>
        </p:spPr>
        <p:txBody>
          <a:bodyPr>
            <a:noAutofit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ko-KR" altLang="en-US" sz="1600" dirty="0" smtClean="0">
                <a:solidFill>
                  <a:schemeClr val="tx1"/>
                </a:solidFill>
              </a:rPr>
              <a:t>한국처럼 트랙터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컴바인</a:t>
            </a:r>
            <a:r>
              <a:rPr lang="ko-KR" altLang="en-US" sz="1600" dirty="0" smtClean="0">
                <a:solidFill>
                  <a:schemeClr val="tx1"/>
                </a:solidFill>
              </a:rPr>
              <a:t> 등의 큰 기계가 필요하지 않음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ko-KR" altLang="en-US" sz="1600" dirty="0" smtClean="0">
                <a:solidFill>
                  <a:schemeClr val="tx1"/>
                </a:solidFill>
              </a:rPr>
              <a:t>시골엔 청년들이 떠나고 대부분 노인들이 남아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소규모 농사</a:t>
            </a:r>
            <a:r>
              <a:rPr lang="ko-KR" altLang="en-US" sz="1600" dirty="0" smtClean="0">
                <a:solidFill>
                  <a:schemeClr val="tx1"/>
                </a:solidFill>
              </a:rPr>
              <a:t>를 많이 짓는다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2756078" y="3528810"/>
            <a:ext cx="862885" cy="95303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22359" y="4855336"/>
            <a:ext cx="2730321" cy="114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온돌형</a:t>
            </a:r>
            <a:r>
              <a:rPr lang="ko-KR" altLang="en-US" dirty="0" smtClean="0"/>
              <a:t> 건조장 개발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8049295" y="3528810"/>
            <a:ext cx="862885" cy="95303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771066" y="4855336"/>
            <a:ext cx="3419342" cy="114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소규모 농사를 짓는데 필요한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효율적인 농기구 개발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84732" y="6093026"/>
            <a:ext cx="5028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소규모농사에 맞는 농기구는 우리나라에서도 활용될 수 있다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633598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30</TotalTime>
  <Words>281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Adobe 고딕 Std B</vt:lpstr>
      <vt:lpstr>맑은 고딕</vt:lpstr>
      <vt:lpstr>Corbel</vt:lpstr>
      <vt:lpstr>기본</vt:lpstr>
      <vt:lpstr>개도국 인구 70%가 농민…  빈곤 탈출의 출발점은 관개시설</vt:lpstr>
      <vt:lpstr>피셔와 문의 ‘킥스타트＇</vt:lpstr>
      <vt:lpstr>PowerPoint 프레젠테이션</vt:lpstr>
      <vt:lpstr>적정기술 제품의 유형</vt:lpstr>
      <vt:lpstr>족동식 펌프</vt:lpstr>
      <vt:lpstr>IDE의 물탱크</vt:lpstr>
      <vt:lpstr>관개시설 이외의 제품 개발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개도국 인구 70%가 농민…  빈곤 탈출의 출발점은 관개시설</dc:title>
  <dc:creator>정다은</dc:creator>
  <cp:lastModifiedBy>정다은</cp:lastModifiedBy>
  <cp:revision>4</cp:revision>
  <dcterms:created xsi:type="dcterms:W3CDTF">2015-12-24T02:56:00Z</dcterms:created>
  <dcterms:modified xsi:type="dcterms:W3CDTF">2015-12-24T03:26:43Z</dcterms:modified>
</cp:coreProperties>
</file>