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8" r:id="rId3"/>
    <p:sldId id="260" r:id="rId4"/>
    <p:sldId id="275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30E08F2E-5F06-4CE2-A139-452A1382A6F0}" type="datetimeFigureOut">
              <a:rPr lang="en-US" altLang="ko-KR"/>
              <a:t>12/22/2015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828588A-5C4E-401A-AECC-B6F63A9DE965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1A4C5DC6-1594-414D-9341-ABA08739246C}" type="datetimeFigureOut">
              <a:t>2015-12-22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7542409-6A04-4DC6-AC3A-D3758287A8F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파란 하늘의 하얀 구름" title="슬라이드 디자인 그림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사각형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+mj-ea"/>
              <a:ea typeface="+mj-ea"/>
            </a:endParaRPr>
          </a:p>
        </p:txBody>
      </p:sp>
      <p:pic>
        <p:nvPicPr>
          <p:cNvPr id="10" name="그림 9" descr="식물 확대 사진" title="슬라이드 디자인 그림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그림 10" descr="물결" title="슬라이드 디자인 그림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 latinLnBrk="1">
              <a:lnSpc>
                <a:spcPct val="90000"/>
              </a:lnSpc>
              <a:defRPr lang="ko-KR"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 latinLnBrk="1">
              <a:defRPr lang="ko-KR"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9" name="그림 8" descr="물결" title="슬라이드 디자인 그림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그림 10" descr="녹색 식물 확대 사진" title="슬라이드 디자인 그림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 latinLnBrk="1">
              <a:defRPr lang="ko-KR" sz="22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 latinLnBrk="1">
              <a:defRPr lang="ko-KR" sz="22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 latinLnBrk="1">
              <a:defRPr lang="ko-KR" sz="22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 latinLnBrk="1">
              <a:defRPr lang="ko-KR" sz="22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 latinLnBrk="1">
              <a:defRPr lang="ko-KR" sz="22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8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/>
              <a:t>2012년 7월 22일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+mj-ea"/>
              <a:ea typeface="+mj-ea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CD8D479-8942-46E8-A226-A4E01F7A105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mtClean="0"/>
              <a:t>2012</a:t>
            </a:r>
            <a:r>
              <a:rPr lang="ko-KR" altLang="en-US" smtClean="0"/>
              <a:t>년 </a:t>
            </a:r>
            <a:r>
              <a:rPr lang="en-US" altLang="ko-KR" smtClean="0"/>
              <a:t>7</a:t>
            </a:r>
            <a:r>
              <a:rPr lang="ko-KR" altLang="en-US" smtClean="0"/>
              <a:t>월 </a:t>
            </a:r>
            <a:r>
              <a:rPr lang="en-US" altLang="ko-KR" smtClean="0"/>
              <a:t>22</a:t>
            </a:r>
            <a:r>
              <a:rPr lang="ko-KR" altLang="en-US" smtClean="0"/>
              <a:t>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여기에 바닥글 텍스트를 입력하세요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lang="ko-KR"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10312" indent="-210312" algn="l" defTabSz="914400" rtl="0" eaLnBrk="1" latinLnBrk="1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lang="ko-KR"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438912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766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052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1338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13624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sk_sesang/220172012395" TargetMode="External"/><Relationship Id="rId3" Type="http://schemas.openxmlformats.org/officeDocument/2006/relationships/hyperlink" Target="http://blog.naver.com/youth_world/220513766355" TargetMode="External"/><Relationship Id="rId7" Type="http://schemas.openxmlformats.org/officeDocument/2006/relationships/hyperlink" Target="http://blog.naver.com/wawcast/90181314832" TargetMode="External"/><Relationship Id="rId2" Type="http://schemas.openxmlformats.org/officeDocument/2006/relationships/hyperlink" Target="http://ibr.kr/27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.naver.com/conan0522/90181748115" TargetMode="External"/><Relationship Id="rId5" Type="http://schemas.openxmlformats.org/officeDocument/2006/relationships/hyperlink" Target="http://blog.naver.com/conan0522/90169499476" TargetMode="External"/><Relationship Id="rId4" Type="http://schemas.openxmlformats.org/officeDocument/2006/relationships/hyperlink" Target="http://blog.naver.com/conan0522/90162555367" TargetMode="External"/><Relationship Id="rId9" Type="http://schemas.openxmlformats.org/officeDocument/2006/relationships/hyperlink" Target="http://blog.naver.com/wawcast/2201033425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777" y="1742997"/>
            <a:ext cx="4846320" cy="2387600"/>
          </a:xfrm>
        </p:spPr>
        <p:txBody>
          <a:bodyPr/>
          <a:lstStyle/>
          <a:p>
            <a:r>
              <a:rPr lang="ko-KR" altLang="en-US" dirty="0" smtClean="0"/>
              <a:t>적정기술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(Appropriate technology)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			</a:t>
            </a:r>
            <a:r>
              <a:rPr lang="ko-KR" altLang="en-US" dirty="0" smtClean="0"/>
              <a:t>이성호 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5919"/>
          <a:stretch/>
        </p:blipFill>
        <p:spPr>
          <a:xfrm>
            <a:off x="1637716" y="2220785"/>
            <a:ext cx="4128352" cy="24374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적정기술이란</a:t>
            </a:r>
            <a:r>
              <a:rPr lang="en-US" altLang="ko-KR" dirty="0" smtClean="0"/>
              <a:t>?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8249" y="1566001"/>
            <a:ext cx="9263725" cy="1806927"/>
          </a:xfrm>
        </p:spPr>
        <p:txBody>
          <a:bodyPr>
            <a:normAutofit/>
          </a:bodyPr>
          <a:lstStyle/>
          <a:p>
            <a:r>
              <a:rPr lang="ko-KR" altLang="en-US" dirty="0"/>
              <a:t>그 기술이 사용되는 사회 공동체의 필요 및 문화와 환경적 조건을 고려해 만들어진 기술로</a:t>
            </a:r>
            <a:r>
              <a:rPr lang="en-US" altLang="ko-KR" dirty="0"/>
              <a:t>, </a:t>
            </a:r>
            <a:r>
              <a:rPr lang="ko-KR" altLang="en-US" dirty="0"/>
              <a:t>인간의 삶의 질을 </a:t>
            </a:r>
            <a:r>
              <a:rPr lang="ko-KR" altLang="en-US" dirty="0" smtClean="0"/>
              <a:t>향상시키는 기술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dirty="0"/>
              <a:t>2012년 7월 22일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/>
              <a:t>여기에 바닥글 텍스트를 입력하세요.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pPr latinLnBrk="1"/>
              <a:t>2</a:t>
            </a:fld>
            <a:endParaRPr 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795" y="2172327"/>
            <a:ext cx="4958179" cy="2485863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274356" y="5043494"/>
            <a:ext cx="9263725" cy="180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1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lang="ko-KR"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38912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76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905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1338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3624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적정기술은 ‘기술이 아닌 인간의 진보에 가치를 두는 과학기술’이라는 철학을 갖추었다는 점에서 종종 착한 기술</a:t>
            </a:r>
            <a:r>
              <a:rPr lang="en-US" altLang="ko-KR" dirty="0"/>
              <a:t>, </a:t>
            </a:r>
            <a:r>
              <a:rPr lang="ko-KR" altLang="en-US" dirty="0"/>
              <a:t>인간의 얼굴을 한 기술</a:t>
            </a:r>
            <a:r>
              <a:rPr lang="en-US" altLang="ko-KR" dirty="0"/>
              <a:t>, </a:t>
            </a:r>
            <a:r>
              <a:rPr lang="ko-KR" altLang="en-US" dirty="0"/>
              <a:t>따뜻한 기술 등의 이름으로 불리기도 한다</a:t>
            </a:r>
            <a:r>
              <a:rPr lang="en-US" altLang="ko-K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63" y="3629077"/>
            <a:ext cx="3805687" cy="28376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적정기술의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395" y="2008718"/>
            <a:ext cx="9371948" cy="4620682"/>
          </a:xfrm>
        </p:spPr>
        <p:txBody>
          <a:bodyPr/>
          <a:lstStyle/>
          <a:p>
            <a:r>
              <a:rPr lang="ko-KR" altLang="en-US" b="1" dirty="0"/>
              <a:t>적정기술의 특징 </a:t>
            </a:r>
            <a:r>
              <a:rPr lang="en-US" altLang="ko-KR" b="1" dirty="0"/>
              <a:t>1. </a:t>
            </a:r>
            <a:r>
              <a:rPr lang="ko-KR" altLang="en-US" b="1" dirty="0"/>
              <a:t>대규모 사회기반시설을 필요로 하지 </a:t>
            </a:r>
            <a:r>
              <a:rPr lang="ko-KR" altLang="en-US" b="1" dirty="0" smtClean="0"/>
              <a:t>않는다</a:t>
            </a:r>
            <a:endParaRPr lang="en-US" altLang="ko-KR" b="1" dirty="0" smtClean="0"/>
          </a:p>
          <a:p>
            <a:r>
              <a:rPr lang="ko-KR" altLang="en-US" b="1" dirty="0"/>
              <a:t>적정기술의 특징 </a:t>
            </a:r>
            <a:r>
              <a:rPr lang="en-US" altLang="ko-KR" b="1" dirty="0"/>
              <a:t>2. </a:t>
            </a:r>
            <a:r>
              <a:rPr lang="ko-KR" altLang="en-US" b="1" dirty="0" smtClean="0"/>
              <a:t>친환경적이다</a:t>
            </a:r>
            <a:endParaRPr lang="en-US" altLang="ko-KR" b="1" dirty="0" smtClean="0"/>
          </a:p>
          <a:p>
            <a:r>
              <a:rPr lang="ko-KR" altLang="en-US" b="1" dirty="0"/>
              <a:t>적정기술의 특징 </a:t>
            </a:r>
            <a:r>
              <a:rPr lang="en-US" altLang="ko-KR" b="1" dirty="0"/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현지의 환경에 기반을 두고 개발이 </a:t>
            </a:r>
            <a:r>
              <a:rPr lang="ko-KR" altLang="en-US" b="1" dirty="0" smtClean="0">
                <a:solidFill>
                  <a:srgbClr val="FF0000"/>
                </a:solidFill>
              </a:rPr>
              <a:t>이루어진다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지역 내 생산이 용이하고 현지에서 </a:t>
            </a:r>
            <a:r>
              <a:rPr lang="ko-KR" altLang="en-US" sz="1800" dirty="0"/>
              <a:t>조달 가능한 재료와 설비로 </a:t>
            </a:r>
            <a:r>
              <a:rPr lang="ko-KR" altLang="en-US" sz="1800" dirty="0" smtClean="0"/>
              <a:t>개발 </a:t>
            </a:r>
            <a:r>
              <a:rPr lang="ko-KR" altLang="en-US" sz="1800" dirty="0" err="1" smtClean="0"/>
              <a:t>되어야한다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smtClean="0"/>
              <a:t>2012년 7월 22일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smtClean="0"/>
              <a:t>여기에 바닥글 텍스트를 입력하세요.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1040393" y="2803584"/>
            <a:ext cx="369633" cy="4313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85" y="3629076"/>
            <a:ext cx="4384357" cy="28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적정기술구현에서 주의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0027" y="1566001"/>
            <a:ext cx="6172592" cy="4620682"/>
          </a:xfrm>
        </p:spPr>
        <p:txBody>
          <a:bodyPr/>
          <a:lstStyle/>
          <a:p>
            <a:r>
              <a:rPr lang="ko-KR" altLang="en-US" dirty="0" smtClean="0"/>
              <a:t>그 지역의 사회문화를 잘 이해하고 이용  </a:t>
            </a: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/>
              <a:t>사람들의 </a:t>
            </a:r>
            <a:r>
              <a:rPr lang="ko-KR" altLang="en-US" dirty="0" err="1"/>
              <a:t>니즈</a:t>
            </a:r>
            <a:r>
              <a:rPr lang="en-US" altLang="ko-KR" dirty="0"/>
              <a:t>(</a:t>
            </a:r>
            <a:r>
              <a:rPr lang="ko-KR" altLang="en-US" dirty="0"/>
              <a:t>필요함</a:t>
            </a:r>
            <a:r>
              <a:rPr lang="en-US" altLang="ko-KR" dirty="0"/>
              <a:t>)</a:t>
            </a:r>
            <a:r>
              <a:rPr lang="ko-KR" altLang="en-US" dirty="0"/>
              <a:t>를 반영 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주면 쓰고 안주면 안 쓴다</a:t>
            </a:r>
            <a:r>
              <a:rPr lang="en-US" altLang="ko-KR" dirty="0" smtClean="0"/>
              <a:t>‘			</a:t>
            </a: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제품을 그냥 주는 것이 아닌 일정한 대가를 지불하게 한다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궁극적 목표는 그 지역의 사람을 개발하는 것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단순히 기술을 주는 것이 아닌 지역사람이 직접 이해하고 개발할 수 있게 해준다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smtClean="0"/>
              <a:t>2012년 7월 22일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smtClean="0"/>
              <a:t>여기에 바닥글 텍스트를 입력하세요.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25" y="1566001"/>
            <a:ext cx="2990850" cy="3086100"/>
          </a:xfrm>
          <a:prstGeom prst="rect">
            <a:avLst/>
          </a:prstGeom>
        </p:spPr>
      </p:pic>
      <p:sp>
        <p:nvSpPr>
          <p:cNvPr id="7" name="포인트가 5개인 별 6"/>
          <p:cNvSpPr/>
          <p:nvPr/>
        </p:nvSpPr>
        <p:spPr>
          <a:xfrm>
            <a:off x="5897592" y="471055"/>
            <a:ext cx="396816" cy="396815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94408" y="346296"/>
            <a:ext cx="78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en-US" altLang="ko-KR" sz="3600" dirty="0" smtClean="0"/>
              <a:t>5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14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621060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적정기술 자료</a:t>
            </a:r>
            <a:endParaRPr lang="ko-KR" dirty="0">
              <a:latin typeface="+mn-ea"/>
              <a:ea typeface="+mn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>
                <a:latin typeface="+mn-ea"/>
                <a:ea typeface="+mn-ea"/>
              </a:rPr>
              <a:t>2012년 7월 22일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>
                <a:latin typeface="+mn-ea"/>
                <a:ea typeface="+mn-ea"/>
              </a:rPr>
              <a:t>여기에 바닥글 텍스트를 입력하세요.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>
                <a:latin typeface="+mn-ea"/>
                <a:ea typeface="+mn-ea"/>
              </a:rPr>
              <a:t>5</a:t>
            </a:fld>
            <a:endParaRPr lang="ko-KR"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10026" y="1608826"/>
            <a:ext cx="5508359" cy="4770408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1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lang="ko-KR"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38912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76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905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1338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3624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600" dirty="0"/>
              <a:t>적정기술의 조건과 특징</a:t>
            </a:r>
          </a:p>
          <a:p>
            <a:pPr marL="0" indent="0" fontAlgn="base">
              <a:buNone/>
            </a:pPr>
            <a:r>
              <a:rPr lang="en-US" altLang="ko-KR" sz="1600" u="sng" dirty="0">
                <a:hlinkClick r:id="rId2"/>
              </a:rPr>
              <a:t>http://ibr.kr/275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인도의 적정기술 사례</a:t>
            </a:r>
            <a:r>
              <a:rPr lang="en-US" altLang="ko-KR" sz="1600" dirty="0"/>
              <a:t>(</a:t>
            </a:r>
            <a:r>
              <a:rPr lang="ko-KR" altLang="en-US" sz="1600" dirty="0" smtClean="0"/>
              <a:t>손 세정제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u="sng" dirty="0">
                <a:hlinkClick r:id="rId3"/>
              </a:rPr>
              <a:t>http://blog.naver.com/youth_world/220513766355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dirty="0"/>
              <a:t>&lt;</a:t>
            </a:r>
            <a:r>
              <a:rPr lang="ko-KR" altLang="en-US" sz="1600" dirty="0"/>
              <a:t>인도 적정기술 사례</a:t>
            </a:r>
            <a:r>
              <a:rPr lang="en-US" altLang="ko-KR" sz="1600" dirty="0"/>
              <a:t>(</a:t>
            </a:r>
            <a:r>
              <a:rPr lang="ko-KR" altLang="en-US" sz="1600" dirty="0"/>
              <a:t>파리트랩</a:t>
            </a:r>
            <a:r>
              <a:rPr lang="en-US" altLang="ko-KR" sz="1600" dirty="0"/>
              <a:t>!!)&gt;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u="sng" dirty="0">
                <a:hlinkClick r:id="rId4"/>
              </a:rPr>
              <a:t>http://blog.naver.com/conan0522/90162555367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1)</a:t>
            </a:r>
            <a:r>
              <a:rPr lang="ko-KR" altLang="en-US" sz="1600" dirty="0"/>
              <a:t>파리트랩보급 수업</a:t>
            </a:r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u="sng" dirty="0">
                <a:hlinkClick r:id="rId5"/>
              </a:rPr>
              <a:t>http://blog.naver.com/conan0522/90169499476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dirty="0"/>
              <a:t>2)</a:t>
            </a:r>
            <a:r>
              <a:rPr lang="ko-KR" altLang="en-US" sz="1600" dirty="0"/>
              <a:t>파리트랩 개선사항</a:t>
            </a:r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u="sng" dirty="0">
                <a:hlinkClick r:id="rId6"/>
              </a:rPr>
              <a:t>http://blog.naver.com/conan0522/90181748115</a:t>
            </a:r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918385" y="1608826"/>
            <a:ext cx="4965221" cy="4770408"/>
          </a:xfrm>
          <a:prstGeom prst="rect">
            <a:avLst/>
          </a:prstGeom>
        </p:spPr>
        <p:txBody>
          <a:bodyPr/>
          <a:lstStyle>
            <a:lvl1pPr marL="210312" indent="-210312" algn="l" defTabSz="914400" rtl="0" eaLnBrk="1" latinLnBrk="1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lang="ko-KR"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38912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76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905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1338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3624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600" dirty="0" smtClean="0"/>
              <a:t>인도적정기술 </a:t>
            </a:r>
            <a:r>
              <a:rPr lang="ko-KR" altLang="en-US" sz="1600" dirty="0"/>
              <a:t>사례</a:t>
            </a:r>
            <a:r>
              <a:rPr lang="en-US" altLang="ko-KR" sz="1600" dirty="0"/>
              <a:t>(</a:t>
            </a:r>
            <a:r>
              <a:rPr lang="ko-KR" altLang="en-US" sz="1600" dirty="0"/>
              <a:t>아궁이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u="sng" dirty="0">
                <a:hlinkClick r:id="rId7"/>
              </a:rPr>
              <a:t>http://blog.naver.com/wawcast/90181314832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인도적정기술 사례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피푸백</a:t>
            </a:r>
            <a:r>
              <a:rPr lang="en-US" altLang="ko-KR" sz="1600" dirty="0"/>
              <a:t>, </a:t>
            </a:r>
            <a:r>
              <a:rPr lang="ko-KR" altLang="en-US" sz="1600" dirty="0"/>
              <a:t>친환경화장실대용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u="sng" dirty="0">
                <a:hlinkClick r:id="rId8"/>
              </a:rPr>
              <a:t>http://blog.naver.com/sk_sesang/220172012395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 smtClean="0"/>
              <a:t>먹을 수 </a:t>
            </a:r>
            <a:r>
              <a:rPr lang="ko-KR" altLang="en-US" sz="1600" dirty="0"/>
              <a:t>있는 물병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ooho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u="sng" dirty="0">
                <a:hlinkClick r:id="rId9"/>
              </a:rPr>
              <a:t>http://blog.naver.com/wawcast/220103342568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18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E00631-EBC7-4FFE-B5DD-FE0AC836C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생태계 사진 패널</Template>
  <TotalTime>0</TotalTime>
  <Words>209</Words>
  <Application>Microsoft Office PowerPoint</Application>
  <PresentationFormat>와이드스크린</PresentationFormat>
  <Paragraphs>47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Corbel</vt:lpstr>
      <vt:lpstr>Ecology 16x9</vt:lpstr>
      <vt:lpstr>적정기술 (Appropriate technology)</vt:lpstr>
      <vt:lpstr>적정기술이란?</vt:lpstr>
      <vt:lpstr>적정기술의 특징</vt:lpstr>
      <vt:lpstr>적정기술구현에서 주의!</vt:lpstr>
      <vt:lpstr>적정기술 자료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2015-12-22T03:06:07Z</dcterms:created>
  <dcterms:modified xsi:type="dcterms:W3CDTF">2015-12-22T03:56:16Z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