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jpeg"  /><Relationship Id="rId3" Type="http://schemas.openxmlformats.org/officeDocument/2006/relationships/image" Target="../media/image10.png"  /><Relationship Id="rId4" Type="http://schemas.openxmlformats.org/officeDocument/2006/relationships/image" Target="../media/image11.svg"  /><Relationship Id="rId5" Type="http://schemas.openxmlformats.org/officeDocument/2006/relationships/image" Target="../media/image12.png"  /><Relationship Id="rId6" Type="http://schemas.openxmlformats.org/officeDocument/2006/relationships/image" Target="../media/image13.svg"  /><Relationship Id="rId7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jpeg"  /><Relationship Id="rId3" Type="http://schemas.openxmlformats.org/officeDocument/2006/relationships/image" Target="../media/image16.jpeg"  /><Relationship Id="rId4" Type="http://schemas.openxmlformats.org/officeDocument/2006/relationships/image" Target="../media/image10.png"  /><Relationship Id="rId5" Type="http://schemas.openxmlformats.org/officeDocument/2006/relationships/image" Target="../media/image11.svg"  /><Relationship Id="rId6" Type="http://schemas.openxmlformats.org/officeDocument/2006/relationships/image" Target="../media/image17.png"  /><Relationship Id="rId7" Type="http://schemas.openxmlformats.org/officeDocument/2006/relationships/image" Target="../media/image18.sv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711710"/>
            <a:ext cx="8893677" cy="565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4"/>
              </a:lnSpc>
            </a:pPr>
            <a:r>
              <a:rPr lang="en-US" sz="3488">
                <a:solidFill>
                  <a:srgbClr val="393939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청결하조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5117">
            <a:off x="10081158" y="2080158"/>
            <a:ext cx="6349451" cy="6349451"/>
          </a:xfrm>
          <a:custGeom>
            <a:avLst/>
            <a:gdLst/>
            <a:ahLst/>
            <a:cxnLst/>
            <a:rect r="r" b="b" t="t" l="l"/>
            <a:pathLst>
              <a:path h="6349451" w="6349451">
                <a:moveTo>
                  <a:pt x="0" y="0"/>
                </a:moveTo>
                <a:lnTo>
                  <a:pt x="6349450" y="0"/>
                </a:lnTo>
                <a:lnTo>
                  <a:pt x="6349450" y="6349450"/>
                </a:lnTo>
                <a:lnTo>
                  <a:pt x="0" y="6349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85079"/>
            <a:ext cx="8200986" cy="248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90"/>
              </a:lnSpc>
            </a:pPr>
            <a:r>
              <a:rPr lang="en-US" sz="9408" b="true">
                <a:solidFill>
                  <a:srgbClr val="527DB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Desk Cleaner</a:t>
            </a:r>
          </a:p>
          <a:p>
            <a:pPr algn="l">
              <a:lnSpc>
                <a:spcPts val="8410"/>
              </a:lnSpc>
            </a:pPr>
            <a:r>
              <a:rPr lang="en-US" sz="7008" b="true">
                <a:solidFill>
                  <a:srgbClr val="527DB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스위퍼봇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364747"/>
            <a:ext cx="5283666" cy="2896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63"/>
              </a:lnSpc>
            </a:pPr>
            <a:r>
              <a:rPr lang="en-US" sz="2894">
                <a:solidFill>
                  <a:srgbClr val="393939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컴퓨터정보통신공학과</a:t>
            </a:r>
          </a:p>
          <a:p>
            <a:pPr algn="just">
              <a:lnSpc>
                <a:spcPts val="3763"/>
              </a:lnSpc>
            </a:pPr>
          </a:p>
          <a:p>
            <a:pPr algn="just">
              <a:lnSpc>
                <a:spcPts val="3763"/>
              </a:lnSpc>
            </a:pPr>
            <a:r>
              <a:rPr lang="en-US" sz="2894">
                <a:solidFill>
                  <a:srgbClr val="393939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팀장 : 김도겸 20191379</a:t>
            </a:r>
          </a:p>
          <a:p>
            <a:pPr algn="just">
              <a:lnSpc>
                <a:spcPts val="3763"/>
              </a:lnSpc>
            </a:pPr>
            <a:r>
              <a:rPr lang="en-US" sz="2894">
                <a:solidFill>
                  <a:srgbClr val="393939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팀원 : 유장선 20191423</a:t>
            </a:r>
          </a:p>
          <a:p>
            <a:pPr algn="just">
              <a:lnSpc>
                <a:spcPts val="3763"/>
              </a:lnSpc>
            </a:pPr>
            <a:r>
              <a:rPr lang="en-US" sz="2894" spc="31">
                <a:solidFill>
                  <a:srgbClr val="393939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         정두영 20211220</a:t>
            </a:r>
          </a:p>
          <a:p>
            <a:pPr algn="just">
              <a:lnSpc>
                <a:spcPts val="3763"/>
              </a:lnSpc>
            </a:pPr>
            <a:r>
              <a:rPr lang="en-US" sz="2894" spc="31">
                <a:solidFill>
                  <a:srgbClr val="393939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         홍재민 20191469  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13475" y="6816635"/>
            <a:ext cx="2493860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527DBF"/>
                </a:solidFill>
                <a:latin typeface="윤고딕"/>
                <a:ea typeface="윤고딕"/>
                <a:cs typeface="윤고딕"/>
                <a:sym typeface="윤고딕"/>
              </a:rPr>
              <a:t>프로젝트 목표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26374" y="6073685"/>
            <a:ext cx="306806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527DB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01. 주제 선정 이유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38816" y="6073685"/>
            <a:ext cx="3373548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527DB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02. 시스템 구조도 및Flowchart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56742" y="6073685"/>
            <a:ext cx="306806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527DB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03. 시연 동영상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97226" y="2077382"/>
            <a:ext cx="4893547" cy="1252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3"/>
              </a:lnSpc>
            </a:pPr>
            <a:r>
              <a:rPr lang="en-US" sz="7323" b="true">
                <a:solidFill>
                  <a:srgbClr val="527DB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목차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781828" y="5237687"/>
            <a:ext cx="12724343" cy="437658"/>
            <a:chOff x="0" y="0"/>
            <a:chExt cx="16965791" cy="583544"/>
          </a:xfrm>
        </p:grpSpPr>
        <p:sp>
          <p:nvSpPr>
            <p:cNvPr name="AutoShape 8" id="8"/>
            <p:cNvSpPr/>
            <p:nvPr/>
          </p:nvSpPr>
          <p:spPr>
            <a:xfrm>
              <a:off x="254654" y="282247"/>
              <a:ext cx="16456483" cy="0"/>
            </a:xfrm>
            <a:prstGeom prst="line">
              <a:avLst/>
            </a:prstGeom>
            <a:ln cap="flat" w="38100">
              <a:solidFill>
                <a:srgbClr val="527DB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0" y="19050"/>
              <a:ext cx="509308" cy="526394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27DBF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5849272" y="57150"/>
              <a:ext cx="509308" cy="526394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27DBF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11698544" y="0"/>
              <a:ext cx="509308" cy="526394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27DBF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16456483" y="0"/>
              <a:ext cx="509308" cy="526394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27DBF"/>
              </a:solidFill>
            </p:spPr>
          </p:sp>
        </p:grpSp>
      </p:grpSp>
      <p:sp>
        <p:nvSpPr>
          <p:cNvPr name="TextBox 17" id="17"/>
          <p:cNvSpPr txBox="true"/>
          <p:nvPr/>
        </p:nvSpPr>
        <p:spPr>
          <a:xfrm rot="0">
            <a:off x="13852454" y="6073685"/>
            <a:ext cx="3068064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527DB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04. 기대효과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527DB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   &amp; 질의응답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78660" y="6987450"/>
            <a:ext cx="2493860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527DBF"/>
                </a:solidFill>
                <a:latin typeface="윤고딕"/>
                <a:ea typeface="윤고딕"/>
                <a:cs typeface="윤고딕"/>
                <a:sym typeface="윤고딕"/>
              </a:rPr>
              <a:t>앱 화면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9597522" y="4058293"/>
            <a:ext cx="1147171" cy="6052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268920" y="1222258"/>
            <a:ext cx="5450061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19"/>
              </a:lnSpc>
            </a:pPr>
            <a:r>
              <a:rPr lang="en-US" sz="4299" b="true">
                <a:solidFill>
                  <a:srgbClr val="527DB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주제 선정 배경</a:t>
            </a:r>
          </a:p>
        </p:txBody>
      </p:sp>
      <p:sp>
        <p:nvSpPr>
          <p:cNvPr name="AutoShape 4" id="4"/>
          <p:cNvSpPr/>
          <p:nvPr/>
        </p:nvSpPr>
        <p:spPr>
          <a:xfrm flipH="true">
            <a:off x="12120465" y="2937100"/>
            <a:ext cx="1147171" cy="6052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3177033" y="2098124"/>
            <a:ext cx="1880321" cy="1796872"/>
            <a:chOff x="0" y="0"/>
            <a:chExt cx="910827" cy="8704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0827" cy="870405"/>
            </a:xfrm>
            <a:custGeom>
              <a:avLst/>
              <a:gdLst/>
              <a:ahLst/>
              <a:cxnLst/>
              <a:rect r="r" b="b" t="t" l="l"/>
              <a:pathLst>
                <a:path h="870405" w="910827">
                  <a:moveTo>
                    <a:pt x="455414" y="0"/>
                  </a:moveTo>
                  <a:cubicBezTo>
                    <a:pt x="203896" y="0"/>
                    <a:pt x="0" y="194847"/>
                    <a:pt x="0" y="435202"/>
                  </a:cubicBezTo>
                  <a:cubicBezTo>
                    <a:pt x="0" y="675558"/>
                    <a:pt x="203896" y="870405"/>
                    <a:pt x="455414" y="870405"/>
                  </a:cubicBezTo>
                  <a:cubicBezTo>
                    <a:pt x="706932" y="870405"/>
                    <a:pt x="910827" y="675558"/>
                    <a:pt x="910827" y="435202"/>
                  </a:cubicBezTo>
                  <a:cubicBezTo>
                    <a:pt x="910827" y="194847"/>
                    <a:pt x="706932" y="0"/>
                    <a:pt x="455414" y="0"/>
                  </a:cubicBezTo>
                  <a:close/>
                </a:path>
              </a:pathLst>
            </a:custGeom>
            <a:solidFill>
              <a:srgbClr val="D0C3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85390" y="33975"/>
              <a:ext cx="740047" cy="7548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  <a:r>
                <a:rPr lang="en-US" sz="2454">
                  <a:solidFill>
                    <a:srgbClr val="000000"/>
                  </a:solidFill>
                  <a:latin typeface="윤고딕"/>
                  <a:ea typeface="윤고딕"/>
                  <a:cs typeface="윤고딕"/>
                  <a:sym typeface="윤고딕"/>
                </a:rPr>
                <a:t>스마트 홈 &amp;</a:t>
              </a:r>
            </a:p>
            <a:p>
              <a:pPr algn="ctr">
                <a:lnSpc>
                  <a:spcPts val="3436"/>
                </a:lnSpc>
              </a:pPr>
              <a:r>
                <a:rPr lang="en-US" sz="2454">
                  <a:solidFill>
                    <a:srgbClr val="000000"/>
                  </a:solidFill>
                  <a:latin typeface="윤고딕"/>
                  <a:ea typeface="윤고딕"/>
                  <a:cs typeface="윤고딕"/>
                  <a:sym typeface="윤고딕"/>
                </a:rPr>
                <a:t>IoT</a:t>
              </a:r>
            </a:p>
          </p:txBody>
        </p:sp>
      </p:grpSp>
      <p:sp>
        <p:nvSpPr>
          <p:cNvPr name="AutoShape 8" id="8"/>
          <p:cNvSpPr/>
          <p:nvPr/>
        </p:nvSpPr>
        <p:spPr>
          <a:xfrm>
            <a:off x="11468871" y="2483158"/>
            <a:ext cx="33312" cy="9078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0572190" y="3165276"/>
            <a:ext cx="1898060" cy="1677952"/>
            <a:chOff x="0" y="0"/>
            <a:chExt cx="91942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19420" cy="812800"/>
            </a:xfrm>
            <a:custGeom>
              <a:avLst/>
              <a:gdLst/>
              <a:ahLst/>
              <a:cxnLst/>
              <a:rect r="r" b="b" t="t" l="l"/>
              <a:pathLst>
                <a:path h="812800" w="919420">
                  <a:moveTo>
                    <a:pt x="459710" y="0"/>
                  </a:moveTo>
                  <a:cubicBezTo>
                    <a:pt x="205819" y="0"/>
                    <a:pt x="0" y="181951"/>
                    <a:pt x="0" y="406400"/>
                  </a:cubicBezTo>
                  <a:cubicBezTo>
                    <a:pt x="0" y="630849"/>
                    <a:pt x="205819" y="812800"/>
                    <a:pt x="459710" y="812800"/>
                  </a:cubicBezTo>
                  <a:cubicBezTo>
                    <a:pt x="713601" y="812800"/>
                    <a:pt x="919420" y="630849"/>
                    <a:pt x="919420" y="406400"/>
                  </a:cubicBezTo>
                  <a:cubicBezTo>
                    <a:pt x="919420" y="181951"/>
                    <a:pt x="713601" y="0"/>
                    <a:pt x="459710" y="0"/>
                  </a:cubicBezTo>
                  <a:close/>
                </a:path>
              </a:pathLst>
            </a:custGeom>
            <a:solidFill>
              <a:srgbClr val="EFEFEF"/>
            </a:solidFill>
            <a:ln w="38100" cap="sq">
              <a:solidFill>
                <a:srgbClr val="527DBF"/>
              </a:solidFill>
              <a:prstDash val="lgDash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86196" y="28575"/>
              <a:ext cx="747029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  <a:r>
                <a:rPr lang="en-US" sz="2454">
                  <a:solidFill>
                    <a:srgbClr val="000000"/>
                  </a:solidFill>
                  <a:latin typeface="윤고딕"/>
                  <a:ea typeface="윤고딕"/>
                  <a:cs typeface="윤고딕"/>
                  <a:sym typeface="윤고딕"/>
                </a:rPr>
                <a:t>트렌드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flipH="true">
            <a:off x="7220316" y="5391176"/>
            <a:ext cx="1147171" cy="6052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 flipV="true">
            <a:off x="9605183" y="5672194"/>
            <a:ext cx="967007" cy="8563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8116892" y="4360921"/>
            <a:ext cx="2054216" cy="1565159"/>
            <a:chOff x="0" y="0"/>
            <a:chExt cx="1066772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66772" cy="812800"/>
            </a:xfrm>
            <a:custGeom>
              <a:avLst/>
              <a:gdLst/>
              <a:ahLst/>
              <a:cxnLst/>
              <a:rect r="r" b="b" t="t" l="l"/>
              <a:pathLst>
                <a:path h="812800" w="1066772">
                  <a:moveTo>
                    <a:pt x="533386" y="0"/>
                  </a:moveTo>
                  <a:cubicBezTo>
                    <a:pt x="238805" y="0"/>
                    <a:pt x="0" y="181951"/>
                    <a:pt x="0" y="406400"/>
                  </a:cubicBezTo>
                  <a:cubicBezTo>
                    <a:pt x="0" y="630849"/>
                    <a:pt x="238805" y="812800"/>
                    <a:pt x="533386" y="812800"/>
                  </a:cubicBezTo>
                  <a:cubicBezTo>
                    <a:pt x="827967" y="812800"/>
                    <a:pt x="1066772" y="630849"/>
                    <a:pt x="1066772" y="406400"/>
                  </a:cubicBezTo>
                  <a:cubicBezTo>
                    <a:pt x="1066772" y="181951"/>
                    <a:pt x="827967" y="0"/>
                    <a:pt x="533386" y="0"/>
                  </a:cubicBezTo>
                  <a:close/>
                </a:path>
              </a:pathLst>
            </a:custGeom>
            <a:solidFill>
              <a:srgbClr val="F2D16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0010" y="28575"/>
              <a:ext cx="866752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  <a:r>
                <a:rPr lang="en-US" sz="2454">
                  <a:solidFill>
                    <a:srgbClr val="000000"/>
                  </a:solidFill>
                  <a:latin typeface="윤고딕"/>
                  <a:ea typeface="윤고딕"/>
                  <a:cs typeface="윤고딕"/>
                  <a:sym typeface="윤고딕"/>
                </a:rPr>
                <a:t>로봇</a:t>
              </a:r>
            </a:p>
            <a:p>
              <a:pPr algn="ctr">
                <a:lnSpc>
                  <a:spcPts val="3436"/>
                </a:lnSpc>
              </a:pPr>
              <a:r>
                <a:rPr lang="en-US" sz="2454">
                  <a:solidFill>
                    <a:srgbClr val="000000"/>
                  </a:solidFill>
                  <a:latin typeface="윤고딕"/>
                  <a:ea typeface="윤고딕"/>
                  <a:cs typeface="윤고딕"/>
                  <a:sym typeface="윤고딕"/>
                </a:rPr>
                <a:t>청소기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378226" y="1137497"/>
            <a:ext cx="1880321" cy="1677952"/>
            <a:chOff x="0" y="0"/>
            <a:chExt cx="910827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10827" cy="812800"/>
            </a:xfrm>
            <a:custGeom>
              <a:avLst/>
              <a:gdLst/>
              <a:ahLst/>
              <a:cxnLst/>
              <a:rect r="r" b="b" t="t" l="l"/>
              <a:pathLst>
                <a:path h="812800" w="910827">
                  <a:moveTo>
                    <a:pt x="455414" y="0"/>
                  </a:moveTo>
                  <a:cubicBezTo>
                    <a:pt x="203896" y="0"/>
                    <a:pt x="0" y="181951"/>
                    <a:pt x="0" y="406400"/>
                  </a:cubicBezTo>
                  <a:cubicBezTo>
                    <a:pt x="0" y="630849"/>
                    <a:pt x="203896" y="812800"/>
                    <a:pt x="455414" y="812800"/>
                  </a:cubicBezTo>
                  <a:cubicBezTo>
                    <a:pt x="706932" y="812800"/>
                    <a:pt x="910827" y="630849"/>
                    <a:pt x="910827" y="406400"/>
                  </a:cubicBezTo>
                  <a:cubicBezTo>
                    <a:pt x="910827" y="181951"/>
                    <a:pt x="706932" y="0"/>
                    <a:pt x="455414" y="0"/>
                  </a:cubicBezTo>
                  <a:close/>
                </a:path>
              </a:pathLst>
            </a:custGeom>
            <a:solidFill>
              <a:srgbClr val="D0C3F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85390" y="28575"/>
              <a:ext cx="740047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  <a:r>
                <a:rPr lang="en-US" sz="2454">
                  <a:solidFill>
                    <a:srgbClr val="000000"/>
                  </a:solidFill>
                  <a:latin typeface="윤고딕"/>
                  <a:ea typeface="윤고딕"/>
                  <a:cs typeface="윤고딕"/>
                  <a:sym typeface="윤고딕"/>
                </a:rPr>
                <a:t>1인 가구</a:t>
              </a:r>
            </a:p>
            <a:p>
              <a:pPr algn="ctr">
                <a:lnSpc>
                  <a:spcPts val="3436"/>
                </a:lnSpc>
              </a:pPr>
              <a:r>
                <a:rPr lang="en-US" sz="2454">
                  <a:solidFill>
                    <a:srgbClr val="000000"/>
                  </a:solidFill>
                  <a:latin typeface="윤고딕"/>
                  <a:ea typeface="윤고딕"/>
                  <a:cs typeface="윤고딕"/>
                  <a:sym typeface="윤고딕"/>
                </a:rPr>
                <a:t>증가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flipH="true" flipV="true">
            <a:off x="4548553" y="5400867"/>
            <a:ext cx="1156061" cy="5077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H="true">
            <a:off x="4557442" y="6528518"/>
            <a:ext cx="1147171" cy="6052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5451653" y="5391176"/>
            <a:ext cx="2054216" cy="1565159"/>
            <a:chOff x="0" y="0"/>
            <a:chExt cx="1066772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66772" cy="812800"/>
            </a:xfrm>
            <a:custGeom>
              <a:avLst/>
              <a:gdLst/>
              <a:ahLst/>
              <a:cxnLst/>
              <a:rect r="r" b="b" t="t" l="l"/>
              <a:pathLst>
                <a:path h="812800" w="1066772">
                  <a:moveTo>
                    <a:pt x="533386" y="0"/>
                  </a:moveTo>
                  <a:cubicBezTo>
                    <a:pt x="238805" y="0"/>
                    <a:pt x="0" y="181951"/>
                    <a:pt x="0" y="406400"/>
                  </a:cubicBezTo>
                  <a:cubicBezTo>
                    <a:pt x="0" y="630849"/>
                    <a:pt x="238805" y="812800"/>
                    <a:pt x="533386" y="812800"/>
                  </a:cubicBezTo>
                  <a:cubicBezTo>
                    <a:pt x="827967" y="812800"/>
                    <a:pt x="1066772" y="630849"/>
                    <a:pt x="1066772" y="406400"/>
                  </a:cubicBezTo>
                  <a:cubicBezTo>
                    <a:pt x="1066772" y="181951"/>
                    <a:pt x="827967" y="0"/>
                    <a:pt x="533386" y="0"/>
                  </a:cubicBezTo>
                  <a:close/>
                </a:path>
              </a:pathLst>
            </a:custGeom>
            <a:solidFill>
              <a:srgbClr val="EFEFEF"/>
            </a:solidFill>
            <a:ln w="38100" cap="sq">
              <a:solidFill>
                <a:srgbClr val="527DBF"/>
              </a:solidFill>
              <a:prstDash val="lgDash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100010" y="28575"/>
              <a:ext cx="866752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  <a:r>
                <a:rPr lang="en-US" sz="2454">
                  <a:solidFill>
                    <a:srgbClr val="000000"/>
                  </a:solidFill>
                  <a:latin typeface="윤고딕"/>
                  <a:ea typeface="윤고딕"/>
                  <a:cs typeface="윤고딕"/>
                  <a:sym typeface="윤고딕"/>
                </a:rPr>
                <a:t>기술적</a:t>
              </a:r>
            </a:p>
            <a:p>
              <a:pPr algn="ctr">
                <a:lnSpc>
                  <a:spcPts val="3436"/>
                </a:lnSpc>
              </a:pPr>
              <a:r>
                <a:rPr lang="en-US" sz="2454">
                  <a:solidFill>
                    <a:srgbClr val="000000"/>
                  </a:solidFill>
                  <a:latin typeface="윤고딕"/>
                  <a:ea typeface="윤고딕"/>
                  <a:cs typeface="윤고딕"/>
                  <a:sym typeface="윤고딕"/>
                </a:rPr>
                <a:t>요소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 flipV="true">
            <a:off x="4186849" y="4067152"/>
            <a:ext cx="344839" cy="65643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2787837" y="4618287"/>
            <a:ext cx="2054216" cy="1565159"/>
            <a:chOff x="0" y="0"/>
            <a:chExt cx="1066772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66772" cy="812800"/>
            </a:xfrm>
            <a:custGeom>
              <a:avLst/>
              <a:gdLst/>
              <a:ahLst/>
              <a:cxnLst/>
              <a:rect r="r" b="b" t="t" l="l"/>
              <a:pathLst>
                <a:path h="812800" w="1066772">
                  <a:moveTo>
                    <a:pt x="533386" y="0"/>
                  </a:moveTo>
                  <a:cubicBezTo>
                    <a:pt x="238805" y="0"/>
                    <a:pt x="0" y="181951"/>
                    <a:pt x="0" y="406400"/>
                  </a:cubicBezTo>
                  <a:cubicBezTo>
                    <a:pt x="0" y="630849"/>
                    <a:pt x="238805" y="812800"/>
                    <a:pt x="533386" y="812800"/>
                  </a:cubicBezTo>
                  <a:cubicBezTo>
                    <a:pt x="827967" y="812800"/>
                    <a:pt x="1066772" y="630849"/>
                    <a:pt x="1066772" y="406400"/>
                  </a:cubicBezTo>
                  <a:cubicBezTo>
                    <a:pt x="1066772" y="181951"/>
                    <a:pt x="827967" y="0"/>
                    <a:pt x="533386" y="0"/>
                  </a:cubicBezTo>
                  <a:close/>
                </a:path>
              </a:pathLst>
            </a:custGeom>
            <a:solidFill>
              <a:srgbClr val="C7D7C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00010" y="28575"/>
              <a:ext cx="866752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  <a:r>
                <a:rPr lang="en-US" sz="2454">
                  <a:solidFill>
                    <a:srgbClr val="000000"/>
                  </a:solidFill>
                  <a:latin typeface="윤고딕"/>
                  <a:ea typeface="윤고딕"/>
                  <a:cs typeface="윤고딕"/>
                  <a:sym typeface="윤고딕"/>
                </a:rPr>
                <a:t>센서 기술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3814945" y="2608463"/>
            <a:ext cx="2054216" cy="1565159"/>
            <a:chOff x="0" y="0"/>
            <a:chExt cx="1066772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66772" cy="812800"/>
            </a:xfrm>
            <a:custGeom>
              <a:avLst/>
              <a:gdLst/>
              <a:ahLst/>
              <a:cxnLst/>
              <a:rect r="r" b="b" t="t" l="l"/>
              <a:pathLst>
                <a:path h="812800" w="1066772">
                  <a:moveTo>
                    <a:pt x="533386" y="0"/>
                  </a:moveTo>
                  <a:cubicBezTo>
                    <a:pt x="238805" y="0"/>
                    <a:pt x="0" y="181951"/>
                    <a:pt x="0" y="406400"/>
                  </a:cubicBezTo>
                  <a:cubicBezTo>
                    <a:pt x="0" y="630849"/>
                    <a:pt x="238805" y="812800"/>
                    <a:pt x="533386" y="812800"/>
                  </a:cubicBezTo>
                  <a:cubicBezTo>
                    <a:pt x="827967" y="812800"/>
                    <a:pt x="1066772" y="630849"/>
                    <a:pt x="1066772" y="406400"/>
                  </a:cubicBezTo>
                  <a:cubicBezTo>
                    <a:pt x="1066772" y="181951"/>
                    <a:pt x="827967" y="0"/>
                    <a:pt x="533386" y="0"/>
                  </a:cubicBezTo>
                  <a:close/>
                </a:path>
              </a:pathLst>
            </a:custGeom>
            <a:solidFill>
              <a:srgbClr val="C7D7C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00010" y="28575"/>
              <a:ext cx="866752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  <a:r>
                <a:rPr lang="en-US" sz="2454">
                  <a:solidFill>
                    <a:srgbClr val="000000"/>
                  </a:solidFill>
                  <a:latin typeface="윤고딕"/>
                  <a:ea typeface="윤고딕"/>
                  <a:cs typeface="윤고딕"/>
                  <a:sym typeface="윤고딕"/>
                </a:rPr>
                <a:t>추락 방지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787837" y="6631121"/>
            <a:ext cx="2054216" cy="1565159"/>
            <a:chOff x="0" y="0"/>
            <a:chExt cx="1066772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66772" cy="812800"/>
            </a:xfrm>
            <a:custGeom>
              <a:avLst/>
              <a:gdLst/>
              <a:ahLst/>
              <a:cxnLst/>
              <a:rect r="r" b="b" t="t" l="l"/>
              <a:pathLst>
                <a:path h="812800" w="1066772">
                  <a:moveTo>
                    <a:pt x="533386" y="0"/>
                  </a:moveTo>
                  <a:cubicBezTo>
                    <a:pt x="238805" y="0"/>
                    <a:pt x="0" y="181951"/>
                    <a:pt x="0" y="406400"/>
                  </a:cubicBezTo>
                  <a:cubicBezTo>
                    <a:pt x="0" y="630849"/>
                    <a:pt x="238805" y="812800"/>
                    <a:pt x="533386" y="812800"/>
                  </a:cubicBezTo>
                  <a:cubicBezTo>
                    <a:pt x="827967" y="812800"/>
                    <a:pt x="1066772" y="630849"/>
                    <a:pt x="1066772" y="406400"/>
                  </a:cubicBezTo>
                  <a:cubicBezTo>
                    <a:pt x="1066772" y="181951"/>
                    <a:pt x="827967" y="0"/>
                    <a:pt x="533386" y="0"/>
                  </a:cubicBezTo>
                  <a:close/>
                </a:path>
              </a:pathLst>
            </a:custGeom>
            <a:solidFill>
              <a:srgbClr val="C7D7C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100010" y="28575"/>
              <a:ext cx="866752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  <a:r>
                <a:rPr lang="en-US" sz="2454">
                  <a:solidFill>
                    <a:srgbClr val="000000"/>
                  </a:solidFill>
                  <a:latin typeface="윤고딕"/>
                  <a:ea typeface="윤고딕"/>
                  <a:cs typeface="윤고딕"/>
                  <a:sym typeface="윤고딕"/>
                </a:rPr>
                <a:t>원격 제어</a:t>
              </a:r>
            </a:p>
          </p:txBody>
        </p:sp>
      </p:grpSp>
      <p:sp>
        <p:nvSpPr>
          <p:cNvPr name="AutoShape 35" id="35"/>
          <p:cNvSpPr/>
          <p:nvPr/>
        </p:nvSpPr>
        <p:spPr>
          <a:xfrm flipH="true">
            <a:off x="11896664" y="5745939"/>
            <a:ext cx="1280369" cy="8683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flipH="true" flipV="true">
            <a:off x="11533849" y="7325693"/>
            <a:ext cx="967007" cy="8563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7" id="37"/>
          <p:cNvGrpSpPr/>
          <p:nvPr/>
        </p:nvGrpSpPr>
        <p:grpSpPr>
          <a:xfrm rot="0">
            <a:off x="10066249" y="6030854"/>
            <a:ext cx="2054216" cy="1565159"/>
            <a:chOff x="0" y="0"/>
            <a:chExt cx="1066772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066772" cy="812800"/>
            </a:xfrm>
            <a:custGeom>
              <a:avLst/>
              <a:gdLst/>
              <a:ahLst/>
              <a:cxnLst/>
              <a:rect r="r" b="b" t="t" l="l"/>
              <a:pathLst>
                <a:path h="812800" w="1066772">
                  <a:moveTo>
                    <a:pt x="533386" y="0"/>
                  </a:moveTo>
                  <a:cubicBezTo>
                    <a:pt x="238805" y="0"/>
                    <a:pt x="0" y="181951"/>
                    <a:pt x="0" y="406400"/>
                  </a:cubicBezTo>
                  <a:cubicBezTo>
                    <a:pt x="0" y="630849"/>
                    <a:pt x="238805" y="812800"/>
                    <a:pt x="533386" y="812800"/>
                  </a:cubicBezTo>
                  <a:cubicBezTo>
                    <a:pt x="827967" y="812800"/>
                    <a:pt x="1066772" y="630849"/>
                    <a:pt x="1066772" y="406400"/>
                  </a:cubicBezTo>
                  <a:cubicBezTo>
                    <a:pt x="1066772" y="181951"/>
                    <a:pt x="827967" y="0"/>
                    <a:pt x="533386" y="0"/>
                  </a:cubicBezTo>
                  <a:close/>
                </a:path>
              </a:pathLst>
            </a:custGeom>
            <a:solidFill>
              <a:srgbClr val="EFEFEF"/>
            </a:solidFill>
            <a:ln w="38100" cap="sq">
              <a:solidFill>
                <a:srgbClr val="527DBF"/>
              </a:solidFill>
              <a:prstDash val="lgDash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100010" y="28575"/>
              <a:ext cx="866752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  <a:r>
                <a:rPr lang="en-US" sz="2454">
                  <a:solidFill>
                    <a:srgbClr val="000000"/>
                  </a:solidFill>
                  <a:latin typeface="윤고딕"/>
                  <a:ea typeface="윤고딕"/>
                  <a:cs typeface="윤고딕"/>
                  <a:sym typeface="윤고딕"/>
                </a:rPr>
                <a:t>편의성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3177033" y="4963359"/>
            <a:ext cx="2054216" cy="1565159"/>
            <a:chOff x="0" y="0"/>
            <a:chExt cx="1066772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066772" cy="812800"/>
            </a:xfrm>
            <a:custGeom>
              <a:avLst/>
              <a:gdLst/>
              <a:ahLst/>
              <a:cxnLst/>
              <a:rect r="r" b="b" t="t" l="l"/>
              <a:pathLst>
                <a:path h="812800" w="1066772">
                  <a:moveTo>
                    <a:pt x="533386" y="0"/>
                  </a:moveTo>
                  <a:cubicBezTo>
                    <a:pt x="238805" y="0"/>
                    <a:pt x="0" y="181951"/>
                    <a:pt x="0" y="406400"/>
                  </a:cubicBezTo>
                  <a:cubicBezTo>
                    <a:pt x="0" y="630849"/>
                    <a:pt x="238805" y="812800"/>
                    <a:pt x="533386" y="812800"/>
                  </a:cubicBezTo>
                  <a:cubicBezTo>
                    <a:pt x="827967" y="812800"/>
                    <a:pt x="1066772" y="630849"/>
                    <a:pt x="1066772" y="406400"/>
                  </a:cubicBezTo>
                  <a:cubicBezTo>
                    <a:pt x="1066772" y="181951"/>
                    <a:pt x="827967" y="0"/>
                    <a:pt x="533386" y="0"/>
                  </a:cubicBezTo>
                  <a:close/>
                </a:path>
              </a:pathLst>
            </a:custGeom>
            <a:solidFill>
              <a:srgbClr val="F0D1D4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100010" y="28575"/>
              <a:ext cx="866752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  <a:r>
                <a:rPr lang="en-US" sz="2454">
                  <a:solidFill>
                    <a:srgbClr val="000000"/>
                  </a:solidFill>
                  <a:latin typeface="윤고딕"/>
                  <a:ea typeface="윤고딕"/>
                  <a:cs typeface="윤고딕"/>
                  <a:sym typeface="윤고딕"/>
                </a:rPr>
                <a:t>시간 절약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2258547" y="7596013"/>
            <a:ext cx="2054216" cy="1565159"/>
            <a:chOff x="0" y="0"/>
            <a:chExt cx="1066772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066772" cy="812800"/>
            </a:xfrm>
            <a:custGeom>
              <a:avLst/>
              <a:gdLst/>
              <a:ahLst/>
              <a:cxnLst/>
              <a:rect r="r" b="b" t="t" l="l"/>
              <a:pathLst>
                <a:path h="812800" w="1066772">
                  <a:moveTo>
                    <a:pt x="533386" y="0"/>
                  </a:moveTo>
                  <a:cubicBezTo>
                    <a:pt x="238805" y="0"/>
                    <a:pt x="0" y="181951"/>
                    <a:pt x="0" y="406400"/>
                  </a:cubicBezTo>
                  <a:cubicBezTo>
                    <a:pt x="0" y="630849"/>
                    <a:pt x="238805" y="812800"/>
                    <a:pt x="533386" y="812800"/>
                  </a:cubicBezTo>
                  <a:cubicBezTo>
                    <a:pt x="827967" y="812800"/>
                    <a:pt x="1066772" y="630849"/>
                    <a:pt x="1066772" y="406400"/>
                  </a:cubicBezTo>
                  <a:cubicBezTo>
                    <a:pt x="1066772" y="181951"/>
                    <a:pt x="827967" y="0"/>
                    <a:pt x="533386" y="0"/>
                  </a:cubicBezTo>
                  <a:close/>
                </a:path>
              </a:pathLst>
            </a:custGeom>
            <a:solidFill>
              <a:srgbClr val="F0D1D4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100010" y="28575"/>
              <a:ext cx="866752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  <a:r>
                <a:rPr lang="en-US" sz="2454">
                  <a:solidFill>
                    <a:srgbClr val="000000"/>
                  </a:solidFill>
                  <a:latin typeface="윤고딕"/>
                  <a:ea typeface="윤고딕"/>
                  <a:cs typeface="윤고딕"/>
                  <a:sym typeface="윤고딕"/>
                </a:rPr>
                <a:t>직관적인</a:t>
              </a:r>
            </a:p>
            <a:p>
              <a:pPr algn="ctr">
                <a:lnSpc>
                  <a:spcPts val="3436"/>
                </a:lnSpc>
              </a:pPr>
              <a:r>
                <a:rPr lang="en-US" sz="2454">
                  <a:solidFill>
                    <a:srgbClr val="000000"/>
                  </a:solidFill>
                  <a:latin typeface="윤고딕"/>
                  <a:ea typeface="윤고딕"/>
                  <a:cs typeface="윤고딕"/>
                  <a:sym typeface="윤고딕"/>
                </a:rPr>
                <a:t>사용방법</a:t>
              </a: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1028700" y="885825"/>
            <a:ext cx="1240220" cy="1252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3"/>
              </a:lnSpc>
            </a:pPr>
            <a:r>
              <a:rPr lang="en-US" sz="7323" b="true">
                <a:solidFill>
                  <a:srgbClr val="527DB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094048" y="4580741"/>
            <a:ext cx="4931770" cy="0"/>
          </a:xfrm>
          <a:prstGeom prst="line">
            <a:avLst/>
          </a:prstGeom>
          <a:ln cap="flat" w="28575">
            <a:solidFill>
              <a:srgbClr val="527D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094048" y="6571633"/>
            <a:ext cx="4931770" cy="0"/>
          </a:xfrm>
          <a:prstGeom prst="line">
            <a:avLst/>
          </a:prstGeom>
          <a:ln cap="flat" w="28575">
            <a:solidFill>
              <a:srgbClr val="527D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094048" y="8566226"/>
            <a:ext cx="4931770" cy="0"/>
          </a:xfrm>
          <a:prstGeom prst="line">
            <a:avLst/>
          </a:prstGeom>
          <a:ln cap="flat" w="28575">
            <a:solidFill>
              <a:srgbClr val="527D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1281566">
            <a:off x="2439246" y="3692794"/>
            <a:ext cx="1694320" cy="1694320"/>
          </a:xfrm>
          <a:custGeom>
            <a:avLst/>
            <a:gdLst/>
            <a:ahLst/>
            <a:cxnLst/>
            <a:rect r="r" b="b" t="t" l="l"/>
            <a:pathLst>
              <a:path h="1694320" w="1694320">
                <a:moveTo>
                  <a:pt x="0" y="0"/>
                </a:moveTo>
                <a:lnTo>
                  <a:pt x="1694320" y="0"/>
                </a:lnTo>
                <a:lnTo>
                  <a:pt x="1694320" y="1694321"/>
                </a:lnTo>
                <a:lnTo>
                  <a:pt x="0" y="1694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73707">
            <a:off x="4480158" y="3538661"/>
            <a:ext cx="803170" cy="803170"/>
          </a:xfrm>
          <a:custGeom>
            <a:avLst/>
            <a:gdLst/>
            <a:ahLst/>
            <a:cxnLst/>
            <a:rect r="r" b="b" t="t" l="l"/>
            <a:pathLst>
              <a:path h="803170" w="803170">
                <a:moveTo>
                  <a:pt x="0" y="0"/>
                </a:moveTo>
                <a:lnTo>
                  <a:pt x="803170" y="0"/>
                </a:lnTo>
                <a:lnTo>
                  <a:pt x="803170" y="803170"/>
                </a:lnTo>
                <a:lnTo>
                  <a:pt x="0" y="803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488585">
            <a:off x="5582294" y="2292915"/>
            <a:ext cx="1622722" cy="1622722"/>
          </a:xfrm>
          <a:custGeom>
            <a:avLst/>
            <a:gdLst/>
            <a:ahLst/>
            <a:cxnLst/>
            <a:rect r="r" b="b" t="t" l="l"/>
            <a:pathLst>
              <a:path h="1622722" w="1622722">
                <a:moveTo>
                  <a:pt x="0" y="0"/>
                </a:moveTo>
                <a:lnTo>
                  <a:pt x="1622721" y="0"/>
                </a:lnTo>
                <a:lnTo>
                  <a:pt x="1622721" y="1622721"/>
                </a:lnTo>
                <a:lnTo>
                  <a:pt x="0" y="16227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25435" y="5071453"/>
            <a:ext cx="2118565" cy="2118565"/>
          </a:xfrm>
          <a:custGeom>
            <a:avLst/>
            <a:gdLst/>
            <a:ahLst/>
            <a:cxnLst/>
            <a:rect r="r" b="b" t="t" l="l"/>
            <a:pathLst>
              <a:path h="2118565" w="2118565">
                <a:moveTo>
                  <a:pt x="0" y="0"/>
                </a:moveTo>
                <a:lnTo>
                  <a:pt x="2118565" y="0"/>
                </a:lnTo>
                <a:lnTo>
                  <a:pt x="2118565" y="2118565"/>
                </a:lnTo>
                <a:lnTo>
                  <a:pt x="0" y="21185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V="true">
            <a:off x="1489340" y="3607271"/>
            <a:ext cx="7590069" cy="3410463"/>
          </a:xfrm>
          <a:prstGeom prst="line">
            <a:avLst/>
          </a:prstGeom>
          <a:ln cap="flat" w="38100">
            <a:solidFill>
              <a:srgbClr val="527D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586247" y="6101902"/>
            <a:ext cx="7836723" cy="2099844"/>
          </a:xfrm>
          <a:prstGeom prst="line">
            <a:avLst/>
          </a:prstGeom>
          <a:ln cap="flat" w="38100">
            <a:solidFill>
              <a:srgbClr val="527D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3123647" y="7399290"/>
            <a:ext cx="1293695" cy="1293695"/>
          </a:xfrm>
          <a:custGeom>
            <a:avLst/>
            <a:gdLst/>
            <a:ahLst/>
            <a:cxnLst/>
            <a:rect r="r" b="b" t="t" l="l"/>
            <a:pathLst>
              <a:path h="1293695" w="1293695">
                <a:moveTo>
                  <a:pt x="0" y="0"/>
                </a:moveTo>
                <a:lnTo>
                  <a:pt x="1293694" y="0"/>
                </a:lnTo>
                <a:lnTo>
                  <a:pt x="1293694" y="1293695"/>
                </a:lnTo>
                <a:lnTo>
                  <a:pt x="0" y="12936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2188884" y="9277350"/>
            <a:ext cx="353413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699839" y="7826911"/>
            <a:ext cx="1097095" cy="1097095"/>
          </a:xfrm>
          <a:custGeom>
            <a:avLst/>
            <a:gdLst/>
            <a:ahLst/>
            <a:cxnLst/>
            <a:rect r="r" b="b" t="t" l="l"/>
            <a:pathLst>
              <a:path h="1097095" w="1097095">
                <a:moveTo>
                  <a:pt x="0" y="0"/>
                </a:moveTo>
                <a:lnTo>
                  <a:pt x="1097095" y="0"/>
                </a:lnTo>
                <a:lnTo>
                  <a:pt x="1097095" y="1097095"/>
                </a:lnTo>
                <a:lnTo>
                  <a:pt x="0" y="10970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230164" y="3366136"/>
            <a:ext cx="4659539" cy="422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695">
                <a:solidFill>
                  <a:srgbClr val="393939"/>
                </a:solidFill>
                <a:latin typeface="윤고딕"/>
                <a:ea typeface="윤고딕"/>
                <a:cs typeface="윤고딕"/>
                <a:sym typeface="윤고딕"/>
              </a:rPr>
              <a:t>1. 로봇 청소기의 </a:t>
            </a:r>
            <a:r>
              <a:rPr lang="en-US" sz="2695">
                <a:solidFill>
                  <a:srgbClr val="38B6FF"/>
                </a:solidFill>
                <a:latin typeface="윤고딕"/>
                <a:ea typeface="윤고딕"/>
                <a:cs typeface="윤고딕"/>
                <a:sym typeface="윤고딕"/>
              </a:rPr>
              <a:t>원격 제어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230216" y="5357028"/>
            <a:ext cx="4659539" cy="422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695">
                <a:solidFill>
                  <a:srgbClr val="393939"/>
                </a:solidFill>
                <a:latin typeface="윤고딕"/>
                <a:ea typeface="윤고딕"/>
                <a:cs typeface="윤고딕"/>
                <a:sym typeface="윤고딕"/>
              </a:rPr>
              <a:t>2. 로봇 청소기의  </a:t>
            </a:r>
            <a:r>
              <a:rPr lang="en-US" sz="2695">
                <a:solidFill>
                  <a:srgbClr val="38B6FF"/>
                </a:solidFill>
                <a:latin typeface="윤고딕"/>
                <a:ea typeface="윤고딕"/>
                <a:cs typeface="윤고딕"/>
                <a:sym typeface="윤고딕"/>
              </a:rPr>
              <a:t>흡입 기능 구현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230216" y="7347921"/>
            <a:ext cx="4931718" cy="422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695">
                <a:solidFill>
                  <a:srgbClr val="393939"/>
                </a:solidFill>
                <a:latin typeface="윤고딕"/>
                <a:ea typeface="윤고딕"/>
                <a:cs typeface="윤고딕"/>
                <a:sym typeface="윤고딕"/>
              </a:rPr>
              <a:t>3. 로봇 청소기의 </a:t>
            </a:r>
            <a:r>
              <a:rPr lang="en-US" sz="2695">
                <a:solidFill>
                  <a:srgbClr val="38B6FF"/>
                </a:solidFill>
                <a:latin typeface="윤고딕"/>
                <a:ea typeface="윤고딕"/>
                <a:cs typeface="윤고딕"/>
                <a:sym typeface="윤고딕"/>
              </a:rPr>
              <a:t>추락 방지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01613" y="1171274"/>
            <a:ext cx="4893547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 b="true">
                <a:solidFill>
                  <a:srgbClr val="527DB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프로젝트 목표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86247" y="2859708"/>
            <a:ext cx="2071895" cy="441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2592" b="true">
                <a:solidFill>
                  <a:srgbClr val="527DB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214439" y="4295387"/>
            <a:ext cx="2071895" cy="441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2592" b="true">
                <a:solidFill>
                  <a:srgbClr val="527DB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02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87699" y="6913212"/>
            <a:ext cx="2071895" cy="441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2592" b="true">
                <a:solidFill>
                  <a:srgbClr val="527DB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885825"/>
            <a:ext cx="1745385" cy="1252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3"/>
              </a:lnSpc>
            </a:pPr>
            <a:r>
              <a:rPr lang="en-US" sz="7323" b="true">
                <a:solidFill>
                  <a:srgbClr val="527DB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01-1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990558" y="2001111"/>
            <a:ext cx="7618303" cy="0"/>
          </a:xfrm>
          <a:prstGeom prst="line">
            <a:avLst/>
          </a:prstGeom>
          <a:ln cap="flat" w="28575">
            <a:solidFill>
              <a:srgbClr val="527D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990558" y="3531021"/>
            <a:ext cx="7618303" cy="0"/>
          </a:xfrm>
          <a:prstGeom prst="line">
            <a:avLst/>
          </a:prstGeom>
          <a:ln cap="flat" w="28575">
            <a:solidFill>
              <a:srgbClr val="527D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9990558" y="5056509"/>
            <a:ext cx="7618303" cy="0"/>
          </a:xfrm>
          <a:prstGeom prst="line">
            <a:avLst/>
          </a:prstGeom>
          <a:ln cap="flat" w="28575">
            <a:solidFill>
              <a:srgbClr val="527D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6001" y="2082073"/>
            <a:ext cx="9824558" cy="7790350"/>
          </a:xfrm>
          <a:custGeom>
            <a:avLst/>
            <a:gdLst/>
            <a:ahLst/>
            <a:cxnLst/>
            <a:rect r="r" b="b" t="t" l="l"/>
            <a:pathLst>
              <a:path h="7790350" w="9824558">
                <a:moveTo>
                  <a:pt x="0" y="0"/>
                </a:moveTo>
                <a:lnTo>
                  <a:pt x="9824557" y="0"/>
                </a:lnTo>
                <a:lnTo>
                  <a:pt x="9824557" y="7790351"/>
                </a:lnTo>
                <a:lnTo>
                  <a:pt x="0" y="77903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5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990558" y="2034448"/>
            <a:ext cx="7618303" cy="845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sz="2454">
                <a:solidFill>
                  <a:srgbClr val="393939"/>
                </a:solidFill>
                <a:latin typeface="윤고딕"/>
                <a:ea typeface="윤고딕"/>
                <a:cs typeface="윤고딕"/>
                <a:sym typeface="윤고딕"/>
              </a:rPr>
              <a:t>마이크로 컨트롤러는 Arduino Mega를 선택했습니다.</a:t>
            </a:r>
          </a:p>
          <a:p>
            <a:pPr algn="l">
              <a:lnSpc>
                <a:spcPts val="3436"/>
              </a:lnSpc>
            </a:pPr>
            <a:r>
              <a:rPr lang="en-US" sz="2454">
                <a:solidFill>
                  <a:srgbClr val="393939"/>
                </a:solidFill>
                <a:latin typeface="윤고딕"/>
                <a:ea typeface="윤고딕"/>
                <a:cs typeface="윤고딕"/>
                <a:sym typeface="윤고딕"/>
              </a:rPr>
              <a:t> Mega의 칩이 더 많은 핀과 메모리를 제공합니다.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90558" y="1399492"/>
            <a:ext cx="7618303" cy="517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32"/>
              </a:lnSpc>
            </a:pPr>
            <a:r>
              <a:rPr lang="en-US" sz="3023">
                <a:solidFill>
                  <a:srgbClr val="527DB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Arduino MegaBoard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90558" y="3602459"/>
            <a:ext cx="7618303" cy="845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sz="2454">
                <a:solidFill>
                  <a:srgbClr val="393939"/>
                </a:solidFill>
                <a:latin typeface="윤고딕"/>
                <a:ea typeface="윤고딕"/>
                <a:cs typeface="윤고딕"/>
                <a:sym typeface="윤고딕"/>
              </a:rPr>
              <a:t>DC 모터와 흡입 모터를 사용하기 위해서는 이들을 안정적으로 구동하고 제어할 수 있는 모터 드라이버가 필수입니다.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90558" y="2932151"/>
            <a:ext cx="7618303" cy="517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32"/>
              </a:lnSpc>
            </a:pPr>
            <a:r>
              <a:rPr lang="en-US" sz="3023">
                <a:solidFill>
                  <a:srgbClr val="527DB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MotorDriver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90558" y="5089847"/>
            <a:ext cx="7618303" cy="845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sz="2454">
                <a:solidFill>
                  <a:srgbClr val="393939"/>
                </a:solidFill>
                <a:latin typeface="윤고딕"/>
                <a:ea typeface="윤고딕"/>
                <a:cs typeface="윤고딕"/>
                <a:sym typeface="윤고딕"/>
              </a:rPr>
              <a:t>지속적으로 바닥의 반사 신호를 감지합니다. 낭떠러지가 감지되면 모터 드라이버에 정지 신호를 보냅니다.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90558" y="4457639"/>
            <a:ext cx="7618303" cy="517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32"/>
              </a:lnSpc>
            </a:pPr>
            <a:r>
              <a:rPr lang="en-US" sz="3023">
                <a:solidFill>
                  <a:srgbClr val="527DB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IR Sensor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68920" y="1169370"/>
            <a:ext cx="6875080" cy="74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>
                <a:solidFill>
                  <a:srgbClr val="527DB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시스템 구조도 및 Flowchart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85825"/>
            <a:ext cx="1240220" cy="1252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3"/>
              </a:lnSpc>
            </a:pPr>
            <a:r>
              <a:rPr lang="en-US" sz="7323" b="true">
                <a:solidFill>
                  <a:srgbClr val="527DB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90558" y="5959314"/>
            <a:ext cx="7618303" cy="517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32"/>
              </a:lnSpc>
            </a:pPr>
            <a:r>
              <a:rPr lang="en-US" sz="3023">
                <a:solidFill>
                  <a:srgbClr val="527DB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DC motor</a:t>
            </a:r>
          </a:p>
        </p:txBody>
      </p:sp>
      <p:sp>
        <p:nvSpPr>
          <p:cNvPr name="AutoShape 15" id="15"/>
          <p:cNvSpPr/>
          <p:nvPr/>
        </p:nvSpPr>
        <p:spPr>
          <a:xfrm>
            <a:off x="9990558" y="6567709"/>
            <a:ext cx="7618303" cy="0"/>
          </a:xfrm>
          <a:prstGeom prst="line">
            <a:avLst/>
          </a:prstGeom>
          <a:ln cap="flat" w="28575">
            <a:solidFill>
              <a:srgbClr val="527D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9990558" y="6639147"/>
            <a:ext cx="7618303" cy="415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sz="2454">
                <a:solidFill>
                  <a:srgbClr val="393939"/>
                </a:solidFill>
                <a:latin typeface="윤고딕"/>
                <a:ea typeface="윤고딕"/>
                <a:cs typeface="윤고딕"/>
                <a:sym typeface="윤고딕"/>
              </a:rPr>
              <a:t>메카넘 휠 구동을 위해 사용합니다.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90558" y="7073165"/>
            <a:ext cx="7618303" cy="517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32"/>
              </a:lnSpc>
            </a:pPr>
            <a:r>
              <a:rPr lang="en-US" sz="3023">
                <a:solidFill>
                  <a:srgbClr val="527DB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Bluetooth Module</a:t>
            </a:r>
          </a:p>
        </p:txBody>
      </p:sp>
      <p:sp>
        <p:nvSpPr>
          <p:cNvPr name="AutoShape 18" id="18"/>
          <p:cNvSpPr/>
          <p:nvPr/>
        </p:nvSpPr>
        <p:spPr>
          <a:xfrm>
            <a:off x="9990558" y="7681560"/>
            <a:ext cx="7618303" cy="0"/>
          </a:xfrm>
          <a:prstGeom prst="line">
            <a:avLst/>
          </a:prstGeom>
          <a:ln cap="flat" w="28575">
            <a:solidFill>
              <a:srgbClr val="527D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9990558" y="7752998"/>
            <a:ext cx="7618303" cy="845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sz="2454">
                <a:solidFill>
                  <a:srgbClr val="393939"/>
                </a:solidFill>
                <a:latin typeface="윤고딕"/>
                <a:ea typeface="윤고딕"/>
                <a:cs typeface="윤고딕"/>
                <a:sym typeface="윤고딕"/>
              </a:rPr>
              <a:t>흡입 모터 구동과 로봇 청소기의 전진과 후진, 자율 주행 구동 등을 명령합니다.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10080" y="2138078"/>
            <a:ext cx="3467840" cy="7706311"/>
          </a:xfrm>
          <a:custGeom>
            <a:avLst/>
            <a:gdLst/>
            <a:ahLst/>
            <a:cxnLst/>
            <a:rect r="r" b="b" t="t" l="l"/>
            <a:pathLst>
              <a:path h="7706311" w="3467840">
                <a:moveTo>
                  <a:pt x="0" y="0"/>
                </a:moveTo>
                <a:lnTo>
                  <a:pt x="3467840" y="0"/>
                </a:lnTo>
                <a:lnTo>
                  <a:pt x="3467840" y="7706311"/>
                </a:lnTo>
                <a:lnTo>
                  <a:pt x="0" y="7706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>
            <a:off x="10878669" y="3841096"/>
            <a:ext cx="1514958" cy="0"/>
          </a:xfrm>
          <a:prstGeom prst="line">
            <a:avLst/>
          </a:prstGeom>
          <a:ln cap="flat" w="95250">
            <a:solidFill>
              <a:srgbClr val="38B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410080" y="3685481"/>
            <a:ext cx="3468589" cy="346859"/>
          </a:xfrm>
          <a:custGeom>
            <a:avLst/>
            <a:gdLst/>
            <a:ahLst/>
            <a:cxnLst/>
            <a:rect r="r" b="b" t="t" l="l"/>
            <a:pathLst>
              <a:path h="346859" w="3468589">
                <a:moveTo>
                  <a:pt x="0" y="0"/>
                </a:moveTo>
                <a:lnTo>
                  <a:pt x="3468589" y="0"/>
                </a:lnTo>
                <a:lnTo>
                  <a:pt x="3468589" y="346859"/>
                </a:lnTo>
                <a:lnTo>
                  <a:pt x="0" y="3468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w="38100" cap="sq">
            <a:solidFill>
              <a:srgbClr val="FF3838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410080" y="4282569"/>
            <a:ext cx="3467840" cy="3467840"/>
          </a:xfrm>
          <a:custGeom>
            <a:avLst/>
            <a:gdLst/>
            <a:ahLst/>
            <a:cxnLst/>
            <a:rect r="r" b="b" t="t" l="l"/>
            <a:pathLst>
              <a:path h="3467840" w="3467840">
                <a:moveTo>
                  <a:pt x="0" y="0"/>
                </a:moveTo>
                <a:lnTo>
                  <a:pt x="3467840" y="0"/>
                </a:lnTo>
                <a:lnTo>
                  <a:pt x="3467840" y="3467840"/>
                </a:lnTo>
                <a:lnTo>
                  <a:pt x="0" y="3467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6" id="6"/>
          <p:cNvSpPr/>
          <p:nvPr/>
        </p:nvSpPr>
        <p:spPr>
          <a:xfrm>
            <a:off x="10877920" y="6369823"/>
            <a:ext cx="1513616" cy="23812"/>
          </a:xfrm>
          <a:prstGeom prst="line">
            <a:avLst/>
          </a:prstGeom>
          <a:ln cap="flat" w="95250">
            <a:solidFill>
              <a:srgbClr val="38B6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" id="7"/>
          <p:cNvGrpSpPr/>
          <p:nvPr/>
        </p:nvGrpSpPr>
        <p:grpSpPr>
          <a:xfrm rot="0">
            <a:off x="12393627" y="2800064"/>
            <a:ext cx="4600024" cy="2117694"/>
            <a:chOff x="0" y="0"/>
            <a:chExt cx="19692410" cy="90657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92410" cy="9065714"/>
            </a:xfrm>
            <a:custGeom>
              <a:avLst/>
              <a:gdLst/>
              <a:ahLst/>
              <a:cxnLst/>
              <a:rect r="r" b="b" t="t" l="l"/>
              <a:pathLst>
                <a:path h="9065714" w="19692410">
                  <a:moveTo>
                    <a:pt x="0" y="425605"/>
                  </a:moveTo>
                  <a:lnTo>
                    <a:pt x="0" y="8640109"/>
                  </a:lnTo>
                  <a:cubicBezTo>
                    <a:pt x="0" y="8875164"/>
                    <a:pt x="190550" y="9065714"/>
                    <a:pt x="425605" y="9065714"/>
                  </a:cubicBezTo>
                  <a:lnTo>
                    <a:pt x="19266805" y="9065714"/>
                  </a:lnTo>
                  <a:cubicBezTo>
                    <a:pt x="19501861" y="9065714"/>
                    <a:pt x="19692410" y="8875164"/>
                    <a:pt x="19692410" y="8640109"/>
                  </a:cubicBezTo>
                  <a:lnTo>
                    <a:pt x="19692410" y="425605"/>
                  </a:lnTo>
                  <a:cubicBezTo>
                    <a:pt x="19692410" y="190550"/>
                    <a:pt x="19501861" y="0"/>
                    <a:pt x="19266805" y="0"/>
                  </a:cubicBezTo>
                  <a:lnTo>
                    <a:pt x="425605" y="0"/>
                  </a:lnTo>
                  <a:cubicBezTo>
                    <a:pt x="190550" y="0"/>
                    <a:pt x="0" y="190550"/>
                    <a:pt x="0" y="425605"/>
                  </a:cubicBezTo>
                  <a:close/>
                  <a:moveTo>
                    <a:pt x="16655938" y="7573607"/>
                  </a:moveTo>
                  <a:lnTo>
                    <a:pt x="2353210" y="7573607"/>
                  </a:lnTo>
                  <a:cubicBezTo>
                    <a:pt x="2232109" y="7573607"/>
                    <a:pt x="2116742" y="7522018"/>
                    <a:pt x="2036002" y="7431760"/>
                  </a:cubicBezTo>
                  <a:lnTo>
                    <a:pt x="1256097" y="6559921"/>
                  </a:lnTo>
                  <a:cubicBezTo>
                    <a:pt x="1175357" y="6469663"/>
                    <a:pt x="1059990" y="6418074"/>
                    <a:pt x="938889" y="6418074"/>
                  </a:cubicBezTo>
                  <a:lnTo>
                    <a:pt x="641505" y="6418074"/>
                  </a:lnTo>
                  <a:cubicBezTo>
                    <a:pt x="406450" y="6418075"/>
                    <a:pt x="215900" y="6227524"/>
                    <a:pt x="215900" y="5992468"/>
                  </a:cubicBezTo>
                  <a:lnTo>
                    <a:pt x="215900" y="641505"/>
                  </a:lnTo>
                  <a:cubicBezTo>
                    <a:pt x="215900" y="406450"/>
                    <a:pt x="406450" y="215900"/>
                    <a:pt x="641505" y="215900"/>
                  </a:cubicBezTo>
                  <a:lnTo>
                    <a:pt x="2181997" y="215900"/>
                  </a:lnTo>
                  <a:cubicBezTo>
                    <a:pt x="2304706" y="215900"/>
                    <a:pt x="2421444" y="268863"/>
                    <a:pt x="2502261" y="361201"/>
                  </a:cubicBezTo>
                  <a:lnTo>
                    <a:pt x="3592266" y="1606593"/>
                  </a:lnTo>
                  <a:cubicBezTo>
                    <a:pt x="3673083" y="1698931"/>
                    <a:pt x="3789821" y="1751894"/>
                    <a:pt x="3912530" y="1751894"/>
                  </a:cubicBezTo>
                  <a:lnTo>
                    <a:pt x="18248483" y="1751894"/>
                  </a:lnTo>
                  <a:cubicBezTo>
                    <a:pt x="18369584" y="1751894"/>
                    <a:pt x="18484951" y="1803483"/>
                    <a:pt x="18565692" y="1893740"/>
                  </a:cubicBezTo>
                  <a:lnTo>
                    <a:pt x="19364172" y="2786344"/>
                  </a:lnTo>
                  <a:cubicBezTo>
                    <a:pt x="19433925" y="2864322"/>
                    <a:pt x="19472514" y="2965262"/>
                    <a:pt x="19472568" y="3069886"/>
                  </a:cubicBezTo>
                  <a:lnTo>
                    <a:pt x="19476293" y="8423994"/>
                  </a:lnTo>
                  <a:cubicBezTo>
                    <a:pt x="19476413" y="8659134"/>
                    <a:pt x="19285829" y="8849815"/>
                    <a:pt x="19050688" y="8849815"/>
                  </a:cubicBezTo>
                  <a:lnTo>
                    <a:pt x="18217105" y="8849815"/>
                  </a:lnTo>
                  <a:cubicBezTo>
                    <a:pt x="18099146" y="8849815"/>
                    <a:pt x="17986480" y="8800860"/>
                    <a:pt x="17905988" y="8714632"/>
                  </a:cubicBezTo>
                  <a:lnTo>
                    <a:pt x="16967056" y="7708790"/>
                  </a:lnTo>
                  <a:cubicBezTo>
                    <a:pt x="16886563" y="7622562"/>
                    <a:pt x="16773896" y="7573607"/>
                    <a:pt x="16655938" y="7573607"/>
                  </a:cubicBezTo>
                  <a:close/>
                </a:path>
              </a:pathLst>
            </a:custGeom>
            <a:solidFill>
              <a:srgbClr val="527DB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93627" y="5525438"/>
            <a:ext cx="4600024" cy="3099796"/>
            <a:chOff x="0" y="0"/>
            <a:chExt cx="19692410" cy="132700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692410" cy="13270029"/>
            </a:xfrm>
            <a:custGeom>
              <a:avLst/>
              <a:gdLst/>
              <a:ahLst/>
              <a:cxnLst/>
              <a:rect r="r" b="b" t="t" l="l"/>
              <a:pathLst>
                <a:path h="13270029" w="19692410">
                  <a:moveTo>
                    <a:pt x="0" y="425605"/>
                  </a:moveTo>
                  <a:lnTo>
                    <a:pt x="0" y="12844423"/>
                  </a:lnTo>
                  <a:cubicBezTo>
                    <a:pt x="0" y="13079479"/>
                    <a:pt x="190550" y="13270029"/>
                    <a:pt x="425605" y="13270029"/>
                  </a:cubicBezTo>
                  <a:lnTo>
                    <a:pt x="19266805" y="13270029"/>
                  </a:lnTo>
                  <a:cubicBezTo>
                    <a:pt x="19501861" y="13270029"/>
                    <a:pt x="19692410" y="13079479"/>
                    <a:pt x="19692410" y="12844423"/>
                  </a:cubicBezTo>
                  <a:lnTo>
                    <a:pt x="19692410" y="425605"/>
                  </a:lnTo>
                  <a:cubicBezTo>
                    <a:pt x="19692410" y="190550"/>
                    <a:pt x="19501861" y="0"/>
                    <a:pt x="19266805" y="0"/>
                  </a:cubicBezTo>
                  <a:lnTo>
                    <a:pt x="425605" y="0"/>
                  </a:lnTo>
                  <a:cubicBezTo>
                    <a:pt x="190550" y="0"/>
                    <a:pt x="0" y="190550"/>
                    <a:pt x="0" y="425605"/>
                  </a:cubicBezTo>
                  <a:close/>
                  <a:moveTo>
                    <a:pt x="16655938" y="11777921"/>
                  </a:moveTo>
                  <a:lnTo>
                    <a:pt x="2353210" y="11777921"/>
                  </a:lnTo>
                  <a:cubicBezTo>
                    <a:pt x="2232109" y="11777921"/>
                    <a:pt x="2116742" y="11726332"/>
                    <a:pt x="2036002" y="11636074"/>
                  </a:cubicBezTo>
                  <a:lnTo>
                    <a:pt x="1256097" y="10764234"/>
                  </a:lnTo>
                  <a:cubicBezTo>
                    <a:pt x="1175357" y="10673977"/>
                    <a:pt x="1059990" y="10622388"/>
                    <a:pt x="938889" y="10622388"/>
                  </a:cubicBezTo>
                  <a:lnTo>
                    <a:pt x="641505" y="10622388"/>
                  </a:lnTo>
                  <a:cubicBezTo>
                    <a:pt x="406450" y="10622389"/>
                    <a:pt x="215900" y="10431838"/>
                    <a:pt x="215900" y="10196782"/>
                  </a:cubicBezTo>
                  <a:lnTo>
                    <a:pt x="215900" y="641505"/>
                  </a:lnTo>
                  <a:cubicBezTo>
                    <a:pt x="215900" y="406450"/>
                    <a:pt x="406450" y="215900"/>
                    <a:pt x="641505" y="215900"/>
                  </a:cubicBezTo>
                  <a:lnTo>
                    <a:pt x="2181997" y="215900"/>
                  </a:lnTo>
                  <a:cubicBezTo>
                    <a:pt x="2304706" y="215900"/>
                    <a:pt x="2421444" y="268863"/>
                    <a:pt x="2502261" y="361201"/>
                  </a:cubicBezTo>
                  <a:lnTo>
                    <a:pt x="3592266" y="1606593"/>
                  </a:lnTo>
                  <a:cubicBezTo>
                    <a:pt x="3673083" y="1698931"/>
                    <a:pt x="3789821" y="1751894"/>
                    <a:pt x="3912530" y="1751894"/>
                  </a:cubicBezTo>
                  <a:lnTo>
                    <a:pt x="18248483" y="1751894"/>
                  </a:lnTo>
                  <a:cubicBezTo>
                    <a:pt x="18369584" y="1751894"/>
                    <a:pt x="18484951" y="1803483"/>
                    <a:pt x="18565692" y="1893740"/>
                  </a:cubicBezTo>
                  <a:lnTo>
                    <a:pt x="19364172" y="2786344"/>
                  </a:lnTo>
                  <a:cubicBezTo>
                    <a:pt x="19433925" y="2864322"/>
                    <a:pt x="19472514" y="2965262"/>
                    <a:pt x="19472568" y="3069886"/>
                  </a:cubicBezTo>
                  <a:lnTo>
                    <a:pt x="19476293" y="12628308"/>
                  </a:lnTo>
                  <a:cubicBezTo>
                    <a:pt x="19476413" y="12863448"/>
                    <a:pt x="19285829" y="13054129"/>
                    <a:pt x="19050688" y="13054129"/>
                  </a:cubicBezTo>
                  <a:lnTo>
                    <a:pt x="18217105" y="13054129"/>
                  </a:lnTo>
                  <a:cubicBezTo>
                    <a:pt x="18099146" y="13054129"/>
                    <a:pt x="17986480" y="13005175"/>
                    <a:pt x="17905988" y="12918946"/>
                  </a:cubicBezTo>
                  <a:lnTo>
                    <a:pt x="16967056" y="11913104"/>
                  </a:lnTo>
                  <a:cubicBezTo>
                    <a:pt x="16886563" y="11826876"/>
                    <a:pt x="16773896" y="11777921"/>
                    <a:pt x="16655938" y="11777921"/>
                  </a:cubicBezTo>
                  <a:close/>
                </a:path>
              </a:pathLst>
            </a:custGeom>
            <a:solidFill>
              <a:srgbClr val="527DB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56926" y="2357469"/>
            <a:ext cx="6819780" cy="4722697"/>
          </a:xfrm>
          <a:custGeom>
            <a:avLst/>
            <a:gdLst/>
            <a:ahLst/>
            <a:cxnLst/>
            <a:rect r="r" b="b" t="t" l="l"/>
            <a:pathLst>
              <a:path h="4722697" w="6819780">
                <a:moveTo>
                  <a:pt x="0" y="0"/>
                </a:moveTo>
                <a:lnTo>
                  <a:pt x="6819779" y="0"/>
                </a:lnTo>
                <a:lnTo>
                  <a:pt x="6819779" y="4722697"/>
                </a:lnTo>
                <a:lnTo>
                  <a:pt x="0" y="47226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2520718" y="3522361"/>
            <a:ext cx="4738582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38B6F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블루투스 연결 상태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32770" y="1169370"/>
            <a:ext cx="3127539" cy="74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>
                <a:solidFill>
                  <a:srgbClr val="527DB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앱 화면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885825"/>
            <a:ext cx="1904070" cy="1252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3"/>
              </a:lnSpc>
            </a:pPr>
            <a:r>
              <a:rPr lang="en-US" sz="7323" b="true">
                <a:solidFill>
                  <a:srgbClr val="527DB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02-1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722546" y="5959339"/>
            <a:ext cx="3942186" cy="2075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6"/>
              </a:lnSpc>
            </a:pPr>
            <a:r>
              <a:rPr lang="en-US" sz="2911">
                <a:solidFill>
                  <a:srgbClr val="38B6F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좌회전, 우회전, 전진, </a:t>
            </a:r>
          </a:p>
          <a:p>
            <a:pPr algn="just">
              <a:lnSpc>
                <a:spcPts val="4076"/>
              </a:lnSpc>
            </a:pPr>
            <a:r>
              <a:rPr lang="en-US" sz="2911">
                <a:solidFill>
                  <a:srgbClr val="38B6F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후진, 정지, 전원, </a:t>
            </a:r>
          </a:p>
          <a:p>
            <a:pPr algn="just">
              <a:lnSpc>
                <a:spcPts val="4076"/>
              </a:lnSpc>
            </a:pPr>
            <a:r>
              <a:rPr lang="en-US" sz="2911">
                <a:solidFill>
                  <a:srgbClr val="38B6F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자율 주행, 흡입 모터 구동</a:t>
            </a:r>
          </a:p>
        </p:txBody>
      </p:sp>
      <p:sp>
        <p:nvSpPr>
          <p:cNvPr name="AutoShape 16" id="16"/>
          <p:cNvSpPr/>
          <p:nvPr/>
        </p:nvSpPr>
        <p:spPr>
          <a:xfrm>
            <a:off x="3356611" y="7025500"/>
            <a:ext cx="0" cy="906725"/>
          </a:xfrm>
          <a:prstGeom prst="line">
            <a:avLst/>
          </a:prstGeom>
          <a:ln cap="flat" w="95250">
            <a:solidFill>
              <a:srgbClr val="38B6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7" id="17"/>
          <p:cNvGrpSpPr/>
          <p:nvPr/>
        </p:nvGrpSpPr>
        <p:grpSpPr>
          <a:xfrm rot="0">
            <a:off x="1239510" y="7932225"/>
            <a:ext cx="5200567" cy="1912164"/>
            <a:chOff x="0" y="0"/>
            <a:chExt cx="36090871" cy="1327002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090870" cy="13270029"/>
            </a:xfrm>
            <a:custGeom>
              <a:avLst/>
              <a:gdLst/>
              <a:ahLst/>
              <a:cxnLst/>
              <a:rect r="r" b="b" t="t" l="l"/>
              <a:pathLst>
                <a:path h="13270029" w="36090870">
                  <a:moveTo>
                    <a:pt x="0" y="425605"/>
                  </a:moveTo>
                  <a:lnTo>
                    <a:pt x="0" y="12844423"/>
                  </a:lnTo>
                  <a:cubicBezTo>
                    <a:pt x="0" y="13079479"/>
                    <a:pt x="190550" y="13270029"/>
                    <a:pt x="425605" y="13270029"/>
                  </a:cubicBezTo>
                  <a:lnTo>
                    <a:pt x="35665265" y="13270029"/>
                  </a:lnTo>
                  <a:cubicBezTo>
                    <a:pt x="35900320" y="13270029"/>
                    <a:pt x="36090870" y="13079479"/>
                    <a:pt x="36090870" y="12844423"/>
                  </a:cubicBezTo>
                  <a:lnTo>
                    <a:pt x="36090870" y="425605"/>
                  </a:lnTo>
                  <a:cubicBezTo>
                    <a:pt x="36090870" y="190550"/>
                    <a:pt x="35900320" y="0"/>
                    <a:pt x="35665265" y="0"/>
                  </a:cubicBezTo>
                  <a:lnTo>
                    <a:pt x="425605" y="0"/>
                  </a:lnTo>
                  <a:cubicBezTo>
                    <a:pt x="190550" y="0"/>
                    <a:pt x="0" y="190550"/>
                    <a:pt x="0" y="425605"/>
                  </a:cubicBezTo>
                  <a:close/>
                  <a:moveTo>
                    <a:pt x="33054398" y="11777921"/>
                  </a:moveTo>
                  <a:lnTo>
                    <a:pt x="2353210" y="11777921"/>
                  </a:lnTo>
                  <a:cubicBezTo>
                    <a:pt x="2232109" y="11777921"/>
                    <a:pt x="2116742" y="11726332"/>
                    <a:pt x="2036002" y="11636074"/>
                  </a:cubicBezTo>
                  <a:lnTo>
                    <a:pt x="1256097" y="10764234"/>
                  </a:lnTo>
                  <a:cubicBezTo>
                    <a:pt x="1175357" y="10673977"/>
                    <a:pt x="1059990" y="10622388"/>
                    <a:pt x="938889" y="10622388"/>
                  </a:cubicBezTo>
                  <a:lnTo>
                    <a:pt x="641505" y="10622388"/>
                  </a:lnTo>
                  <a:cubicBezTo>
                    <a:pt x="406450" y="10622389"/>
                    <a:pt x="215900" y="10431838"/>
                    <a:pt x="215900" y="10196782"/>
                  </a:cubicBezTo>
                  <a:lnTo>
                    <a:pt x="215900" y="641505"/>
                  </a:lnTo>
                  <a:cubicBezTo>
                    <a:pt x="215900" y="406450"/>
                    <a:pt x="406450" y="215900"/>
                    <a:pt x="641505" y="215900"/>
                  </a:cubicBezTo>
                  <a:lnTo>
                    <a:pt x="2181997" y="215900"/>
                  </a:lnTo>
                  <a:cubicBezTo>
                    <a:pt x="2304706" y="215900"/>
                    <a:pt x="2421444" y="268863"/>
                    <a:pt x="2502261" y="361201"/>
                  </a:cubicBezTo>
                  <a:lnTo>
                    <a:pt x="3592266" y="1606593"/>
                  </a:lnTo>
                  <a:cubicBezTo>
                    <a:pt x="3673083" y="1698931"/>
                    <a:pt x="3789821" y="1751894"/>
                    <a:pt x="3912530" y="1751894"/>
                  </a:cubicBezTo>
                  <a:lnTo>
                    <a:pt x="34646946" y="1751894"/>
                  </a:lnTo>
                  <a:cubicBezTo>
                    <a:pt x="34768045" y="1751894"/>
                    <a:pt x="34883412" y="1803483"/>
                    <a:pt x="34964151" y="1893740"/>
                  </a:cubicBezTo>
                  <a:lnTo>
                    <a:pt x="35762633" y="2786344"/>
                  </a:lnTo>
                  <a:cubicBezTo>
                    <a:pt x="35832386" y="2864322"/>
                    <a:pt x="35870976" y="2965262"/>
                    <a:pt x="35871029" y="3069886"/>
                  </a:cubicBezTo>
                  <a:lnTo>
                    <a:pt x="35874753" y="12628308"/>
                  </a:lnTo>
                  <a:cubicBezTo>
                    <a:pt x="35874874" y="12863448"/>
                    <a:pt x="35684290" y="13054129"/>
                    <a:pt x="35449151" y="13054129"/>
                  </a:cubicBezTo>
                  <a:lnTo>
                    <a:pt x="34615568" y="13054129"/>
                  </a:lnTo>
                  <a:cubicBezTo>
                    <a:pt x="34497609" y="13054129"/>
                    <a:pt x="34384940" y="13005175"/>
                    <a:pt x="34304449" y="12918946"/>
                  </a:cubicBezTo>
                  <a:lnTo>
                    <a:pt x="33365517" y="11913104"/>
                  </a:lnTo>
                  <a:cubicBezTo>
                    <a:pt x="33285026" y="11826876"/>
                    <a:pt x="33172357" y="11777921"/>
                    <a:pt x="33054398" y="11777921"/>
                  </a:cubicBezTo>
                  <a:close/>
                </a:path>
              </a:pathLst>
            </a:custGeom>
            <a:solidFill>
              <a:srgbClr val="527DB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470502" y="8237432"/>
            <a:ext cx="4738582" cy="123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38B6F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MIT App Inventor를 이용한 코드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352405" y="3241490"/>
            <a:ext cx="5916055" cy="640822"/>
          </a:xfrm>
          <a:prstGeom prst="line">
            <a:avLst/>
          </a:prstGeom>
          <a:ln cap="flat" w="95250">
            <a:solidFill>
              <a:srgbClr val="38B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932770" y="2245200"/>
            <a:ext cx="3419635" cy="7599189"/>
          </a:xfrm>
          <a:custGeom>
            <a:avLst/>
            <a:gdLst/>
            <a:ahLst/>
            <a:cxnLst/>
            <a:rect r="r" b="b" t="t" l="l"/>
            <a:pathLst>
              <a:path h="7599189" w="3419635">
                <a:moveTo>
                  <a:pt x="0" y="0"/>
                </a:moveTo>
                <a:lnTo>
                  <a:pt x="3419635" y="0"/>
                </a:lnTo>
                <a:lnTo>
                  <a:pt x="3419635" y="7599189"/>
                </a:lnTo>
                <a:lnTo>
                  <a:pt x="0" y="75991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268460" y="2245200"/>
            <a:ext cx="3419635" cy="7599189"/>
          </a:xfrm>
          <a:custGeom>
            <a:avLst/>
            <a:gdLst/>
            <a:ahLst/>
            <a:cxnLst/>
            <a:rect r="r" b="b" t="t" l="l"/>
            <a:pathLst>
              <a:path h="7599189" w="3419635">
                <a:moveTo>
                  <a:pt x="0" y="0"/>
                </a:moveTo>
                <a:lnTo>
                  <a:pt x="3419635" y="0"/>
                </a:lnTo>
                <a:lnTo>
                  <a:pt x="3419635" y="7599189"/>
                </a:lnTo>
                <a:lnTo>
                  <a:pt x="0" y="75991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268460" y="3711330"/>
            <a:ext cx="3419635" cy="341963"/>
          </a:xfrm>
          <a:custGeom>
            <a:avLst/>
            <a:gdLst/>
            <a:ahLst/>
            <a:cxnLst/>
            <a:rect r="r" b="b" t="t" l="l"/>
            <a:pathLst>
              <a:path h="341963" w="3419635">
                <a:moveTo>
                  <a:pt x="0" y="0"/>
                </a:moveTo>
                <a:lnTo>
                  <a:pt x="3419635" y="0"/>
                </a:lnTo>
                <a:lnTo>
                  <a:pt x="3419635" y="341963"/>
                </a:lnTo>
                <a:lnTo>
                  <a:pt x="0" y="3419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w="38100" cap="sq">
            <a:solidFill>
              <a:srgbClr val="FF3838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932770" y="3070508"/>
            <a:ext cx="3419635" cy="341963"/>
          </a:xfrm>
          <a:custGeom>
            <a:avLst/>
            <a:gdLst/>
            <a:ahLst/>
            <a:cxnLst/>
            <a:rect r="r" b="b" t="t" l="l"/>
            <a:pathLst>
              <a:path h="341963" w="3419635">
                <a:moveTo>
                  <a:pt x="0" y="0"/>
                </a:moveTo>
                <a:lnTo>
                  <a:pt x="3419635" y="0"/>
                </a:lnTo>
                <a:lnTo>
                  <a:pt x="3419635" y="341964"/>
                </a:lnTo>
                <a:lnTo>
                  <a:pt x="0" y="3419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w="38100" cap="sq">
            <a:solidFill>
              <a:srgbClr val="FF3838"/>
            </a:solidFill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7566331" y="3882311"/>
            <a:ext cx="3155337" cy="1959024"/>
            <a:chOff x="0" y="0"/>
            <a:chExt cx="15074120" cy="93589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074120" cy="9358923"/>
            </a:xfrm>
            <a:custGeom>
              <a:avLst/>
              <a:gdLst/>
              <a:ahLst/>
              <a:cxnLst/>
              <a:rect r="r" b="b" t="t" l="l"/>
              <a:pathLst>
                <a:path h="9358923" w="15074120">
                  <a:moveTo>
                    <a:pt x="0" y="425605"/>
                  </a:moveTo>
                  <a:lnTo>
                    <a:pt x="0" y="8933318"/>
                  </a:lnTo>
                  <a:cubicBezTo>
                    <a:pt x="0" y="9168374"/>
                    <a:pt x="190550" y="9358923"/>
                    <a:pt x="425605" y="9358923"/>
                  </a:cubicBezTo>
                  <a:lnTo>
                    <a:pt x="14648515" y="9358923"/>
                  </a:lnTo>
                  <a:cubicBezTo>
                    <a:pt x="14883571" y="9358923"/>
                    <a:pt x="15074120" y="9168374"/>
                    <a:pt x="15074120" y="8933318"/>
                  </a:cubicBezTo>
                  <a:lnTo>
                    <a:pt x="15074120" y="425605"/>
                  </a:lnTo>
                  <a:cubicBezTo>
                    <a:pt x="15074120" y="190550"/>
                    <a:pt x="14883571" y="0"/>
                    <a:pt x="14648515" y="0"/>
                  </a:cubicBezTo>
                  <a:lnTo>
                    <a:pt x="425605" y="0"/>
                  </a:lnTo>
                  <a:cubicBezTo>
                    <a:pt x="190550" y="0"/>
                    <a:pt x="0" y="190550"/>
                    <a:pt x="0" y="425605"/>
                  </a:cubicBezTo>
                  <a:close/>
                  <a:moveTo>
                    <a:pt x="12037647" y="7866816"/>
                  </a:moveTo>
                  <a:lnTo>
                    <a:pt x="2353210" y="7866816"/>
                  </a:lnTo>
                  <a:cubicBezTo>
                    <a:pt x="2232109" y="7866816"/>
                    <a:pt x="2116742" y="7815228"/>
                    <a:pt x="2036002" y="7724970"/>
                  </a:cubicBezTo>
                  <a:lnTo>
                    <a:pt x="1256097" y="6853130"/>
                  </a:lnTo>
                  <a:cubicBezTo>
                    <a:pt x="1175357" y="6762872"/>
                    <a:pt x="1059990" y="6711283"/>
                    <a:pt x="938889" y="6711283"/>
                  </a:cubicBezTo>
                  <a:lnTo>
                    <a:pt x="641505" y="6711283"/>
                  </a:lnTo>
                  <a:cubicBezTo>
                    <a:pt x="406450" y="6711284"/>
                    <a:pt x="215900" y="6520733"/>
                    <a:pt x="215900" y="6285678"/>
                  </a:cubicBezTo>
                  <a:lnTo>
                    <a:pt x="215900" y="641505"/>
                  </a:lnTo>
                  <a:cubicBezTo>
                    <a:pt x="215900" y="406450"/>
                    <a:pt x="406450" y="215900"/>
                    <a:pt x="641505" y="215900"/>
                  </a:cubicBezTo>
                  <a:lnTo>
                    <a:pt x="2181997" y="215900"/>
                  </a:lnTo>
                  <a:cubicBezTo>
                    <a:pt x="2304706" y="215900"/>
                    <a:pt x="2421444" y="268863"/>
                    <a:pt x="2502261" y="361201"/>
                  </a:cubicBezTo>
                  <a:lnTo>
                    <a:pt x="3592266" y="1606593"/>
                  </a:lnTo>
                  <a:cubicBezTo>
                    <a:pt x="3673083" y="1698931"/>
                    <a:pt x="3789821" y="1751894"/>
                    <a:pt x="3912530" y="1751894"/>
                  </a:cubicBezTo>
                  <a:lnTo>
                    <a:pt x="13630193" y="1751894"/>
                  </a:lnTo>
                  <a:cubicBezTo>
                    <a:pt x="13751294" y="1751894"/>
                    <a:pt x="13866661" y="1803483"/>
                    <a:pt x="13947401" y="1893740"/>
                  </a:cubicBezTo>
                  <a:lnTo>
                    <a:pt x="14745881" y="2786344"/>
                  </a:lnTo>
                  <a:cubicBezTo>
                    <a:pt x="14815635" y="2864322"/>
                    <a:pt x="14854224" y="2965262"/>
                    <a:pt x="14854278" y="3069886"/>
                  </a:cubicBezTo>
                  <a:lnTo>
                    <a:pt x="14858003" y="8717204"/>
                  </a:lnTo>
                  <a:cubicBezTo>
                    <a:pt x="14858123" y="8952343"/>
                    <a:pt x="14667539" y="9143024"/>
                    <a:pt x="14432398" y="9143024"/>
                  </a:cubicBezTo>
                  <a:lnTo>
                    <a:pt x="13598815" y="9143024"/>
                  </a:lnTo>
                  <a:cubicBezTo>
                    <a:pt x="13480856" y="9143024"/>
                    <a:pt x="13368190" y="9094070"/>
                    <a:pt x="13287697" y="9007842"/>
                  </a:cubicBezTo>
                  <a:lnTo>
                    <a:pt x="12348766" y="8001999"/>
                  </a:lnTo>
                  <a:cubicBezTo>
                    <a:pt x="12268273" y="7915771"/>
                    <a:pt x="12155605" y="7866816"/>
                    <a:pt x="12037647" y="7866816"/>
                  </a:cubicBezTo>
                  <a:close/>
                </a:path>
              </a:pathLst>
            </a:custGeom>
            <a:solidFill>
              <a:srgbClr val="527DB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7759777" y="4537075"/>
            <a:ext cx="276844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38B6F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블루투스 연결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32770" y="1169370"/>
            <a:ext cx="3127539" cy="74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>
                <a:solidFill>
                  <a:srgbClr val="527DB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앱 화면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85825"/>
            <a:ext cx="1904070" cy="1252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3"/>
              </a:lnSpc>
            </a:pPr>
            <a:r>
              <a:rPr lang="en-US" sz="7323" b="true">
                <a:solidFill>
                  <a:srgbClr val="527DB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02-1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323148"/>
            <a:ext cx="5162084" cy="4578473"/>
            <a:chOff x="0" y="0"/>
            <a:chExt cx="1359561" cy="12058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9561" cy="1205853"/>
            </a:xfrm>
            <a:custGeom>
              <a:avLst/>
              <a:gdLst/>
              <a:ahLst/>
              <a:cxnLst/>
              <a:rect r="r" b="b" t="t" l="l"/>
              <a:pathLst>
                <a:path h="1205853" w="1359561">
                  <a:moveTo>
                    <a:pt x="0" y="0"/>
                  </a:moveTo>
                  <a:lnTo>
                    <a:pt x="1359561" y="0"/>
                  </a:lnTo>
                  <a:lnTo>
                    <a:pt x="1359561" y="1205853"/>
                  </a:lnTo>
                  <a:lnTo>
                    <a:pt x="0" y="1205853"/>
                  </a:lnTo>
                  <a:close/>
                </a:path>
              </a:pathLst>
            </a:custGeom>
            <a:solidFill>
              <a:srgbClr val="527DB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359561" cy="12153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62958" y="4323148"/>
            <a:ext cx="5162084" cy="4578473"/>
            <a:chOff x="0" y="0"/>
            <a:chExt cx="1359561" cy="12058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59561" cy="1205853"/>
            </a:xfrm>
            <a:custGeom>
              <a:avLst/>
              <a:gdLst/>
              <a:ahLst/>
              <a:cxnLst/>
              <a:rect r="r" b="b" t="t" l="l"/>
              <a:pathLst>
                <a:path h="1205853" w="1359561">
                  <a:moveTo>
                    <a:pt x="0" y="0"/>
                  </a:moveTo>
                  <a:lnTo>
                    <a:pt x="1359561" y="0"/>
                  </a:lnTo>
                  <a:lnTo>
                    <a:pt x="1359561" y="1205853"/>
                  </a:lnTo>
                  <a:lnTo>
                    <a:pt x="0" y="1205853"/>
                  </a:lnTo>
                  <a:close/>
                </a:path>
              </a:pathLst>
            </a:custGeom>
            <a:solidFill>
              <a:srgbClr val="527DB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359561" cy="12153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400190" y="2675732"/>
            <a:ext cx="9487621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527DB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기대효과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788767"/>
            <a:ext cx="515589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EFEFE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편리한 청소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62958" y="4788767"/>
            <a:ext cx="515589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EFEFE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안정성 향상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5591" y="6364735"/>
            <a:ext cx="5155892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EFEFEF"/>
                </a:solidFill>
                <a:latin typeface="윤고딕"/>
                <a:ea typeface="윤고딕"/>
                <a:cs typeface="윤고딕"/>
                <a:sym typeface="윤고딕"/>
              </a:rPr>
              <a:t>원격 제어를 이용해 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EFEFEF"/>
                </a:solidFill>
                <a:latin typeface="윤고딕"/>
                <a:ea typeface="윤고딕"/>
                <a:cs typeface="윤고딕"/>
                <a:sym typeface="윤고딕"/>
              </a:rPr>
              <a:t>효율적인 청소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62958" y="6437759"/>
            <a:ext cx="5155892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>
                <a:solidFill>
                  <a:srgbClr val="EFEFEF"/>
                </a:solidFill>
                <a:latin typeface="윤고딕"/>
                <a:ea typeface="윤고딕"/>
                <a:cs typeface="윤고딕"/>
                <a:sym typeface="윤고딕"/>
              </a:rPr>
              <a:t>센서를 이용한 감지를</a:t>
            </a:r>
          </a:p>
          <a:p>
            <a:pPr algn="ctr">
              <a:lnSpc>
                <a:spcPts val="3000"/>
              </a:lnSpc>
            </a:pPr>
            <a:r>
              <a:rPr lang="en-US" sz="2500">
                <a:solidFill>
                  <a:srgbClr val="EFEFEF"/>
                </a:solidFill>
                <a:latin typeface="윤고딕"/>
                <a:ea typeface="윤고딕"/>
                <a:cs typeface="윤고딕"/>
                <a:sym typeface="윤고딕"/>
              </a:rPr>
              <a:t>통해 높은 위치에서도</a:t>
            </a:r>
          </a:p>
          <a:p>
            <a:pPr algn="ctr">
              <a:lnSpc>
                <a:spcPts val="3000"/>
              </a:lnSpc>
            </a:pPr>
            <a:r>
              <a:rPr lang="en-US" sz="2500">
                <a:solidFill>
                  <a:srgbClr val="EFEFEF"/>
                </a:solidFill>
                <a:latin typeface="윤고딕"/>
                <a:ea typeface="윤고딕"/>
                <a:cs typeface="윤고딕"/>
                <a:sym typeface="윤고딕"/>
              </a:rPr>
              <a:t>추락 사고 예방</a:t>
            </a:r>
          </a:p>
        </p:txBody>
      </p:sp>
      <p:sp>
        <p:nvSpPr>
          <p:cNvPr name="AutoShape 13" id="13"/>
          <p:cNvSpPr/>
          <p:nvPr/>
        </p:nvSpPr>
        <p:spPr>
          <a:xfrm>
            <a:off x="3287388" y="5889488"/>
            <a:ext cx="637145" cy="0"/>
          </a:xfrm>
          <a:prstGeom prst="line">
            <a:avLst/>
          </a:prstGeom>
          <a:ln cap="flat" w="28575">
            <a:solidFill>
              <a:srgbClr val="F5F5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8825427" y="5875201"/>
            <a:ext cx="637145" cy="0"/>
          </a:xfrm>
          <a:prstGeom prst="line">
            <a:avLst/>
          </a:prstGeom>
          <a:ln cap="flat" w="28575">
            <a:solidFill>
              <a:srgbClr val="F5F5F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2097216" y="4323148"/>
            <a:ext cx="5162084" cy="4578473"/>
            <a:chOff x="0" y="0"/>
            <a:chExt cx="1359561" cy="120585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59561" cy="1205853"/>
            </a:xfrm>
            <a:custGeom>
              <a:avLst/>
              <a:gdLst/>
              <a:ahLst/>
              <a:cxnLst/>
              <a:rect r="r" b="b" t="t" l="l"/>
              <a:pathLst>
                <a:path h="1205853" w="1359561">
                  <a:moveTo>
                    <a:pt x="0" y="0"/>
                  </a:moveTo>
                  <a:lnTo>
                    <a:pt x="1359561" y="0"/>
                  </a:lnTo>
                  <a:lnTo>
                    <a:pt x="1359561" y="1205853"/>
                  </a:lnTo>
                  <a:lnTo>
                    <a:pt x="0" y="1205853"/>
                  </a:lnTo>
                  <a:close/>
                </a:path>
              </a:pathLst>
            </a:custGeom>
            <a:solidFill>
              <a:srgbClr val="527DBF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1359561" cy="12153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097216" y="4788767"/>
            <a:ext cx="515589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EFEFEF"/>
                </a:solidFill>
                <a:latin typeface="윤고딕 Medium"/>
                <a:ea typeface="윤고딕 Medium"/>
                <a:cs typeface="윤고딕 Medium"/>
                <a:sym typeface="윤고딕 Medium"/>
              </a:rPr>
              <a:t>시간 절약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103408" y="6437759"/>
            <a:ext cx="515589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>
                <a:solidFill>
                  <a:srgbClr val="EFEFEF"/>
                </a:solidFill>
                <a:latin typeface="윤고딕"/>
                <a:ea typeface="윤고딕"/>
                <a:cs typeface="윤고딕"/>
                <a:sym typeface="윤고딕"/>
              </a:rPr>
              <a:t>자동화된 청소로</a:t>
            </a:r>
          </a:p>
          <a:p>
            <a:pPr algn="ctr">
              <a:lnSpc>
                <a:spcPts val="3000"/>
              </a:lnSpc>
            </a:pPr>
            <a:r>
              <a:rPr lang="en-US" sz="2500">
                <a:solidFill>
                  <a:srgbClr val="EFEFEF"/>
                </a:solidFill>
                <a:latin typeface="윤고딕"/>
                <a:ea typeface="윤고딕"/>
                <a:cs typeface="윤고딕"/>
                <a:sym typeface="윤고딕"/>
              </a:rPr>
              <a:t>사용자의 시간 절약</a:t>
            </a:r>
          </a:p>
        </p:txBody>
      </p:sp>
      <p:sp>
        <p:nvSpPr>
          <p:cNvPr name="AutoShape 20" id="20"/>
          <p:cNvSpPr/>
          <p:nvPr/>
        </p:nvSpPr>
        <p:spPr>
          <a:xfrm>
            <a:off x="14356589" y="5860913"/>
            <a:ext cx="637145" cy="0"/>
          </a:xfrm>
          <a:prstGeom prst="line">
            <a:avLst/>
          </a:prstGeom>
          <a:ln cap="flat" w="28575">
            <a:solidFill>
              <a:srgbClr val="F5F5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6697226" y="1242504"/>
            <a:ext cx="4893547" cy="1252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3"/>
              </a:lnSpc>
            </a:pPr>
            <a:r>
              <a:rPr lang="en-US" sz="7323" b="true">
                <a:solidFill>
                  <a:srgbClr val="527DB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04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18058" y="4500562"/>
            <a:ext cx="6851884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31"/>
              </a:lnSpc>
            </a:pPr>
            <a:r>
              <a:rPr lang="en-US" b="true" sz="8442">
                <a:solidFill>
                  <a:srgbClr val="527DB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감사합니다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203</ep:Words>
  <ep:PresentationFormat>On-screen Show (4:3)</ep:PresentationFormat>
  <ep:Paragraphs>62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user</cp:lastModifiedBy>
  <dcterms:modified xsi:type="dcterms:W3CDTF">2025-02-27T04:04:11.427</dcterms:modified>
  <cp:revision>2</cp:revision>
  <dc:title>Proposal.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