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ore Bori" charset="1" panose="02000506000000020004"/>
      <p:regular r:id="rId24"/>
    </p:embeddedFont>
    <p:embeddedFont>
      <p:font typeface="Dosis" charset="1" panose="02010503020202060003"/>
      <p:regular r:id="rId25"/>
    </p:embeddedFont>
    <p:embeddedFont>
      <p:font typeface="Dosis Medium" charset="1" panose="02010603020202060003"/>
      <p:regular r:id="rId26"/>
    </p:embeddedFont>
    <p:embeddedFont>
      <p:font typeface="Open Sans Bold" charset="1" panose="020B08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3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3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3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63033" y="6195861"/>
            <a:ext cx="6914093" cy="5028432"/>
          </a:xfrm>
          <a:custGeom>
            <a:avLst/>
            <a:gdLst/>
            <a:ahLst/>
            <a:cxnLst/>
            <a:rect r="r" b="b" t="t" l="l"/>
            <a:pathLst>
              <a:path h="5028432" w="6914093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29971" y="4820778"/>
            <a:ext cx="10228058" cy="1710875"/>
          </a:xfrm>
          <a:custGeom>
            <a:avLst/>
            <a:gdLst/>
            <a:ahLst/>
            <a:cxnLst/>
            <a:rect r="r" b="b" t="t" l="l"/>
            <a:pathLst>
              <a:path h="1710875" w="10228058">
                <a:moveTo>
                  <a:pt x="0" y="0"/>
                </a:moveTo>
                <a:lnTo>
                  <a:pt x="10228058" y="0"/>
                </a:lnTo>
                <a:lnTo>
                  <a:pt x="10228058" y="1710876"/>
                </a:lnTo>
                <a:lnTo>
                  <a:pt x="0" y="17108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18992" y="3654269"/>
            <a:ext cx="10850017" cy="338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36"/>
              </a:lnSpc>
            </a:pPr>
            <a:r>
              <a:rPr lang="en-US" sz="19454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JProject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56379" y="5404911"/>
            <a:ext cx="8246933" cy="6247677"/>
          </a:xfrm>
          <a:custGeom>
            <a:avLst/>
            <a:gdLst/>
            <a:ahLst/>
            <a:cxnLst/>
            <a:rect r="r" b="b" t="t" l="l"/>
            <a:pathLst>
              <a:path h="6247677" w="8246933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08980" y="-1652824"/>
            <a:ext cx="8905028" cy="5575060"/>
          </a:xfrm>
          <a:custGeom>
            <a:avLst/>
            <a:gdLst/>
            <a:ahLst/>
            <a:cxnLst/>
            <a:rect r="r" b="b" t="t" l="l"/>
            <a:pathLst>
              <a:path h="5575060" w="8905028">
                <a:moveTo>
                  <a:pt x="0" y="0"/>
                </a:moveTo>
                <a:lnTo>
                  <a:pt x="8905029" y="0"/>
                </a:lnTo>
                <a:lnTo>
                  <a:pt x="8905029" y="5575060"/>
                </a:lnTo>
                <a:lnTo>
                  <a:pt x="0" y="55750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495846">
            <a:off x="-3929800" y="-2685694"/>
            <a:ext cx="5243739" cy="7338566"/>
          </a:xfrm>
          <a:custGeom>
            <a:avLst/>
            <a:gdLst/>
            <a:ahLst/>
            <a:cxnLst/>
            <a:rect r="r" b="b" t="t" l="l"/>
            <a:pathLst>
              <a:path h="7338566" w="5243739">
                <a:moveTo>
                  <a:pt x="0" y="0"/>
                </a:moveTo>
                <a:lnTo>
                  <a:pt x="5243739" y="0"/>
                </a:lnTo>
                <a:lnTo>
                  <a:pt x="5243739" y="7338565"/>
                </a:lnTo>
                <a:lnTo>
                  <a:pt x="0" y="73385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23218" y="1194153"/>
            <a:ext cx="8075396" cy="312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58"/>
              </a:lnSpc>
            </a:pPr>
            <a:r>
              <a:rPr lang="en-US" sz="8898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Web Crawling</a:t>
            </a:r>
          </a:p>
          <a:p>
            <a:pPr algn="ctr" marL="0" indent="0" lvl="0">
              <a:lnSpc>
                <a:spcPts val="12458"/>
              </a:lnSpc>
            </a:pPr>
            <a:r>
              <a:rPr lang="en-US" sz="8898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Python&lt;Book24&gt;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41172" y="6964945"/>
            <a:ext cx="6639489" cy="62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</a:pPr>
            <a:r>
              <a:rPr lang="en-US" sz="3594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20191379 | 김도겸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7806013"/>
            <a:ext cx="2705017" cy="2180861"/>
          </a:xfrm>
          <a:custGeom>
            <a:avLst/>
            <a:gdLst/>
            <a:ahLst/>
            <a:cxnLst/>
            <a:rect r="r" b="b" t="t" l="l"/>
            <a:pathLst>
              <a:path h="2180861" w="2705017">
                <a:moveTo>
                  <a:pt x="0" y="0"/>
                </a:moveTo>
                <a:lnTo>
                  <a:pt x="2705017" y="0"/>
                </a:lnTo>
                <a:lnTo>
                  <a:pt x="2705017" y="2180861"/>
                </a:lnTo>
                <a:lnTo>
                  <a:pt x="0" y="218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5103" y="8616091"/>
            <a:ext cx="3931827" cy="1712157"/>
          </a:xfrm>
          <a:custGeom>
            <a:avLst/>
            <a:gdLst/>
            <a:ahLst/>
            <a:cxnLst/>
            <a:rect r="r" b="b" t="t" l="l"/>
            <a:pathLst>
              <a:path h="1712157" w="3931827">
                <a:moveTo>
                  <a:pt x="0" y="0"/>
                </a:moveTo>
                <a:lnTo>
                  <a:pt x="3931827" y="0"/>
                </a:lnTo>
                <a:lnTo>
                  <a:pt x="3931827" y="1712157"/>
                </a:lnTo>
                <a:lnTo>
                  <a:pt x="0" y="1712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11918" y="1991809"/>
            <a:ext cx="8775161" cy="3957426"/>
          </a:xfrm>
          <a:custGeom>
            <a:avLst/>
            <a:gdLst/>
            <a:ahLst/>
            <a:cxnLst/>
            <a:rect r="r" b="b" t="t" l="l"/>
            <a:pathLst>
              <a:path h="3957426" w="8775161">
                <a:moveTo>
                  <a:pt x="0" y="0"/>
                </a:moveTo>
                <a:lnTo>
                  <a:pt x="8775161" y="0"/>
                </a:lnTo>
                <a:lnTo>
                  <a:pt x="8775161" y="3957426"/>
                </a:lnTo>
                <a:lnTo>
                  <a:pt x="0" y="39574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885825"/>
            <a:ext cx="8762207" cy="110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2. 주요 코드 설명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11918" y="5892085"/>
            <a:ext cx="11517562" cy="145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816" indent="-302408" lvl="1">
              <a:lnSpc>
                <a:spcPts val="3921"/>
              </a:lnSpc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리뷰 수와 평점 사이의 관계를 분석하기 위한 산점도</a:t>
            </a:r>
          </a:p>
          <a:p>
            <a:pPr algn="l" marL="604816" indent="-302408" lvl="1">
              <a:lnSpc>
                <a:spcPts val="3921"/>
              </a:lnSpc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수평 축에 각 도서의 회원 리뷰 수, 수직 축에 평점을 배치.</a:t>
            </a:r>
          </a:p>
          <a:p>
            <a:pPr algn="l" marL="604816" indent="-302408" lvl="1">
              <a:lnSpc>
                <a:spcPts val="39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리뷰 수가 많은 도서가 반드시 높은 평점을 받는지 확인할 수 있음.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7806013"/>
            <a:ext cx="2705017" cy="2180861"/>
          </a:xfrm>
          <a:custGeom>
            <a:avLst/>
            <a:gdLst/>
            <a:ahLst/>
            <a:cxnLst/>
            <a:rect r="r" b="b" t="t" l="l"/>
            <a:pathLst>
              <a:path h="2180861" w="2705017">
                <a:moveTo>
                  <a:pt x="0" y="0"/>
                </a:moveTo>
                <a:lnTo>
                  <a:pt x="2705017" y="0"/>
                </a:lnTo>
                <a:lnTo>
                  <a:pt x="2705017" y="2180861"/>
                </a:lnTo>
                <a:lnTo>
                  <a:pt x="0" y="218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5103" y="8616091"/>
            <a:ext cx="3931827" cy="1712157"/>
          </a:xfrm>
          <a:custGeom>
            <a:avLst/>
            <a:gdLst/>
            <a:ahLst/>
            <a:cxnLst/>
            <a:rect r="r" b="b" t="t" l="l"/>
            <a:pathLst>
              <a:path h="1712157" w="3931827">
                <a:moveTo>
                  <a:pt x="0" y="0"/>
                </a:moveTo>
                <a:lnTo>
                  <a:pt x="3931827" y="0"/>
                </a:lnTo>
                <a:lnTo>
                  <a:pt x="3931827" y="1712157"/>
                </a:lnTo>
                <a:lnTo>
                  <a:pt x="0" y="1712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11918" y="1991809"/>
            <a:ext cx="11130723" cy="3337727"/>
          </a:xfrm>
          <a:custGeom>
            <a:avLst/>
            <a:gdLst/>
            <a:ahLst/>
            <a:cxnLst/>
            <a:rect r="r" b="b" t="t" l="l"/>
            <a:pathLst>
              <a:path h="3337727" w="11130723">
                <a:moveTo>
                  <a:pt x="0" y="0"/>
                </a:moveTo>
                <a:lnTo>
                  <a:pt x="11130722" y="0"/>
                </a:lnTo>
                <a:lnTo>
                  <a:pt x="11130722" y="3337727"/>
                </a:lnTo>
                <a:lnTo>
                  <a:pt x="0" y="33377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885825"/>
            <a:ext cx="8762207" cy="110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2. 주요 코드 설명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11918" y="5272386"/>
            <a:ext cx="11517562" cy="1940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816" indent="-302408" lvl="1">
              <a:lnSpc>
                <a:spcPts val="3921"/>
              </a:lnSpc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회원리뷰수가 가장 많은 상위 50권을 기준으로 수평 막대 그래프를 그림.</a:t>
            </a:r>
          </a:p>
          <a:p>
            <a:pPr algn="l" marL="604816" indent="-302408" lvl="1">
              <a:lnSpc>
                <a:spcPts val="3921"/>
              </a:lnSpc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수직 축에 도서명, 수평 축에 회원리뷰수를 배치.</a:t>
            </a:r>
          </a:p>
          <a:p>
            <a:pPr algn="l" marL="604816" indent="-302408" lvl="1">
              <a:lnSpc>
                <a:spcPts val="39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이 그래프는 어떤 도서들이 독자들 사이에서 가장 많이 논의되고 리뷰가 작성되었는지 보여줌.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7806013"/>
            <a:ext cx="2705017" cy="2180861"/>
          </a:xfrm>
          <a:custGeom>
            <a:avLst/>
            <a:gdLst/>
            <a:ahLst/>
            <a:cxnLst/>
            <a:rect r="r" b="b" t="t" l="l"/>
            <a:pathLst>
              <a:path h="2180861" w="2705017">
                <a:moveTo>
                  <a:pt x="0" y="0"/>
                </a:moveTo>
                <a:lnTo>
                  <a:pt x="2705017" y="0"/>
                </a:lnTo>
                <a:lnTo>
                  <a:pt x="2705017" y="2180861"/>
                </a:lnTo>
                <a:lnTo>
                  <a:pt x="0" y="218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5103" y="8616091"/>
            <a:ext cx="3931827" cy="1712157"/>
          </a:xfrm>
          <a:custGeom>
            <a:avLst/>
            <a:gdLst/>
            <a:ahLst/>
            <a:cxnLst/>
            <a:rect r="r" b="b" t="t" l="l"/>
            <a:pathLst>
              <a:path h="1712157" w="3931827">
                <a:moveTo>
                  <a:pt x="0" y="0"/>
                </a:moveTo>
                <a:lnTo>
                  <a:pt x="3931827" y="0"/>
                </a:lnTo>
                <a:lnTo>
                  <a:pt x="3931827" y="1712157"/>
                </a:lnTo>
                <a:lnTo>
                  <a:pt x="0" y="1712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11918" y="1991809"/>
            <a:ext cx="11301259" cy="3136099"/>
          </a:xfrm>
          <a:custGeom>
            <a:avLst/>
            <a:gdLst/>
            <a:ahLst/>
            <a:cxnLst/>
            <a:rect r="r" b="b" t="t" l="l"/>
            <a:pathLst>
              <a:path h="3136099" w="11301259">
                <a:moveTo>
                  <a:pt x="0" y="0"/>
                </a:moveTo>
                <a:lnTo>
                  <a:pt x="11301258" y="0"/>
                </a:lnTo>
                <a:lnTo>
                  <a:pt x="11301258" y="3136099"/>
                </a:lnTo>
                <a:lnTo>
                  <a:pt x="0" y="31360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885825"/>
            <a:ext cx="8762207" cy="110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2. 주요 코드 설명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11918" y="5070758"/>
            <a:ext cx="11517562" cy="1940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816" indent="-302408" lvl="1">
              <a:lnSpc>
                <a:spcPts val="3921"/>
              </a:lnSpc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저자별로 회원리뷰수를 집계하여 상위 10명의 작가를 기준으로 막대 그래프를 그림.</a:t>
            </a:r>
          </a:p>
          <a:p>
            <a:pPr algn="l" marL="604816" indent="-302408" lvl="1">
              <a:lnSpc>
                <a:spcPts val="3921"/>
              </a:lnSpc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작가명을 수직 축에, 회원리뷰수를 수평 축에 배치하여 시각화</a:t>
            </a:r>
          </a:p>
          <a:p>
            <a:pPr algn="l" marL="604816" indent="-302408" lvl="1">
              <a:lnSpc>
                <a:spcPts val="39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이 그래프는 특정 작가의 작품이 얼마나 많은 리뷰를 받았는지 보여줌.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7806013"/>
            <a:ext cx="2705017" cy="2180861"/>
          </a:xfrm>
          <a:custGeom>
            <a:avLst/>
            <a:gdLst/>
            <a:ahLst/>
            <a:cxnLst/>
            <a:rect r="r" b="b" t="t" l="l"/>
            <a:pathLst>
              <a:path h="2180861" w="2705017">
                <a:moveTo>
                  <a:pt x="0" y="0"/>
                </a:moveTo>
                <a:lnTo>
                  <a:pt x="2705017" y="0"/>
                </a:lnTo>
                <a:lnTo>
                  <a:pt x="2705017" y="2180861"/>
                </a:lnTo>
                <a:lnTo>
                  <a:pt x="0" y="218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5103" y="8616091"/>
            <a:ext cx="3931827" cy="1712157"/>
          </a:xfrm>
          <a:custGeom>
            <a:avLst/>
            <a:gdLst/>
            <a:ahLst/>
            <a:cxnLst/>
            <a:rect r="r" b="b" t="t" l="l"/>
            <a:pathLst>
              <a:path h="1712157" w="3931827">
                <a:moveTo>
                  <a:pt x="0" y="0"/>
                </a:moveTo>
                <a:lnTo>
                  <a:pt x="3931827" y="0"/>
                </a:lnTo>
                <a:lnTo>
                  <a:pt x="3931827" y="1712157"/>
                </a:lnTo>
                <a:lnTo>
                  <a:pt x="0" y="1712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11918" y="1991809"/>
            <a:ext cx="6150357" cy="6356958"/>
          </a:xfrm>
          <a:custGeom>
            <a:avLst/>
            <a:gdLst/>
            <a:ahLst/>
            <a:cxnLst/>
            <a:rect r="r" b="b" t="t" l="l"/>
            <a:pathLst>
              <a:path h="6356958" w="6150357">
                <a:moveTo>
                  <a:pt x="0" y="0"/>
                </a:moveTo>
                <a:lnTo>
                  <a:pt x="6150357" y="0"/>
                </a:lnTo>
                <a:lnTo>
                  <a:pt x="6150357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885825"/>
            <a:ext cx="8762207" cy="110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3. 시각화&lt;Matplotlib&gt;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62275" y="1934659"/>
            <a:ext cx="642020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엑셀 파일&lt;YES24 일본 소설 도서 목록&gt;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7806013"/>
            <a:ext cx="2705017" cy="2180861"/>
          </a:xfrm>
          <a:custGeom>
            <a:avLst/>
            <a:gdLst/>
            <a:ahLst/>
            <a:cxnLst/>
            <a:rect r="r" b="b" t="t" l="l"/>
            <a:pathLst>
              <a:path h="2180861" w="2705017">
                <a:moveTo>
                  <a:pt x="0" y="0"/>
                </a:moveTo>
                <a:lnTo>
                  <a:pt x="2705017" y="0"/>
                </a:lnTo>
                <a:lnTo>
                  <a:pt x="2705017" y="2180861"/>
                </a:lnTo>
                <a:lnTo>
                  <a:pt x="0" y="218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5103" y="8616091"/>
            <a:ext cx="3931827" cy="1712157"/>
          </a:xfrm>
          <a:custGeom>
            <a:avLst/>
            <a:gdLst/>
            <a:ahLst/>
            <a:cxnLst/>
            <a:rect r="r" b="b" t="t" l="l"/>
            <a:pathLst>
              <a:path h="1712157" w="3931827">
                <a:moveTo>
                  <a:pt x="0" y="0"/>
                </a:moveTo>
                <a:lnTo>
                  <a:pt x="3931827" y="0"/>
                </a:lnTo>
                <a:lnTo>
                  <a:pt x="3931827" y="1712157"/>
                </a:lnTo>
                <a:lnTo>
                  <a:pt x="0" y="1712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09112" y="1980610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69" y="0"/>
                </a:lnTo>
                <a:lnTo>
                  <a:pt x="8743569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885825"/>
            <a:ext cx="8762207" cy="110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3. 시각화&lt;Matplotlib&gt;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31836" y="2208336"/>
            <a:ext cx="4882756" cy="394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TOP 50 도서 평점 비교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 축 평점, Y축 도서명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평점이 가장 높은 상위 50권의 도서를 시각적으로 비교한 막대 그래프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어떤 도서들이 높은 평점을 받고 있는지 한눈에 파악할 수 있음.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7806013"/>
            <a:ext cx="2705017" cy="2180861"/>
          </a:xfrm>
          <a:custGeom>
            <a:avLst/>
            <a:gdLst/>
            <a:ahLst/>
            <a:cxnLst/>
            <a:rect r="r" b="b" t="t" l="l"/>
            <a:pathLst>
              <a:path h="2180861" w="2705017">
                <a:moveTo>
                  <a:pt x="0" y="0"/>
                </a:moveTo>
                <a:lnTo>
                  <a:pt x="2705017" y="0"/>
                </a:lnTo>
                <a:lnTo>
                  <a:pt x="2705017" y="2180861"/>
                </a:lnTo>
                <a:lnTo>
                  <a:pt x="0" y="218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5103" y="8616091"/>
            <a:ext cx="3931827" cy="1712157"/>
          </a:xfrm>
          <a:custGeom>
            <a:avLst/>
            <a:gdLst/>
            <a:ahLst/>
            <a:cxnLst/>
            <a:rect r="r" b="b" t="t" l="l"/>
            <a:pathLst>
              <a:path h="1712157" w="3931827">
                <a:moveTo>
                  <a:pt x="0" y="0"/>
                </a:moveTo>
                <a:lnTo>
                  <a:pt x="3931827" y="0"/>
                </a:lnTo>
                <a:lnTo>
                  <a:pt x="3931827" y="1712157"/>
                </a:lnTo>
                <a:lnTo>
                  <a:pt x="0" y="1712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88266" y="2230798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70" y="0"/>
                </a:lnTo>
                <a:lnTo>
                  <a:pt x="8743570" y="5825404"/>
                </a:lnTo>
                <a:lnTo>
                  <a:pt x="0" y="58254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885825"/>
            <a:ext cx="8762207" cy="110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3. 시각화&lt;Matplotlib&gt;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31836" y="2208336"/>
            <a:ext cx="4882756" cy="444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TOP 50 도서 회원 리뷰 수 비교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 축 회원리뷰수, Y축 도서명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회원리뷰수가 가장 많은 상위 50권의 도서를 시각적으로 비교한 막대 그래프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어떤 도서들이 독자들 사이에서 가장 많이 논의되고 리뷰가 작성되었는지 보여줌.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7806013"/>
            <a:ext cx="2705017" cy="2180861"/>
          </a:xfrm>
          <a:custGeom>
            <a:avLst/>
            <a:gdLst/>
            <a:ahLst/>
            <a:cxnLst/>
            <a:rect r="r" b="b" t="t" l="l"/>
            <a:pathLst>
              <a:path h="2180861" w="2705017">
                <a:moveTo>
                  <a:pt x="0" y="0"/>
                </a:moveTo>
                <a:lnTo>
                  <a:pt x="2705017" y="0"/>
                </a:lnTo>
                <a:lnTo>
                  <a:pt x="2705017" y="2180861"/>
                </a:lnTo>
                <a:lnTo>
                  <a:pt x="0" y="218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5103" y="8616091"/>
            <a:ext cx="3931827" cy="1712157"/>
          </a:xfrm>
          <a:custGeom>
            <a:avLst/>
            <a:gdLst/>
            <a:ahLst/>
            <a:cxnLst/>
            <a:rect r="r" b="b" t="t" l="l"/>
            <a:pathLst>
              <a:path h="1712157" w="3931827">
                <a:moveTo>
                  <a:pt x="0" y="0"/>
                </a:moveTo>
                <a:lnTo>
                  <a:pt x="3931827" y="0"/>
                </a:lnTo>
                <a:lnTo>
                  <a:pt x="3931827" y="1712157"/>
                </a:lnTo>
                <a:lnTo>
                  <a:pt x="0" y="1712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10681" y="2046818"/>
            <a:ext cx="8721155" cy="5232693"/>
          </a:xfrm>
          <a:custGeom>
            <a:avLst/>
            <a:gdLst/>
            <a:ahLst/>
            <a:cxnLst/>
            <a:rect r="r" b="b" t="t" l="l"/>
            <a:pathLst>
              <a:path h="5232693" w="8721155">
                <a:moveTo>
                  <a:pt x="0" y="0"/>
                </a:moveTo>
                <a:lnTo>
                  <a:pt x="8721155" y="0"/>
                </a:lnTo>
                <a:lnTo>
                  <a:pt x="8721155" y="5232693"/>
                </a:lnTo>
                <a:lnTo>
                  <a:pt x="0" y="52326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885825"/>
            <a:ext cx="8762207" cy="110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3. 시각화&lt;Matplotlib&gt;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31836" y="2208336"/>
            <a:ext cx="4882756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리뷰 수와 평점의 상관관계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 축 회원리뷰수, Y축 평점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리뷰 수와 평점 간의 상관관계를 보여주는 산점도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리뷰 수가 많은 도서가 반드시 높은 평점을 받는지 확인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7806013"/>
            <a:ext cx="2705017" cy="2180861"/>
          </a:xfrm>
          <a:custGeom>
            <a:avLst/>
            <a:gdLst/>
            <a:ahLst/>
            <a:cxnLst/>
            <a:rect r="r" b="b" t="t" l="l"/>
            <a:pathLst>
              <a:path h="2180861" w="2705017">
                <a:moveTo>
                  <a:pt x="0" y="0"/>
                </a:moveTo>
                <a:lnTo>
                  <a:pt x="2705017" y="0"/>
                </a:lnTo>
                <a:lnTo>
                  <a:pt x="2705017" y="2180861"/>
                </a:lnTo>
                <a:lnTo>
                  <a:pt x="0" y="218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5103" y="8616091"/>
            <a:ext cx="3931827" cy="1712157"/>
          </a:xfrm>
          <a:custGeom>
            <a:avLst/>
            <a:gdLst/>
            <a:ahLst/>
            <a:cxnLst/>
            <a:rect r="r" b="b" t="t" l="l"/>
            <a:pathLst>
              <a:path h="1712157" w="3931827">
                <a:moveTo>
                  <a:pt x="0" y="0"/>
                </a:moveTo>
                <a:lnTo>
                  <a:pt x="3931827" y="0"/>
                </a:lnTo>
                <a:lnTo>
                  <a:pt x="3931827" y="1712157"/>
                </a:lnTo>
                <a:lnTo>
                  <a:pt x="0" y="1712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88266" y="2230798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70" y="0"/>
                </a:lnTo>
                <a:lnTo>
                  <a:pt x="8743570" y="5825404"/>
                </a:lnTo>
                <a:lnTo>
                  <a:pt x="0" y="58254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885825"/>
            <a:ext cx="8762207" cy="110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3. 시각화&lt;Matplotlib&gt;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31836" y="2208336"/>
            <a:ext cx="4882756" cy="444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TOP 10 작가 별 회원 리뷰 수 비교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 축 회원 리뷰 수, Y축 작가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회원리뷰수가 많은 상위 10명 작가의 도서에 대한 리뷰수를 시각화한 막대 그래프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특정 작가의 작품이 얼마나 많은 리뷰를 받았는지 보여줌.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75654" y="5143500"/>
            <a:ext cx="9448343" cy="5616757"/>
          </a:xfrm>
          <a:custGeom>
            <a:avLst/>
            <a:gdLst/>
            <a:ahLst/>
            <a:cxnLst/>
            <a:rect r="r" b="b" t="t" l="l"/>
            <a:pathLst>
              <a:path h="5616757" w="9448343">
                <a:moveTo>
                  <a:pt x="0" y="0"/>
                </a:moveTo>
                <a:lnTo>
                  <a:pt x="9448342" y="0"/>
                </a:lnTo>
                <a:lnTo>
                  <a:pt x="9448342" y="5616757"/>
                </a:lnTo>
                <a:lnTo>
                  <a:pt x="0" y="5616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400634" y="5428244"/>
            <a:ext cx="8436357" cy="5844796"/>
          </a:xfrm>
          <a:custGeom>
            <a:avLst/>
            <a:gdLst/>
            <a:ahLst/>
            <a:cxnLst/>
            <a:rect r="r" b="b" t="t" l="l"/>
            <a:pathLst>
              <a:path h="5844796" w="8436357">
                <a:moveTo>
                  <a:pt x="0" y="0"/>
                </a:moveTo>
                <a:lnTo>
                  <a:pt x="8436357" y="0"/>
                </a:lnTo>
                <a:lnTo>
                  <a:pt x="8436357" y="5844796"/>
                </a:lnTo>
                <a:lnTo>
                  <a:pt x="0" y="58447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83456" y="2336437"/>
            <a:ext cx="13321088" cy="1823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0569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Thank's For Watching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22403" y="-589740"/>
            <a:ext cx="9048214" cy="12247451"/>
            <a:chOff x="0" y="0"/>
            <a:chExt cx="2383069" cy="32256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3069" cy="3225666"/>
            </a:xfrm>
            <a:custGeom>
              <a:avLst/>
              <a:gdLst/>
              <a:ahLst/>
              <a:cxnLst/>
              <a:rect r="r" b="b" t="t" l="l"/>
              <a:pathLst>
                <a:path h="3225666" w="2383069">
                  <a:moveTo>
                    <a:pt x="0" y="0"/>
                  </a:moveTo>
                  <a:lnTo>
                    <a:pt x="2383069" y="0"/>
                  </a:lnTo>
                  <a:lnTo>
                    <a:pt x="2383069" y="3225666"/>
                  </a:lnTo>
                  <a:lnTo>
                    <a:pt x="0" y="322566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383069" cy="3273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9888020" y="5210885"/>
            <a:ext cx="5565196" cy="4047415"/>
          </a:xfrm>
          <a:custGeom>
            <a:avLst/>
            <a:gdLst/>
            <a:ahLst/>
            <a:cxnLst/>
            <a:rect r="r" b="b" t="t" l="l"/>
            <a:pathLst>
              <a:path h="4047415" w="5565196">
                <a:moveTo>
                  <a:pt x="5565195" y="0"/>
                </a:moveTo>
                <a:lnTo>
                  <a:pt x="0" y="0"/>
                </a:lnTo>
                <a:lnTo>
                  <a:pt x="0" y="4047415"/>
                </a:lnTo>
                <a:lnTo>
                  <a:pt x="5565195" y="4047415"/>
                </a:lnTo>
                <a:lnTo>
                  <a:pt x="55651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79267" y="1522757"/>
            <a:ext cx="5394683" cy="1223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64"/>
              </a:lnSpc>
              <a:spcBef>
                <a:spcPct val="0"/>
              </a:spcBef>
            </a:pPr>
            <a:r>
              <a:rPr lang="en-US" sz="6974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목차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0104" y="2959261"/>
            <a:ext cx="4903846" cy="308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프로젝트 개요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주요 코드 설명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데이터 분석 및 </a:t>
            </a:r>
          </a:p>
          <a:p>
            <a:pPr algn="l">
              <a:lnSpc>
                <a:spcPts val="6163"/>
              </a:lnSpc>
            </a:pP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시각화&lt;Matplotlib&gt;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355002" y="5873946"/>
            <a:ext cx="3190321" cy="3316969"/>
          </a:xfrm>
          <a:custGeom>
            <a:avLst/>
            <a:gdLst/>
            <a:ahLst/>
            <a:cxnLst/>
            <a:rect r="r" b="b" t="t" l="l"/>
            <a:pathLst>
              <a:path h="3316969" w="3190321">
                <a:moveTo>
                  <a:pt x="3190321" y="0"/>
                </a:moveTo>
                <a:lnTo>
                  <a:pt x="0" y="0"/>
                </a:lnTo>
                <a:lnTo>
                  <a:pt x="0" y="3316969"/>
                </a:lnTo>
                <a:lnTo>
                  <a:pt x="3190321" y="3316969"/>
                </a:lnTo>
                <a:lnTo>
                  <a:pt x="319032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37331" y="2030095"/>
            <a:ext cx="13293258" cy="6791564"/>
            <a:chOff x="0" y="0"/>
            <a:chExt cx="3501105" cy="1788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01105" cy="1788725"/>
            </a:xfrm>
            <a:custGeom>
              <a:avLst/>
              <a:gdLst/>
              <a:ahLst/>
              <a:cxnLst/>
              <a:rect r="r" b="b" t="t" l="l"/>
              <a:pathLst>
                <a:path h="1788725" w="350110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47716">
            <a:off x="2497371" y="1747718"/>
            <a:ext cx="13293258" cy="6791564"/>
            <a:chOff x="0" y="0"/>
            <a:chExt cx="3501105" cy="1788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01105" cy="1788725"/>
            </a:xfrm>
            <a:custGeom>
              <a:avLst/>
              <a:gdLst/>
              <a:ahLst/>
              <a:cxnLst/>
              <a:rect r="r" b="b" t="t" l="l"/>
              <a:pathLst>
                <a:path h="1788725" w="3501105">
                  <a:moveTo>
                    <a:pt x="6406" y="0"/>
                  </a:moveTo>
                  <a:lnTo>
                    <a:pt x="3494699" y="0"/>
                  </a:lnTo>
                  <a:cubicBezTo>
                    <a:pt x="3496397" y="0"/>
                    <a:pt x="3498027" y="675"/>
                    <a:pt x="3499229" y="1876"/>
                  </a:cubicBezTo>
                  <a:cubicBezTo>
                    <a:pt x="3500430" y="3078"/>
                    <a:pt x="3501105" y="4707"/>
                    <a:pt x="3501105" y="6406"/>
                  </a:cubicBezTo>
                  <a:lnTo>
                    <a:pt x="3501105" y="1782318"/>
                  </a:lnTo>
                  <a:cubicBezTo>
                    <a:pt x="3501105" y="1785856"/>
                    <a:pt x="3498237" y="1788725"/>
                    <a:pt x="3494699" y="1788725"/>
                  </a:cubicBezTo>
                  <a:lnTo>
                    <a:pt x="6406" y="1788725"/>
                  </a:lnTo>
                  <a:cubicBezTo>
                    <a:pt x="4707" y="1788725"/>
                    <a:pt x="3078" y="1788050"/>
                    <a:pt x="1876" y="1786848"/>
                  </a:cubicBezTo>
                  <a:cubicBezTo>
                    <a:pt x="675" y="1785647"/>
                    <a:pt x="0" y="1784017"/>
                    <a:pt x="0" y="1782318"/>
                  </a:cubicBezTo>
                  <a:lnTo>
                    <a:pt x="0" y="6406"/>
                  </a:lnTo>
                  <a:cubicBezTo>
                    <a:pt x="0" y="4707"/>
                    <a:pt x="675" y="3078"/>
                    <a:pt x="1876" y="1876"/>
                  </a:cubicBezTo>
                  <a:cubicBezTo>
                    <a:pt x="3078" y="675"/>
                    <a:pt x="4707" y="0"/>
                    <a:pt x="6406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28985" y="1314623"/>
            <a:ext cx="3667332" cy="946839"/>
          </a:xfrm>
          <a:custGeom>
            <a:avLst/>
            <a:gdLst/>
            <a:ahLst/>
            <a:cxnLst/>
            <a:rect r="r" b="b" t="t" l="l"/>
            <a:pathLst>
              <a:path h="946839" w="3667332">
                <a:moveTo>
                  <a:pt x="0" y="0"/>
                </a:moveTo>
                <a:lnTo>
                  <a:pt x="3667333" y="0"/>
                </a:lnTo>
                <a:lnTo>
                  <a:pt x="3667333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306268" y="3223979"/>
            <a:ext cx="2622717" cy="324263"/>
          </a:xfrm>
          <a:custGeom>
            <a:avLst/>
            <a:gdLst/>
            <a:ahLst/>
            <a:cxnLst/>
            <a:rect r="r" b="b" t="t" l="l"/>
            <a:pathLst>
              <a:path h="324263" w="2622717">
                <a:moveTo>
                  <a:pt x="0" y="0"/>
                </a:moveTo>
                <a:lnTo>
                  <a:pt x="2622717" y="0"/>
                </a:lnTo>
                <a:lnTo>
                  <a:pt x="2622717" y="324264"/>
                </a:lnTo>
                <a:lnTo>
                  <a:pt x="0" y="3242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469465" y="5905716"/>
            <a:ext cx="6921795" cy="4114800"/>
          </a:xfrm>
          <a:custGeom>
            <a:avLst/>
            <a:gdLst/>
            <a:ahLst/>
            <a:cxnLst/>
            <a:rect r="r" b="b" t="t" l="l"/>
            <a:pathLst>
              <a:path h="4114800" w="6921795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450760" y="2118587"/>
            <a:ext cx="6623783" cy="110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67150" indent="-683575" lvl="1">
              <a:lnSpc>
                <a:spcPts val="8865"/>
              </a:lnSpc>
              <a:spcBef>
                <a:spcPct val="0"/>
              </a:spcBef>
              <a:buAutoNum type="arabicPeriod" startAt="1"/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프로젝트 개요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02188" y="3166829"/>
            <a:ext cx="3110232" cy="4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b="true" sz="2881">
                <a:solidFill>
                  <a:srgbClr val="01070A"/>
                </a:solidFill>
                <a:latin typeface="Dosis Medium"/>
                <a:ea typeface="Dosis Medium"/>
                <a:cs typeface="Dosis Medium"/>
                <a:sym typeface="Dosis Medium"/>
              </a:rPr>
              <a:t>        제작 동기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29227" y="3607980"/>
            <a:ext cx="9829546" cy="3489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834" indent="-267917" lvl="1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평소에 독서를 즐기고, 특히 일본 소설을 좋아함. </a:t>
            </a:r>
          </a:p>
          <a:p>
            <a:pPr algn="l" marL="535834" indent="-267917" lvl="1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다양한 일본 소설을 읽으면서 그 작품들에 대한 독자들의 평가가 궁금해졌음. </a:t>
            </a:r>
          </a:p>
          <a:p>
            <a:pPr algn="l" marL="535834" indent="-267917" lvl="1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일본 소설에 대한 평점과 회원리뷰수 데이터를 수집해 시각화하는 프로젝트를 기획 </a:t>
            </a:r>
          </a:p>
          <a:p>
            <a:pPr algn="l" marL="535834" indent="-267917" lvl="1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이 분석을 통해 어떤 작품이 독자들로부터 높은 평가를 받았는지 살펴보고자 함.</a:t>
            </a:r>
          </a:p>
          <a:p>
            <a:pPr algn="l" marL="535834" indent="-267917" lvl="1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크롤링 대상은 YES24 사이트 일본 소설 카테고리임.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7806013"/>
            <a:ext cx="2705017" cy="2180861"/>
          </a:xfrm>
          <a:custGeom>
            <a:avLst/>
            <a:gdLst/>
            <a:ahLst/>
            <a:cxnLst/>
            <a:rect r="r" b="b" t="t" l="l"/>
            <a:pathLst>
              <a:path h="2180861" w="2705017">
                <a:moveTo>
                  <a:pt x="0" y="0"/>
                </a:moveTo>
                <a:lnTo>
                  <a:pt x="2705017" y="0"/>
                </a:lnTo>
                <a:lnTo>
                  <a:pt x="2705017" y="2180861"/>
                </a:lnTo>
                <a:lnTo>
                  <a:pt x="0" y="218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5103" y="8616091"/>
            <a:ext cx="3931827" cy="1712157"/>
          </a:xfrm>
          <a:custGeom>
            <a:avLst/>
            <a:gdLst/>
            <a:ahLst/>
            <a:cxnLst/>
            <a:rect r="r" b="b" t="t" l="l"/>
            <a:pathLst>
              <a:path h="1712157" w="3931827">
                <a:moveTo>
                  <a:pt x="0" y="0"/>
                </a:moveTo>
                <a:lnTo>
                  <a:pt x="3931827" y="0"/>
                </a:lnTo>
                <a:lnTo>
                  <a:pt x="3931827" y="1712157"/>
                </a:lnTo>
                <a:lnTo>
                  <a:pt x="0" y="1712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87732" y="1944340"/>
            <a:ext cx="6950329" cy="2727344"/>
          </a:xfrm>
          <a:custGeom>
            <a:avLst/>
            <a:gdLst/>
            <a:ahLst/>
            <a:cxnLst/>
            <a:rect r="r" b="b" t="t" l="l"/>
            <a:pathLst>
              <a:path h="2727344" w="6950329">
                <a:moveTo>
                  <a:pt x="0" y="0"/>
                </a:moveTo>
                <a:lnTo>
                  <a:pt x="6950329" y="0"/>
                </a:lnTo>
                <a:lnTo>
                  <a:pt x="6950329" y="2727344"/>
                </a:lnTo>
                <a:lnTo>
                  <a:pt x="0" y="27273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885825"/>
            <a:ext cx="8762207" cy="110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2. 주요 코드 설명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843134"/>
            <a:ext cx="13282282" cy="182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7929" indent="-278964" lvl="1">
              <a:lnSpc>
                <a:spcPts val="3617"/>
              </a:lnSpc>
              <a:buFont typeface="Arial"/>
              <a:buChar char="•"/>
            </a:pPr>
            <a:r>
              <a:rPr lang="en-US" b="true" sz="2584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PANDAS: 데이터를 구조화된 형태로 저장하고, CSV 및 EXCEL 파일로 저장하기 위해 사용됨.</a:t>
            </a:r>
          </a:p>
          <a:p>
            <a:pPr algn="l" marL="557929" indent="-278964" lvl="1">
              <a:lnSpc>
                <a:spcPts val="3617"/>
              </a:lnSpc>
              <a:buFont typeface="Arial"/>
              <a:buChar char="•"/>
            </a:pPr>
            <a:r>
              <a:rPr lang="en-US" b="true" sz="2584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MATPLOTLIB.PYPLOT: 데이터 시각화를 위해 막대 그래프를 그리는 데 사용됨.</a:t>
            </a:r>
          </a:p>
          <a:p>
            <a:pPr algn="l" marL="557929" indent="-278964" lvl="1">
              <a:lnSpc>
                <a:spcPts val="3617"/>
              </a:lnSpc>
              <a:buFont typeface="Arial"/>
              <a:buChar char="•"/>
            </a:pPr>
            <a:r>
              <a:rPr lang="en-US" b="true" sz="2584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URLLIB.REQUEST: 웹사이트 URL에 접근하여 HTML 데이터를 가져오기 위해 사용됨.</a:t>
            </a:r>
          </a:p>
          <a:p>
            <a:pPr algn="l" marL="557929" indent="-278964" lvl="1">
              <a:lnSpc>
                <a:spcPts val="361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84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BEAUTIFULSOUP: HTML 데이터를 파싱하여 원하는 정보를 추출하기 위해 사용됨.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7806013"/>
            <a:ext cx="2705017" cy="2180861"/>
          </a:xfrm>
          <a:custGeom>
            <a:avLst/>
            <a:gdLst/>
            <a:ahLst/>
            <a:cxnLst/>
            <a:rect r="r" b="b" t="t" l="l"/>
            <a:pathLst>
              <a:path h="2180861" w="2705017">
                <a:moveTo>
                  <a:pt x="0" y="0"/>
                </a:moveTo>
                <a:lnTo>
                  <a:pt x="2705017" y="0"/>
                </a:lnTo>
                <a:lnTo>
                  <a:pt x="2705017" y="2180861"/>
                </a:lnTo>
                <a:lnTo>
                  <a:pt x="0" y="218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5103" y="8616091"/>
            <a:ext cx="3931827" cy="1712157"/>
          </a:xfrm>
          <a:custGeom>
            <a:avLst/>
            <a:gdLst/>
            <a:ahLst/>
            <a:cxnLst/>
            <a:rect r="r" b="b" t="t" l="l"/>
            <a:pathLst>
              <a:path h="1712157" w="3931827">
                <a:moveTo>
                  <a:pt x="0" y="0"/>
                </a:moveTo>
                <a:lnTo>
                  <a:pt x="3931827" y="0"/>
                </a:lnTo>
                <a:lnTo>
                  <a:pt x="3931827" y="1712157"/>
                </a:lnTo>
                <a:lnTo>
                  <a:pt x="0" y="1712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84373" y="2062101"/>
            <a:ext cx="5572652" cy="1380143"/>
          </a:xfrm>
          <a:custGeom>
            <a:avLst/>
            <a:gdLst/>
            <a:ahLst/>
            <a:cxnLst/>
            <a:rect r="r" b="b" t="t" l="l"/>
            <a:pathLst>
              <a:path h="1380143" w="5572652">
                <a:moveTo>
                  <a:pt x="0" y="0"/>
                </a:moveTo>
                <a:lnTo>
                  <a:pt x="5572651" y="0"/>
                </a:lnTo>
                <a:lnTo>
                  <a:pt x="5572651" y="1380142"/>
                </a:lnTo>
                <a:lnTo>
                  <a:pt x="0" y="13801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84373" y="4428398"/>
            <a:ext cx="10829676" cy="1166778"/>
          </a:xfrm>
          <a:custGeom>
            <a:avLst/>
            <a:gdLst/>
            <a:ahLst/>
            <a:cxnLst/>
            <a:rect r="r" b="b" t="t" l="l"/>
            <a:pathLst>
              <a:path h="1166778" w="10829676">
                <a:moveTo>
                  <a:pt x="0" y="0"/>
                </a:moveTo>
                <a:lnTo>
                  <a:pt x="10829676" y="0"/>
                </a:lnTo>
                <a:lnTo>
                  <a:pt x="10829676" y="1166779"/>
                </a:lnTo>
                <a:lnTo>
                  <a:pt x="0" y="11667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62897" y="885825"/>
            <a:ext cx="8762207" cy="110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2. 주요 코드 설명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84373" y="3385093"/>
            <a:ext cx="11340731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데이터를 저장할 빈 리스트를 생성. 크롤링한 각 도서의 정보를 이 리스트에 저장.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84373" y="5538027"/>
            <a:ext cx="10829676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YES24 웹사이트의 1부터 10페이지까지의 URL을 설정. 이 URL에서 각 페이지에 접근하여 데이터를 가져옴.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7806013"/>
            <a:ext cx="2705017" cy="2180861"/>
          </a:xfrm>
          <a:custGeom>
            <a:avLst/>
            <a:gdLst/>
            <a:ahLst/>
            <a:cxnLst/>
            <a:rect r="r" b="b" t="t" l="l"/>
            <a:pathLst>
              <a:path h="2180861" w="2705017">
                <a:moveTo>
                  <a:pt x="0" y="0"/>
                </a:moveTo>
                <a:lnTo>
                  <a:pt x="2705017" y="0"/>
                </a:lnTo>
                <a:lnTo>
                  <a:pt x="2705017" y="2180861"/>
                </a:lnTo>
                <a:lnTo>
                  <a:pt x="0" y="218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5103" y="8616091"/>
            <a:ext cx="3931827" cy="1712157"/>
          </a:xfrm>
          <a:custGeom>
            <a:avLst/>
            <a:gdLst/>
            <a:ahLst/>
            <a:cxnLst/>
            <a:rect r="r" b="b" t="t" l="l"/>
            <a:pathLst>
              <a:path h="1712157" w="3931827">
                <a:moveTo>
                  <a:pt x="0" y="0"/>
                </a:moveTo>
                <a:lnTo>
                  <a:pt x="3931827" y="0"/>
                </a:lnTo>
                <a:lnTo>
                  <a:pt x="3931827" y="1712157"/>
                </a:lnTo>
                <a:lnTo>
                  <a:pt x="0" y="1712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8480" y="1991809"/>
            <a:ext cx="10280195" cy="1480028"/>
          </a:xfrm>
          <a:custGeom>
            <a:avLst/>
            <a:gdLst/>
            <a:ahLst/>
            <a:cxnLst/>
            <a:rect r="r" b="b" t="t" l="l"/>
            <a:pathLst>
              <a:path h="1480028" w="10280195">
                <a:moveTo>
                  <a:pt x="0" y="0"/>
                </a:moveTo>
                <a:lnTo>
                  <a:pt x="10280195" y="0"/>
                </a:lnTo>
                <a:lnTo>
                  <a:pt x="10280195" y="1480028"/>
                </a:lnTo>
                <a:lnTo>
                  <a:pt x="0" y="14800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885825"/>
            <a:ext cx="8762207" cy="110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2. 주요 코드 설명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68480" y="3414687"/>
            <a:ext cx="11517562" cy="145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816" indent="-302408" lvl="1">
              <a:lnSpc>
                <a:spcPts val="39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URLLIB를 사용해 해당 URL의 HTML 페이지를 요청하고, BEAUTIFULSOUP을 사용해 HTML 데이터를 파싱하여 크롤링할 부분을 찾음.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7806013"/>
            <a:ext cx="2705017" cy="2180861"/>
          </a:xfrm>
          <a:custGeom>
            <a:avLst/>
            <a:gdLst/>
            <a:ahLst/>
            <a:cxnLst/>
            <a:rect r="r" b="b" t="t" l="l"/>
            <a:pathLst>
              <a:path h="2180861" w="2705017">
                <a:moveTo>
                  <a:pt x="0" y="0"/>
                </a:moveTo>
                <a:lnTo>
                  <a:pt x="2705017" y="0"/>
                </a:lnTo>
                <a:lnTo>
                  <a:pt x="2705017" y="2180861"/>
                </a:lnTo>
                <a:lnTo>
                  <a:pt x="0" y="218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5103" y="8616091"/>
            <a:ext cx="3931827" cy="1712157"/>
          </a:xfrm>
          <a:custGeom>
            <a:avLst/>
            <a:gdLst/>
            <a:ahLst/>
            <a:cxnLst/>
            <a:rect r="r" b="b" t="t" l="l"/>
            <a:pathLst>
              <a:path h="1712157" w="3931827">
                <a:moveTo>
                  <a:pt x="0" y="0"/>
                </a:moveTo>
                <a:lnTo>
                  <a:pt x="3931827" y="0"/>
                </a:lnTo>
                <a:lnTo>
                  <a:pt x="3931827" y="1712157"/>
                </a:lnTo>
                <a:lnTo>
                  <a:pt x="0" y="1712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90481" y="1991809"/>
            <a:ext cx="11234623" cy="3547776"/>
          </a:xfrm>
          <a:custGeom>
            <a:avLst/>
            <a:gdLst/>
            <a:ahLst/>
            <a:cxnLst/>
            <a:rect r="r" b="b" t="t" l="l"/>
            <a:pathLst>
              <a:path h="3547776" w="11234623">
                <a:moveTo>
                  <a:pt x="0" y="0"/>
                </a:moveTo>
                <a:lnTo>
                  <a:pt x="11234622" y="0"/>
                </a:lnTo>
                <a:lnTo>
                  <a:pt x="11234622" y="3547776"/>
                </a:lnTo>
                <a:lnTo>
                  <a:pt x="0" y="35477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885825"/>
            <a:ext cx="8762207" cy="110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2. 주요 코드 설명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90481" y="5482435"/>
            <a:ext cx="11517562" cy="2917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816" indent="-302408" lvl="1">
              <a:lnSpc>
                <a:spcPts val="3921"/>
              </a:lnSpc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각 도서 정보를 추출: </a:t>
            </a: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도서명 (book_name), 저자 정보 (author_info), 출판사 (publisher), 평점 (rating), 회원리뷰수 (review_count)</a:t>
            </a:r>
          </a:p>
          <a:p>
            <a:pPr algn="l" marL="604816" indent="-302408" lvl="1">
              <a:lnSpc>
                <a:spcPts val="3921"/>
              </a:lnSpc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추출된 데이터를 Yestwo_stores 리스트에 추가.</a:t>
            </a:r>
          </a:p>
          <a:p>
            <a:pPr algn="l" marL="604816" indent="-302408" lvl="1">
              <a:lnSpc>
                <a:spcPts val="3921"/>
              </a:lnSpc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AttributeError가 발생할 경우, 해당 항목은 건너뜀.</a:t>
            </a:r>
          </a:p>
          <a:p>
            <a:pPr algn="l" marL="604816" indent="-302408" lvl="1">
              <a:lnSpc>
                <a:spcPts val="3921"/>
              </a:lnSpc>
              <a:spcBef>
                <a:spcPct val="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7806013"/>
            <a:ext cx="2705017" cy="2180861"/>
          </a:xfrm>
          <a:custGeom>
            <a:avLst/>
            <a:gdLst/>
            <a:ahLst/>
            <a:cxnLst/>
            <a:rect r="r" b="b" t="t" l="l"/>
            <a:pathLst>
              <a:path h="2180861" w="2705017">
                <a:moveTo>
                  <a:pt x="0" y="0"/>
                </a:moveTo>
                <a:lnTo>
                  <a:pt x="2705017" y="0"/>
                </a:lnTo>
                <a:lnTo>
                  <a:pt x="2705017" y="2180861"/>
                </a:lnTo>
                <a:lnTo>
                  <a:pt x="0" y="218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5103" y="8616091"/>
            <a:ext cx="3931827" cy="1712157"/>
          </a:xfrm>
          <a:custGeom>
            <a:avLst/>
            <a:gdLst/>
            <a:ahLst/>
            <a:cxnLst/>
            <a:rect r="r" b="b" t="t" l="l"/>
            <a:pathLst>
              <a:path h="1712157" w="3931827">
                <a:moveTo>
                  <a:pt x="0" y="0"/>
                </a:moveTo>
                <a:lnTo>
                  <a:pt x="3931827" y="0"/>
                </a:lnTo>
                <a:lnTo>
                  <a:pt x="3931827" y="1712157"/>
                </a:lnTo>
                <a:lnTo>
                  <a:pt x="0" y="1712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90481" y="1991809"/>
            <a:ext cx="11027285" cy="1370710"/>
          </a:xfrm>
          <a:custGeom>
            <a:avLst/>
            <a:gdLst/>
            <a:ahLst/>
            <a:cxnLst/>
            <a:rect r="r" b="b" t="t" l="l"/>
            <a:pathLst>
              <a:path h="1370710" w="11027285">
                <a:moveTo>
                  <a:pt x="0" y="0"/>
                </a:moveTo>
                <a:lnTo>
                  <a:pt x="11027285" y="0"/>
                </a:lnTo>
                <a:lnTo>
                  <a:pt x="11027285" y="1370710"/>
                </a:lnTo>
                <a:lnTo>
                  <a:pt x="0" y="13707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885825"/>
            <a:ext cx="8762207" cy="110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2. 주요 코드 설명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90481" y="3305369"/>
            <a:ext cx="11027285" cy="394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PANDAS를 사용해 리스트 데이터를 데이터 프레임으로 변환하고, CSV 및 EXCEL 파일로 저장. UTF-8 인코딩을 사용해 파일이 깨지지 않도록 함.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to_csv: CSV 파일로 저장 (UTF-8</a:t>
            </a: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인코딩)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TO_EXCEL: EXCEL 파일로 저장 (OPENPYXL 엔진 사용)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OPENPYXL은 파이썬에서 EXCEL 파일을 읽고 쓰는 기능을 제공하는 라이브러리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7806013"/>
            <a:ext cx="2705017" cy="2180861"/>
          </a:xfrm>
          <a:custGeom>
            <a:avLst/>
            <a:gdLst/>
            <a:ahLst/>
            <a:cxnLst/>
            <a:rect r="r" b="b" t="t" l="l"/>
            <a:pathLst>
              <a:path h="2180861" w="2705017">
                <a:moveTo>
                  <a:pt x="0" y="0"/>
                </a:moveTo>
                <a:lnTo>
                  <a:pt x="2705017" y="0"/>
                </a:lnTo>
                <a:lnTo>
                  <a:pt x="2705017" y="2180861"/>
                </a:lnTo>
                <a:lnTo>
                  <a:pt x="0" y="218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25103" y="8616091"/>
            <a:ext cx="3931827" cy="1712157"/>
          </a:xfrm>
          <a:custGeom>
            <a:avLst/>
            <a:gdLst/>
            <a:ahLst/>
            <a:cxnLst/>
            <a:rect r="r" b="b" t="t" l="l"/>
            <a:pathLst>
              <a:path h="1712157" w="3931827">
                <a:moveTo>
                  <a:pt x="0" y="0"/>
                </a:moveTo>
                <a:lnTo>
                  <a:pt x="3931827" y="0"/>
                </a:lnTo>
                <a:lnTo>
                  <a:pt x="3931827" y="1712157"/>
                </a:lnTo>
                <a:lnTo>
                  <a:pt x="0" y="1712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11918" y="1991809"/>
            <a:ext cx="10699722" cy="3898614"/>
          </a:xfrm>
          <a:custGeom>
            <a:avLst/>
            <a:gdLst/>
            <a:ahLst/>
            <a:cxnLst/>
            <a:rect r="r" b="b" t="t" l="l"/>
            <a:pathLst>
              <a:path h="3898614" w="10699722">
                <a:moveTo>
                  <a:pt x="0" y="0"/>
                </a:moveTo>
                <a:lnTo>
                  <a:pt x="10699721" y="0"/>
                </a:lnTo>
                <a:lnTo>
                  <a:pt x="10699721" y="3898614"/>
                </a:lnTo>
                <a:lnTo>
                  <a:pt x="0" y="38986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885825"/>
            <a:ext cx="8762207" cy="110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ore Bori"/>
                <a:ea typeface="Core Bori"/>
                <a:cs typeface="Core Bori"/>
                <a:sym typeface="Core Bori"/>
              </a:rPr>
              <a:t>2. 주요 코드 설명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11918" y="5833273"/>
            <a:ext cx="11517562" cy="242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816" indent="-302408" lvl="1">
              <a:lnSpc>
                <a:spcPts val="3921"/>
              </a:lnSpc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평점이 가장 높은 상위 50권을 기준으로 수평 막대 그래프를 그림.</a:t>
            </a:r>
          </a:p>
          <a:p>
            <a:pPr algn="l" marL="604816" indent="-302408" lvl="1">
              <a:lnSpc>
                <a:spcPts val="3921"/>
              </a:lnSpc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수평 축에 평점, 수직 축에 도서명을 배치하고, 도서명을 위에서 아래로 정렬.</a:t>
            </a:r>
          </a:p>
          <a:p>
            <a:pPr algn="l" marL="604816" indent="-302408" lvl="1">
              <a:lnSpc>
                <a:spcPts val="39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01">
                <a:solidFill>
                  <a:srgbClr val="01070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이 그래프를 통해 어떤 도서들이 높은 평점을 받고 있는지 한눈에 파악할 수 있음.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DAGRLaMH8Io</dc:identifier>
  <dcterms:modified xsi:type="dcterms:W3CDTF">2011-08-01T06:04:30Z</dcterms:modified>
  <cp:revision>1</cp:revision>
  <dc:title>Python&lt;Book&gt;</dc:title>
</cp:coreProperties>
</file>