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ackground_ligh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49730" y="-742950"/>
            <a:ext cx="11365230" cy="7600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5310" y="314325"/>
            <a:ext cx="45053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打光</a:t>
            </a:r>
            <a:r>
              <a:rPr 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 Web3D</a:t>
            </a:r>
            <a:endParaRPr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150" y="1214438"/>
            <a:ext cx="9144000" cy="2387600"/>
          </a:xfr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视觉的进阶：从打光到 Web3D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什么是打光？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360"/>
            <a:ext cx="10515600" cy="4351338"/>
          </a:xfr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- 打光是构建 3D 场景氛围的关键手段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与材质、相机、渲染器协同工作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决定场景情绪与真实感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基础光照理论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73990" y="1872615"/>
            <a:ext cx="5535930" cy="3112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54980" y="1985010"/>
            <a:ext cx="32715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街道昏暗场景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特征：主明暗对比鲜明，大面积阴影中有散射光、反射光点。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效果：冷暖色调交错、反射湿面、环境光衬托主体轮廓。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感受：电影真实感，街头夜晚、侦探剧情或科幻感。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035" y="53962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城市孤独感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685" y="2058670"/>
            <a:ext cx="3949700" cy="4351655"/>
          </a:xfrm>
        </p:spPr>
        <p:txBody>
          <a:bodyPr/>
          <a:lstStyle/>
          <a:p>
            <a:pPr marL="0" indent="0">
              <a:buNone/>
            </a:pPr>
            <a:r>
              <a:rPr sz="1800">
                <a:solidFill>
                  <a:schemeClr val="bg1"/>
                </a:solidFill>
              </a:rPr>
              <a:t>室外白天温暖阳光</a:t>
            </a:r>
            <a:endParaRPr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1800">
                <a:solidFill>
                  <a:schemeClr val="bg1"/>
                </a:solidFill>
              </a:rPr>
              <a:t>特征：自然光照射室外建筑，光线柔和、无硬阴影。</a:t>
            </a:r>
            <a:endParaRPr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1800">
                <a:solidFill>
                  <a:schemeClr val="bg1"/>
                </a:solidFill>
              </a:rPr>
              <a:t>效果：强调温暖光线和环境材质互动，图像清新明亮。</a:t>
            </a:r>
            <a:endParaRPr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1800">
                <a:solidFill>
                  <a:schemeClr val="bg1"/>
                </a:solidFill>
              </a:rPr>
              <a:t>感受：舒适、宁静、温馨，适用于建筑可视化、日光表现。</a:t>
            </a:r>
            <a:endParaRPr sz="18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718185" y="2058670"/>
            <a:ext cx="5262245" cy="326263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15035" y="53962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平和宁静</a:t>
            </a:r>
            <a:r>
              <a:rPr lang="zh-CN" altLang="en-US">
                <a:solidFill>
                  <a:schemeClr val="bg1"/>
                </a:solidFill>
              </a:rPr>
              <a:t>小镇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Three.js 光照实现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2534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>
                <a:solidFill>
                  <a:schemeClr val="bg1"/>
                </a:solidFill>
              </a:rPr>
              <a:t>三种最常用光</a:t>
            </a:r>
            <a:r>
              <a:rPr lang="zh-CN" altLang="en-US">
                <a:solidFill>
                  <a:schemeClr val="bg1"/>
                </a:solidFill>
              </a:rPr>
              <a:t>及其应用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21385" y="2554605"/>
          <a:ext cx="77825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640"/>
                <a:gridCol w="1945640"/>
                <a:gridCol w="1945640"/>
                <a:gridCol w="19456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光源类型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形式特点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阴影类型 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常见用途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DirectionalLight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平行光线，无衰减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长阴影、平行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模拟太阳光、整体照明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PointLight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四面发光，从一点辐射且逐渐衰减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球向软阴影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灯泡、局部照明、小场景内光源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SpotLight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有方向、有角度、有衰减及penumbra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锥形聚焦阴影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聚焦物体、舞台灯、手电筒效果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总结与拓展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>
                <a:solidFill>
                  <a:schemeClr val="bg1"/>
                </a:solidFill>
              </a:rPr>
              <a:t>动态打光</a:t>
            </a:r>
            <a:r>
              <a:rPr lang="zh-CN">
                <a:solidFill>
                  <a:schemeClr val="bg1"/>
                </a:solidFill>
              </a:rPr>
              <a:t>（之前介绍的主要是</a:t>
            </a:r>
            <a:r>
              <a:rPr lang="zh-CN">
                <a:solidFill>
                  <a:schemeClr val="bg1"/>
                </a:solidFill>
              </a:rPr>
              <a:t>静态打光）</a:t>
            </a:r>
            <a:endParaRPr>
              <a:solidFill>
                <a:schemeClr val="bg1"/>
              </a:solidFill>
            </a:endParaRPr>
          </a:p>
          <a:p>
            <a:pPr marL="0" indent="0">
              <a:buNone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挑战与心得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85" y="1253490"/>
            <a:ext cx="7653655" cy="4351655"/>
          </a:xfrm>
        </p:spPr>
        <p:txBody>
          <a:bodyPr/>
          <a:lstStyle/>
          <a:p>
            <a:pPr marL="0" indent="0">
              <a:buNone/>
            </a:pPr>
            <a:r>
              <a:rPr lang="zh-CN">
                <a:solidFill>
                  <a:schemeClr val="bg1"/>
                </a:solidFill>
              </a:rPr>
              <a:t>基于 HDR 环境贴图进行打光</a:t>
            </a:r>
            <a:endParaRPr 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sz="1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2605405"/>
            <a:ext cx="6799580" cy="3353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sz="2000">
                <a:solidFill>
                  <a:schemeClr val="bg1"/>
                </a:solidFill>
                <a:sym typeface="+mn-ea"/>
              </a:rPr>
              <a:t>1. 实现真实的环境光照</a:t>
            </a:r>
            <a:endParaRPr 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sz="1400">
                <a:solidFill>
                  <a:schemeClr val="bg1"/>
                </a:solidFill>
                <a:sym typeface="+mn-ea"/>
              </a:rPr>
              <a:t>HDR 环境贴图包含了场景周围真实世界的光照信息（包括亮度、颜色和方向），用它来照亮模型，可以让模型表面反射和折射的光线更接近真实情况，产生自然逼真的光影效果。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sz="2000">
                <a:solidFill>
                  <a:schemeClr val="bg1"/>
                </a:solidFill>
                <a:sym typeface="+mn-ea"/>
              </a:rPr>
              <a:t>2. 提升光照细节和层次感</a:t>
            </a:r>
            <a:endParaRPr 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sz="1400">
                <a:solidFill>
                  <a:schemeClr val="bg1"/>
                </a:solidFill>
                <a:sym typeface="+mn-ea"/>
              </a:rPr>
              <a:t>普通单一方向光或点光源照明往往显得单调、缺乏细节。HDR 环境贴图包含来自多个方向的光线，能在模型表面形成丰富的高光和阴影细节，让材质的金属感、镜面反射、粗糙度等属性得到真实表现。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sz="2000">
                <a:solidFill>
                  <a:schemeClr val="bg1"/>
                </a:solidFill>
                <a:sym typeface="+mn-ea"/>
              </a:rPr>
              <a:t>3. 环境反射</a:t>
            </a:r>
            <a:endParaRPr lang="zh-CN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sz="1400">
                <a:solidFill>
                  <a:schemeClr val="bg1"/>
                </a:solidFill>
                <a:sym typeface="+mn-ea"/>
              </a:rPr>
              <a:t>IBL 还支持环境反射映射，模型金属表面、玻璃、液体等材质通过 HDR 环境贴图反射周围环境，提高真实感和视觉冲击力。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8150" y="1675130"/>
            <a:ext cx="62992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三种打光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三种常用灯光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HDR</a:t>
            </a:r>
            <a:r>
              <a:rPr lang="zh-CN" altLang="en-US" sz="3200">
                <a:solidFill>
                  <a:schemeClr val="bg1"/>
                </a:solidFill>
              </a:rPr>
              <a:t>环境贴图打光</a:t>
            </a:r>
            <a:endParaRPr lang="zh-CN" altLang="en-US" sz="3200">
              <a:solidFill>
                <a:schemeClr val="bg1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动态打光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612*140"/>
  <p:tag name="TABLE_ENDDRAG_RECT" val="72*201*612*14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Arial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1_Office Theme</vt:lpstr>
      <vt:lpstr>前端视觉的进阶：从打光到 Web3D</vt:lpstr>
      <vt:lpstr>什么是打光？</vt:lpstr>
      <vt:lpstr>基础光照理论</vt:lpstr>
      <vt:lpstr>Blender 打光技巧</vt:lpstr>
      <vt:lpstr>Three.js 光照实现</vt:lpstr>
      <vt:lpstr>总结与拓展</vt:lpstr>
      <vt:lpstr>挑战与心得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infinity</cp:lastModifiedBy>
  <cp:revision>3</cp:revision>
  <dcterms:created xsi:type="dcterms:W3CDTF">2025-08-03T09:33:18Z</dcterms:created>
  <dcterms:modified xsi:type="dcterms:W3CDTF">2025-08-03T09:33:18Z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DF233CA502BDF95ADE2C8F682096FD96_43</vt:lpwstr>
  </property>
  <property fmtid="{D5CDD505-2E9C-101B-9397-08002B2CF9AE}" pid="3" name="KSOProductBuildVer">
    <vt:lpwstr>2052-6.5.2.8766</vt:lpwstr>
  </property>
</Properties>
</file>