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8" r:id="rId27"/>
    <p:sldId id="268" r:id="rId28"/>
    <p:sldId id="259" r:id="rId29"/>
    <p:sldId id="261" r:id="rId30"/>
    <p:sldId id="263" r:id="rId31"/>
    <p:sldId id="265" r:id="rId32"/>
    <p:sldId id="26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>
        <p:scale>
          <a:sx n="66" d="100"/>
          <a:sy n="66" d="100"/>
        </p:scale>
        <p:origin x="14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615335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4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5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0;p23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681;p2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ctor"/>
                <a:ea typeface="Actor"/>
                <a:hlinkClick r:id="rId5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ctor"/>
                <a:ea typeface="Actor"/>
                <a:hlinkClick r:id="rId6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43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444" name="Google Shape;684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Google Shape;685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13969200" flipH="1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6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447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448" name="Google Shape;688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49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450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1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4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455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7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458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3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4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5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466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9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470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6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7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8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7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80" name="Google Shape;720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81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82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6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87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9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490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2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3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1890900" y="3560914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 Guide to Consumption and BurnUnderstanding Caloric 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635566" y="1533208"/>
            <a:ext cx="8414357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  <a:t>                 </a:t>
            </a: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sz="2700" b="1" spc="-1" dirty="0">
                <a:solidFill>
                  <a:schemeClr val="dk1"/>
                </a:solidFill>
                <a:latin typeface="Montserrat"/>
                <a:ea typeface="Montserrat"/>
              </a:rPr>
              <a:t>                  CYBERSECURITY  DAYSCHOLARS </a:t>
            </a:r>
            <a:br>
              <a:rPr lang="en-IN" sz="27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sz="2700" b="1" spc="-1" dirty="0">
                <a:solidFill>
                  <a:schemeClr val="dk1"/>
                </a:solidFill>
                <a:latin typeface="Montserrat"/>
                <a:ea typeface="Montserrat"/>
              </a:rPr>
              <a:t>                         KILL PROTECT TEAM -3</a:t>
            </a:r>
            <a:br>
              <a:rPr lang="en-IN" sz="27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-IN" sz="3800" b="1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b="1" spc="-1" dirty="0">
                <a:solidFill>
                  <a:schemeClr val="dk1"/>
                </a:solidFill>
                <a:latin typeface="Montserrat"/>
                <a:ea typeface="Montserrat"/>
              </a:rPr>
              <a:t>CALORIES</a:t>
            </a:r>
            <a:r>
              <a:rPr lang="en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 BURNT </a:t>
            </a:r>
            <a:r>
              <a:rPr lang="en-IN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PREDICTION</a:t>
            </a:r>
            <a:endParaRPr lang="fr-FR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1539900" y="3349257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0" y="1885950"/>
            <a:ext cx="56002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4.NARKADAMILLI LAKSHMI KOUSTUBHA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 No: 23B21A4609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5.THOGARU HARENDRA NAIDU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 No: 24B25A4604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6.GARAGA SIVA DURGA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 No:23B21A4638</a:t>
            </a: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368359" y="2571750"/>
            <a:ext cx="4317941" cy="24025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1.YANAMADALA LEHAR DHANA SAI KUMAR 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 NO: 23B21A4637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2.KOLA VEERA VENKATA SATISH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 NO:23B21A4632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3.GUTHULA TEJASWINI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Roll No:24B25A4616</a:t>
            </a: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fr-FR" sz="1800" b="0" strike="noStrike" spc="-1" dirty="0">
                <a:solidFill>
                  <a:schemeClr val="dk1"/>
                </a:solidFill>
                <a:latin typeface="Arial"/>
              </a:rPr>
            </a:b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D5E30-82C8-C165-C415-304EE50A1F0C}"/>
              </a:ext>
            </a:extLst>
          </p:cNvPr>
          <p:cNvSpPr txBox="1"/>
          <p:nvPr/>
        </p:nvSpPr>
        <p:spPr>
          <a:xfrm>
            <a:off x="2413029" y="462646"/>
            <a:ext cx="574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76DE-6BED-FC1E-AD2F-6E58E9840794}"/>
              </a:ext>
            </a:extLst>
          </p:cNvPr>
          <p:cNvSpPr txBox="1"/>
          <p:nvPr/>
        </p:nvSpPr>
        <p:spPr>
          <a:xfrm>
            <a:off x="1118937" y="1703669"/>
            <a:ext cx="7380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*</a:t>
            </a:r>
            <a:r>
              <a:rPr lang="en-IN" b="1" dirty="0"/>
              <a:t>PROBLEM STATEMENT</a:t>
            </a:r>
            <a:r>
              <a:rPr lang="en-IN" dirty="0"/>
              <a:t>*:- Predict calories burned during exercise based on activities and weight.</a:t>
            </a:r>
          </a:p>
          <a:p>
            <a:endParaRPr lang="en-IN" dirty="0"/>
          </a:p>
          <a:p>
            <a:r>
              <a:rPr lang="en-IN" dirty="0"/>
              <a:t> *</a:t>
            </a:r>
            <a:r>
              <a:rPr lang="en-IN" b="1" dirty="0"/>
              <a:t>OBJECTIVE</a:t>
            </a:r>
            <a:r>
              <a:rPr lang="en-IN" dirty="0"/>
              <a:t>*:- Use machine learning to provide accurate calorie predictions to assist in fitness planning.</a:t>
            </a:r>
          </a:p>
          <a:p>
            <a:endParaRPr lang="en-IN" dirty="0"/>
          </a:p>
          <a:p>
            <a:r>
              <a:rPr lang="en-IN" dirty="0"/>
              <a:t> *</a:t>
            </a:r>
            <a:r>
              <a:rPr lang="en-IN" b="1" dirty="0"/>
              <a:t>RELEVANCE</a:t>
            </a:r>
            <a:r>
              <a:rPr lang="en-IN" dirty="0"/>
              <a:t>*: Helps users track fitness progress and plan workouts effectively.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0010D-57B0-F979-2B1F-C67293F1AE48}"/>
              </a:ext>
            </a:extLst>
          </p:cNvPr>
          <p:cNvSpPr txBox="1"/>
          <p:nvPr/>
        </p:nvSpPr>
        <p:spPr>
          <a:xfrm>
            <a:off x="996216" y="577516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7435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2618072" y="971820"/>
            <a:ext cx="4663648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br>
              <a:rPr lang="en-US" sz="3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en-US" sz="32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1" spc="-1" dirty="0">
                <a:solidFill>
                  <a:srgbClr val="FFFFFF"/>
                </a:solidFill>
                <a:latin typeface="OpenSymbol"/>
              </a:rPr>
              <a:t>----</a:t>
            </a: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Predicts calories burned as a linear function of activity and weight.</a:t>
            </a:r>
            <a:r>
              <a:rPr lang="en-US" sz="2000" b="1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200" b="1" strike="noStrike" spc="-1" dirty="0">
                <a:solidFill>
                  <a:srgbClr val="FFFFFF"/>
                </a:solidFill>
                <a:latin typeface="OpenSymbol"/>
              </a:rPr>
              <a:t> 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FFFFF"/>
                </a:solidFill>
                <a:latin typeface="OpenSymbol"/>
              </a:rPr>
              <a:t>                   </a:t>
            </a:r>
            <a:r>
              <a:rPr lang="en-US" sz="2400" b="1" strike="noStrike" spc="-1" dirty="0">
                <a:solidFill>
                  <a:srgbClr val="FFFFFF"/>
                </a:solidFill>
                <a:latin typeface="OpenSymbol"/>
              </a:rPr>
              <a:t>WHY LINEAR REGRESSION?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 dirty="0">
                <a:solidFill>
                  <a:srgbClr val="FFFFFF"/>
                </a:solidFill>
                <a:latin typeface="OpenSymbol"/>
              </a:rPr>
              <a:t>---- </a:t>
            </a: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Simplicity and interpretability.  - Suitable for linearly separable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FD7BA-B13F-3EC9-42F0-483DD36E7AA4}"/>
              </a:ext>
            </a:extLst>
          </p:cNvPr>
          <p:cNvSpPr txBox="1"/>
          <p:nvPr/>
        </p:nvSpPr>
        <p:spPr>
          <a:xfrm>
            <a:off x="2829827" y="1451662"/>
            <a:ext cx="327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trike="noStrike" spc="-1" dirty="0">
                <a:solidFill>
                  <a:srgbClr val="FFFFFF"/>
                </a:solidFill>
                <a:latin typeface="OpenSymbol"/>
              </a:rPr>
              <a:t>LINEAR REGRESSION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C8A2E-AB57-507D-05E5-9793CE7AC907}"/>
              </a:ext>
            </a:extLst>
          </p:cNvPr>
          <p:cNvSpPr txBox="1"/>
          <p:nvPr/>
        </p:nvSpPr>
        <p:spPr>
          <a:xfrm>
            <a:off x="375385" y="186900"/>
            <a:ext cx="761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       ALGORITHMS 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952901" y="1609948"/>
            <a:ext cx="7921592" cy="30078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>
                <a:solidFill>
                  <a:schemeClr val="dk1"/>
                </a:solidFill>
                <a:latin typeface="Arial"/>
              </a:rPr>
              <a:t>--- 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</a:rPr>
              <a:t>Used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Arial"/>
              </a:rPr>
              <a:t>Multilabelbinarizer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</a:rPr>
              <a:t> To  Encode Categorical Activity Data Into Numerical Format.</a:t>
            </a:r>
            <a:br>
              <a:rPr lang="en-US" sz="2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en-US" sz="2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2800" b="0" strike="noStrike" spc="-1" dirty="0">
                <a:solidFill>
                  <a:schemeClr val="dk1"/>
                </a:solidFill>
                <a:latin typeface="Arial"/>
              </a:rPr>
              <a:t>--- Combined Encoded Activities With Weight As Features.</a:t>
            </a:r>
            <a:br>
              <a:rPr lang="en-US" sz="2800" b="0" strike="noStrike" spc="-1" dirty="0">
                <a:solidFill>
                  <a:schemeClr val="dk1"/>
                </a:solidFill>
                <a:latin typeface="Arial"/>
              </a:rPr>
            </a:br>
            <a:br>
              <a:rPr lang="en-US" sz="28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2800" b="0" strike="noStrike" spc="-1" dirty="0">
                <a:solidFill>
                  <a:schemeClr val="dk1"/>
                </a:solidFill>
                <a:latin typeface="Arial"/>
              </a:rPr>
              <a:t>---Split Data Into Training (80%) And Testing (20%) Subsets</a:t>
            </a:r>
            <a:r>
              <a:rPr lang="en-US" sz="3000" b="0" strike="noStrike" spc="-1" dirty="0">
                <a:solidFill>
                  <a:schemeClr val="dk1"/>
                </a:solidFill>
                <a:latin typeface="Arial"/>
              </a:rPr>
              <a:t>.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9144000" y="981778"/>
            <a:ext cx="1713297" cy="6545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E4520-CC4B-4FDD-5F7A-95D11A6EB46D}"/>
              </a:ext>
            </a:extLst>
          </p:cNvPr>
          <p:cNvSpPr txBox="1"/>
          <p:nvPr/>
        </p:nvSpPr>
        <p:spPr>
          <a:xfrm rot="10800000" flipV="1">
            <a:off x="1857676" y="584773"/>
            <a:ext cx="611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chemeClr val="dk1"/>
                </a:solidFill>
              </a:rPr>
              <a:t>DATA  PREPROCESSING</a:t>
            </a:r>
            <a:endParaRPr lang="en-IN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990590" y="88650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14FF-EB63-4FF7-0A76-26E13734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396" y="-818148"/>
            <a:ext cx="11617693" cy="6968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512966" y="305781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FFFFFF"/>
                </a:solidFill>
                <a:latin typeface="OpenSymbol"/>
              </a:rPr>
              <a:t>CONCLUSION:</a:t>
            </a:r>
            <a:endParaRPr lang="fr-FR" sz="48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577516" y="1638040"/>
            <a:ext cx="7988968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OpenSymbol"/>
              </a:rPr>
              <a:t>Summarized the project workflow from data preprocessing to model deployment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FFFFF"/>
                </a:solidFill>
                <a:latin typeface="OpenSymbol"/>
              </a:rPr>
              <a:t>.- Highlighted the importance of machine learning in fitness tracking and health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subTitle"/>
          </p:nvPr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3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764" name="Google Shape;1347;p48"/>
          <p:cNvGrpSpPr/>
          <p:nvPr/>
        </p:nvGrpSpPr>
        <p:grpSpPr>
          <a:xfrm>
            <a:off x="2194200" y="3062880"/>
            <a:ext cx="387360" cy="387360"/>
            <a:chOff x="2194200" y="3062880"/>
            <a:chExt cx="387360" cy="387360"/>
          </a:xfrm>
        </p:grpSpPr>
        <p:sp>
          <p:nvSpPr>
            <p:cNvPr id="765" name="Google Shape;1348;p48"/>
            <p:cNvSpPr/>
            <p:nvPr/>
          </p:nvSpPr>
          <p:spPr>
            <a:xfrm>
              <a:off x="2377440" y="3130920"/>
              <a:ext cx="132480" cy="31932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319320"/>
                <a:gd name="textAreaBottom" fmla="*/ 319680 h 31932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349;p48"/>
            <p:cNvSpPr/>
            <p:nvPr/>
          </p:nvSpPr>
          <p:spPr>
            <a:xfrm>
              <a:off x="2194200" y="306288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7" name="Google Shape;1350;p48"/>
          <p:cNvGrpSpPr/>
          <p:nvPr/>
        </p:nvGrpSpPr>
        <p:grpSpPr>
          <a:xfrm>
            <a:off x="3252960" y="3062520"/>
            <a:ext cx="387360" cy="387360"/>
            <a:chOff x="3252960" y="3062520"/>
            <a:chExt cx="387360" cy="387360"/>
          </a:xfrm>
        </p:grpSpPr>
        <p:sp>
          <p:nvSpPr>
            <p:cNvPr id="768" name="Google Shape;1351;p48"/>
            <p:cNvSpPr/>
            <p:nvPr/>
          </p:nvSpPr>
          <p:spPr>
            <a:xfrm>
              <a:off x="3333240" y="3131640"/>
              <a:ext cx="22320" cy="223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9" name="Google Shape;1352;p48"/>
            <p:cNvSpPr/>
            <p:nvPr/>
          </p:nvSpPr>
          <p:spPr>
            <a:xfrm>
              <a:off x="3252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1353;p48"/>
            <p:cNvSpPr/>
            <p:nvPr/>
          </p:nvSpPr>
          <p:spPr>
            <a:xfrm>
              <a:off x="3423960" y="3222000"/>
              <a:ext cx="136080" cy="15912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1" name="Google Shape;1354;p48"/>
            <p:cNvSpPr/>
            <p:nvPr/>
          </p:nvSpPr>
          <p:spPr>
            <a:xfrm>
              <a:off x="3333240" y="3222360"/>
              <a:ext cx="22320" cy="1587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58760"/>
                <a:gd name="textAreaBottom" fmla="*/ 159120 h 1587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72" name="Google Shape;1355;p48"/>
          <p:cNvGrpSpPr/>
          <p:nvPr/>
        </p:nvGrpSpPr>
        <p:grpSpPr>
          <a:xfrm>
            <a:off x="2721960" y="3062520"/>
            <a:ext cx="387360" cy="387360"/>
            <a:chOff x="2721960" y="3062520"/>
            <a:chExt cx="387360" cy="387360"/>
          </a:xfrm>
        </p:grpSpPr>
        <p:sp>
          <p:nvSpPr>
            <p:cNvPr id="773" name="Google Shape;1356;p48"/>
            <p:cNvSpPr/>
            <p:nvPr/>
          </p:nvSpPr>
          <p:spPr>
            <a:xfrm>
              <a:off x="2790720" y="3131640"/>
              <a:ext cx="249480" cy="24948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4" name="Google Shape;1357;p48"/>
            <p:cNvSpPr/>
            <p:nvPr/>
          </p:nvSpPr>
          <p:spPr>
            <a:xfrm>
              <a:off x="2858760" y="3199680"/>
              <a:ext cx="113400" cy="1130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5" name="Google Shape;1358;p48"/>
            <p:cNvSpPr/>
            <p:nvPr/>
          </p:nvSpPr>
          <p:spPr>
            <a:xfrm>
              <a:off x="2721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280</Words>
  <Application>Microsoft Office PowerPoint</Application>
  <PresentationFormat>On-screen Show (16:9)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8</vt:i4>
      </vt:variant>
    </vt:vector>
  </HeadingPairs>
  <TitlesOfParts>
    <vt:vector size="39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                                              CYBERSECURITY  DAYSCHOLARS                           KILL PROTECT TEAM -3  CALORIES BURNT PREDICTION</vt:lpstr>
      <vt:lpstr>4.NARKADAMILLI LAKSHMI KOUSTUBHA Roll No: 23B21A4609  5.THOGARU HARENDRA NAIDU Roll No: 24B25A4604  6.GARAGA SIVA DURGA Roll No:23B21A4638</vt:lpstr>
      <vt:lpstr>PowerPoint Presentation</vt:lpstr>
      <vt:lpstr>   </vt:lpstr>
      <vt:lpstr>--- Used Multilabelbinarizer To  Encode Categorical Activity Data Into Numerical Format.  --- Combined Encoded Activities With Weight As Features.  ---Split Data Into Training (80%) And Testing (20%) Subsets.</vt:lpstr>
      <vt:lpstr>PowerPoint Presentation</vt:lpstr>
      <vt:lpstr>CONCLUSION: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Harendra naidu Thogaru</cp:lastModifiedBy>
  <cp:revision>1</cp:revision>
  <dcterms:modified xsi:type="dcterms:W3CDTF">2025-03-24T09:40:15Z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2025-03-24T05:29:25Z</dcterms:created>
  <dc:creator>Unknown Creator</dc:creator>
  <dc:description/>
  <dc:language>en-US</dc:language>
  <cp:lastModifiedBy>Unknown Creator</cp:lastModifiedBy>
  <dcterms:modified xsi:type="dcterms:W3CDTF">2025-03-24T05:29:25Z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