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6" r:id="rId1"/>
  </p:sldMasterIdLst>
  <p:notesMasterIdLst>
    <p:notesMasterId r:id="rId14"/>
  </p:notesMasterIdLst>
  <p:sldIdLst>
    <p:sldId id="267" r:id="rId2"/>
    <p:sldId id="269" r:id="rId3"/>
    <p:sldId id="268" r:id="rId4"/>
    <p:sldId id="270" r:id="rId5"/>
    <p:sldId id="288" r:id="rId6"/>
    <p:sldId id="292" r:id="rId7"/>
    <p:sldId id="290" r:id="rId8"/>
    <p:sldId id="291" r:id="rId9"/>
    <p:sldId id="289" r:id="rId10"/>
    <p:sldId id="282" r:id="rId11"/>
    <p:sldId id="274" r:id="rId12"/>
    <p:sldId id="275" r:id="rId13"/>
  </p:sldIdLst>
  <p:sldSz cx="9144000" cy="5143500" type="screen16x9"/>
  <p:notesSz cx="7315200" cy="96012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76447"/>
    <a:srgbClr val="FF0066"/>
    <a:srgbClr val="008000"/>
    <a:srgbClr val="FF9900"/>
    <a:srgbClr val="CC0099"/>
    <a:srgbClr val="33CC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247" autoAdjust="0"/>
  </p:normalViewPr>
  <p:slideViewPr>
    <p:cSldViewPr>
      <p:cViewPr varScale="1">
        <p:scale>
          <a:sx n="146" d="100"/>
          <a:sy n="146" d="100"/>
        </p:scale>
        <p:origin x="594" y="11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 Id="rId4"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 Id="rId4"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3E1A4F-E340-4A78-B418-E9375BEEFDE0}"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4DFBAC36-9A3B-4A58-9FFD-08D23AF6578C}">
      <dgm:prSet custT="1"/>
      <dgm:spPr/>
      <dgm:t>
        <a:bodyPr/>
        <a:lstStyle/>
        <a:p>
          <a:r>
            <a:rPr lang="en-US" sz="1400" dirty="0">
              <a:solidFill>
                <a:schemeClr val="tx1">
                  <a:lumMod val="95000"/>
                </a:schemeClr>
              </a:solidFill>
              <a:latin typeface="Times New Roman" panose="02020603050405020304" pitchFamily="18" charset="0"/>
              <a:cs typeface="Times New Roman" panose="02020603050405020304" pitchFamily="18" charset="0"/>
            </a:rPr>
            <a:t>Integration of clinical decision support with computer-based patient records could reduce medical errors, enhance patient safety. </a:t>
          </a:r>
        </a:p>
      </dgm:t>
    </dgm:pt>
    <dgm:pt modelId="{AAE726AA-6630-4EFD-A4F9-0506E7E26871}" type="parTrans" cxnId="{E2313681-862F-4D66-9E44-9A7E690FDB33}">
      <dgm:prSet/>
      <dgm:spPr/>
      <dgm:t>
        <a:bodyPr/>
        <a:lstStyle/>
        <a:p>
          <a:endParaRPr lang="en-US"/>
        </a:p>
      </dgm:t>
    </dgm:pt>
    <dgm:pt modelId="{12617175-945B-4AC9-827F-312793CA06C0}" type="sibTrans" cxnId="{E2313681-862F-4D66-9E44-9A7E690FDB33}">
      <dgm:prSet/>
      <dgm:spPr/>
      <dgm:t>
        <a:bodyPr/>
        <a:lstStyle/>
        <a:p>
          <a:pPr>
            <a:lnSpc>
              <a:spcPct val="100000"/>
            </a:lnSpc>
          </a:pPr>
          <a:endParaRPr lang="en-US"/>
        </a:p>
      </dgm:t>
    </dgm:pt>
    <dgm:pt modelId="{BBA6221A-436A-4193-91AC-3C8155F5B86B}">
      <dgm:prSet custT="1"/>
      <dgm:spPr/>
      <dgm:t>
        <a:bodyPr/>
        <a:lstStyle/>
        <a:p>
          <a:r>
            <a:rPr lang="en-US" sz="1400" dirty="0">
              <a:solidFill>
                <a:schemeClr val="tx1">
                  <a:lumMod val="95000"/>
                </a:schemeClr>
              </a:solidFill>
              <a:latin typeface="Times New Roman" panose="02020603050405020304" pitchFamily="18" charset="0"/>
              <a:cs typeface="Times New Roman" panose="02020603050405020304" pitchFamily="18" charset="0"/>
            </a:rPr>
            <a:t>It deceases unwanted practice variation and improve practice outcome which can help significantly improve the quality of clinical decisions</a:t>
          </a:r>
          <a:r>
            <a:rPr lang="en-US" sz="1400" dirty="0">
              <a:solidFill>
                <a:schemeClr val="tx1">
                  <a:lumMod val="95000"/>
                </a:schemeClr>
              </a:solidFill>
              <a:latin typeface="Arial Rounded MT Bold" panose="020F0704030504030204" pitchFamily="34" charset="0"/>
            </a:rPr>
            <a:t>. </a:t>
          </a:r>
        </a:p>
      </dgm:t>
    </dgm:pt>
    <dgm:pt modelId="{B4B8D3A4-E57C-45E9-8A39-CBEC1D4F5301}" type="parTrans" cxnId="{7DCD5437-913B-49C6-BAC1-D20BBB1EEB3A}">
      <dgm:prSet/>
      <dgm:spPr/>
      <dgm:t>
        <a:bodyPr/>
        <a:lstStyle/>
        <a:p>
          <a:endParaRPr lang="en-US"/>
        </a:p>
      </dgm:t>
    </dgm:pt>
    <dgm:pt modelId="{6D31449D-2301-41BC-A977-1D728ED56623}" type="sibTrans" cxnId="{7DCD5437-913B-49C6-BAC1-D20BBB1EEB3A}">
      <dgm:prSet/>
      <dgm:spPr/>
      <dgm:t>
        <a:bodyPr/>
        <a:lstStyle/>
        <a:p>
          <a:pPr>
            <a:lnSpc>
              <a:spcPct val="100000"/>
            </a:lnSpc>
          </a:pPr>
          <a:endParaRPr lang="en-US"/>
        </a:p>
      </dgm:t>
    </dgm:pt>
    <dgm:pt modelId="{76A0A895-63AB-4AC3-8726-D3CF7919D511}">
      <dgm:prSet custT="1"/>
      <dgm:spPr/>
      <dgm:t>
        <a:bodyPr/>
        <a:lstStyle/>
        <a:p>
          <a:r>
            <a:rPr lang="en-US" sz="1400" dirty="0">
              <a:solidFill>
                <a:schemeClr val="tx1">
                  <a:lumMod val="95000"/>
                </a:schemeClr>
              </a:solidFill>
              <a:latin typeface="Times New Roman" panose="02020603050405020304" pitchFamily="18" charset="0"/>
              <a:cs typeface="Times New Roman" panose="02020603050405020304" pitchFamily="18" charset="0"/>
            </a:rPr>
            <a:t>Reduce disease identification time and start treatment expeditiously.</a:t>
          </a:r>
        </a:p>
      </dgm:t>
    </dgm:pt>
    <dgm:pt modelId="{80108606-6F7A-40F1-AE75-F8618855401F}" type="parTrans" cxnId="{F65D090F-35CC-4DFD-A072-EAB3F68E9D76}">
      <dgm:prSet/>
      <dgm:spPr/>
      <dgm:t>
        <a:bodyPr/>
        <a:lstStyle/>
        <a:p>
          <a:endParaRPr lang="en-US"/>
        </a:p>
      </dgm:t>
    </dgm:pt>
    <dgm:pt modelId="{105A39F7-9B88-4EE2-90F0-257FA7345E1E}" type="sibTrans" cxnId="{F65D090F-35CC-4DFD-A072-EAB3F68E9D76}">
      <dgm:prSet/>
      <dgm:spPr/>
      <dgm:t>
        <a:bodyPr/>
        <a:lstStyle/>
        <a:p>
          <a:pPr>
            <a:lnSpc>
              <a:spcPct val="100000"/>
            </a:lnSpc>
          </a:pPr>
          <a:endParaRPr lang="en-US"/>
        </a:p>
      </dgm:t>
    </dgm:pt>
    <dgm:pt modelId="{23350D58-0A14-4E32-B345-C3A366A34CF4}">
      <dgm:prSet custT="1"/>
      <dgm:spPr/>
      <dgm:t>
        <a:bodyPr/>
        <a:lstStyle/>
        <a:p>
          <a:r>
            <a:rPr lang="en-US" sz="1400" dirty="0">
              <a:solidFill>
                <a:schemeClr val="tx1">
                  <a:lumMod val="95000"/>
                </a:schemeClr>
              </a:solidFill>
              <a:latin typeface="Times New Roman" panose="02020603050405020304" pitchFamily="18" charset="0"/>
              <a:cs typeface="Times New Roman" panose="02020603050405020304" pitchFamily="18" charset="0"/>
            </a:rPr>
            <a:t>Reduce the cost of medical tests &amp; by providing initial diagnostics in time that reduce huge amount of burden on patient’s family.</a:t>
          </a:r>
        </a:p>
      </dgm:t>
    </dgm:pt>
    <dgm:pt modelId="{0CC2BA66-B9DF-4C4E-A66B-895642DD1E5A}" type="parTrans" cxnId="{3A75B724-9594-4313-BF68-B6C61C6E6EF6}">
      <dgm:prSet/>
      <dgm:spPr/>
      <dgm:t>
        <a:bodyPr/>
        <a:lstStyle/>
        <a:p>
          <a:endParaRPr lang="en-US"/>
        </a:p>
      </dgm:t>
    </dgm:pt>
    <dgm:pt modelId="{0E112C77-29AD-4D27-B55F-01FB43D4BDE1}" type="sibTrans" cxnId="{3A75B724-9594-4313-BF68-B6C61C6E6EF6}">
      <dgm:prSet/>
      <dgm:spPr/>
      <dgm:t>
        <a:bodyPr/>
        <a:lstStyle/>
        <a:p>
          <a:endParaRPr lang="en-US"/>
        </a:p>
      </dgm:t>
    </dgm:pt>
    <dgm:pt modelId="{A04994C4-7600-49FF-B634-9BC35CE6CFC8}" type="pres">
      <dgm:prSet presAssocID="{473E1A4F-E340-4A78-B418-E9375BEEFDE0}" presName="root" presStyleCnt="0">
        <dgm:presLayoutVars>
          <dgm:dir/>
          <dgm:resizeHandles val="exact"/>
        </dgm:presLayoutVars>
      </dgm:prSet>
      <dgm:spPr/>
    </dgm:pt>
    <dgm:pt modelId="{EF56CA8C-1FC7-4238-A30C-B2A1F94044E1}" type="pres">
      <dgm:prSet presAssocID="{4DFBAC36-9A3B-4A58-9FFD-08D23AF6578C}" presName="compNode" presStyleCnt="0"/>
      <dgm:spPr/>
    </dgm:pt>
    <dgm:pt modelId="{B1E8D878-E595-4A4F-B1A7-11983CC53FF1}" type="pres">
      <dgm:prSet presAssocID="{4DFBAC36-9A3B-4A58-9FFD-08D23AF6578C}" presName="iconRect" presStyleLbl="node1" presStyleIdx="0" presStyleCnt="4" custLinFactNeighborX="-9164" custLinFactNeighborY="792"/>
      <dgm:spPr>
        <a:blipFill>
          <a:blip xmlns:r="http://schemas.openxmlformats.org/officeDocument/2006/relationships" r:embed="rId1">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Hospital"/>
        </a:ext>
      </dgm:extLst>
    </dgm:pt>
    <dgm:pt modelId="{FA852491-13BE-4755-85BC-959F8CD0CEE6}" type="pres">
      <dgm:prSet presAssocID="{4DFBAC36-9A3B-4A58-9FFD-08D23AF6578C}" presName="spaceRect" presStyleCnt="0"/>
      <dgm:spPr/>
    </dgm:pt>
    <dgm:pt modelId="{0EDA02CB-F350-43DD-AF61-6CD301BAB935}" type="pres">
      <dgm:prSet presAssocID="{4DFBAC36-9A3B-4A58-9FFD-08D23AF6578C}" presName="textRect" presStyleLbl="revTx" presStyleIdx="0" presStyleCnt="4" custScaleX="117112" custScaleY="126407" custLinFactNeighborY="23969">
        <dgm:presLayoutVars>
          <dgm:chMax val="1"/>
          <dgm:chPref val="1"/>
        </dgm:presLayoutVars>
      </dgm:prSet>
      <dgm:spPr/>
    </dgm:pt>
    <dgm:pt modelId="{BFD94FF9-326F-4150-B835-F2314F20BB1A}" type="pres">
      <dgm:prSet presAssocID="{12617175-945B-4AC9-827F-312793CA06C0}" presName="sibTrans" presStyleCnt="0"/>
      <dgm:spPr/>
    </dgm:pt>
    <dgm:pt modelId="{6C608898-1C2A-4499-A481-AA90EC37A80F}" type="pres">
      <dgm:prSet presAssocID="{BBA6221A-436A-4193-91AC-3C8155F5B86B}" presName="compNode" presStyleCnt="0"/>
      <dgm:spPr/>
    </dgm:pt>
    <dgm:pt modelId="{AD10A082-D34F-47B6-B003-0845EEC343AB}" type="pres">
      <dgm:prSet presAssocID="{BBA6221A-436A-4193-91AC-3C8155F5B86B}" presName="iconRect" presStyleLbl="node1" presStyleIdx="1" presStyleCnt="4" custLinFactNeighborX="-1583" custLinFactNeighborY="-7913"/>
      <dgm:spPr>
        <a:blipFill>
          <a:blip xmlns:r="http://schemas.openxmlformats.org/officeDocument/2006/relationships" r:embed="rId2">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Doctor"/>
        </a:ext>
      </dgm:extLst>
    </dgm:pt>
    <dgm:pt modelId="{7F37F767-678F-4557-8F20-2F3D5306DD09}" type="pres">
      <dgm:prSet presAssocID="{BBA6221A-436A-4193-91AC-3C8155F5B86B}" presName="spaceRect" presStyleCnt="0"/>
      <dgm:spPr/>
    </dgm:pt>
    <dgm:pt modelId="{C5BBA5B9-B9C4-494C-BB39-F8BBBCAE5F34}" type="pres">
      <dgm:prSet presAssocID="{BBA6221A-436A-4193-91AC-3C8155F5B86B}" presName="textRect" presStyleLbl="revTx" presStyleIdx="1" presStyleCnt="4">
        <dgm:presLayoutVars>
          <dgm:chMax val="1"/>
          <dgm:chPref val="1"/>
        </dgm:presLayoutVars>
      </dgm:prSet>
      <dgm:spPr/>
    </dgm:pt>
    <dgm:pt modelId="{2B0FC9CA-2D32-4199-9194-3477AB78A758}" type="pres">
      <dgm:prSet presAssocID="{6D31449D-2301-41BC-A977-1D728ED56623}" presName="sibTrans" presStyleCnt="0"/>
      <dgm:spPr/>
    </dgm:pt>
    <dgm:pt modelId="{6FB2363E-58A4-46A4-9A80-7DF75351B0AF}" type="pres">
      <dgm:prSet presAssocID="{76A0A895-63AB-4AC3-8726-D3CF7919D511}" presName="compNode" presStyleCnt="0"/>
      <dgm:spPr/>
    </dgm:pt>
    <dgm:pt modelId="{5E87F1FE-448A-4C51-8B83-76343ACD6C76}" type="pres">
      <dgm:prSet presAssocID="{76A0A895-63AB-4AC3-8726-D3CF7919D511}" presName="icon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Stopwatch"/>
        </a:ext>
      </dgm:extLst>
    </dgm:pt>
    <dgm:pt modelId="{0AC637ED-7AA8-48A2-9E12-0D168B009BB2}" type="pres">
      <dgm:prSet presAssocID="{76A0A895-63AB-4AC3-8726-D3CF7919D511}" presName="spaceRect" presStyleCnt="0"/>
      <dgm:spPr/>
    </dgm:pt>
    <dgm:pt modelId="{563C4B34-4D0A-4B29-B656-6CA8B1DDF82E}" type="pres">
      <dgm:prSet presAssocID="{76A0A895-63AB-4AC3-8726-D3CF7919D511}" presName="textRect" presStyleLbl="revTx" presStyleIdx="2" presStyleCnt="4" custLinFactNeighborX="-1885" custLinFactNeighborY="6214">
        <dgm:presLayoutVars>
          <dgm:chMax val="1"/>
          <dgm:chPref val="1"/>
        </dgm:presLayoutVars>
      </dgm:prSet>
      <dgm:spPr/>
    </dgm:pt>
    <dgm:pt modelId="{8096A663-AF67-41CA-A9B4-022C0D0255B5}" type="pres">
      <dgm:prSet presAssocID="{105A39F7-9B88-4EE2-90F0-257FA7345E1E}" presName="sibTrans" presStyleCnt="0"/>
      <dgm:spPr/>
    </dgm:pt>
    <dgm:pt modelId="{63530D34-1579-41E8-9C7F-6681EF596D79}" type="pres">
      <dgm:prSet presAssocID="{23350D58-0A14-4E32-B345-C3A366A34CF4}" presName="compNode" presStyleCnt="0"/>
      <dgm:spPr/>
    </dgm:pt>
    <dgm:pt modelId="{2EE98801-F2B0-4CBF-9371-BE8F3CE68EC1}" type="pres">
      <dgm:prSet presAssocID="{23350D58-0A14-4E32-B345-C3A366A34CF4}" presName="iconRect" presStyleLbl="node1" presStyleIdx="3" presStyleCnt="4"/>
      <dgm:spPr>
        <a:blipFill>
          <a:blip xmlns:r="http://schemas.openxmlformats.org/officeDocument/2006/relationships" r:embed="rId4">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Stethoscope"/>
        </a:ext>
      </dgm:extLst>
    </dgm:pt>
    <dgm:pt modelId="{F1562F0C-AEB3-4AD1-82E0-535639F12E58}" type="pres">
      <dgm:prSet presAssocID="{23350D58-0A14-4E32-B345-C3A366A34CF4}" presName="spaceRect" presStyleCnt="0"/>
      <dgm:spPr/>
    </dgm:pt>
    <dgm:pt modelId="{2506B320-FE93-40EF-8A6E-C5C0BACDA7C4}" type="pres">
      <dgm:prSet presAssocID="{23350D58-0A14-4E32-B345-C3A366A34CF4}" presName="textRect" presStyleLbl="revTx" presStyleIdx="3" presStyleCnt="4">
        <dgm:presLayoutVars>
          <dgm:chMax val="1"/>
          <dgm:chPref val="1"/>
        </dgm:presLayoutVars>
      </dgm:prSet>
      <dgm:spPr/>
    </dgm:pt>
  </dgm:ptLst>
  <dgm:cxnLst>
    <dgm:cxn modelId="{F65D090F-35CC-4DFD-A072-EAB3F68E9D76}" srcId="{473E1A4F-E340-4A78-B418-E9375BEEFDE0}" destId="{76A0A895-63AB-4AC3-8726-D3CF7919D511}" srcOrd="2" destOrd="0" parTransId="{80108606-6F7A-40F1-AE75-F8618855401F}" sibTransId="{105A39F7-9B88-4EE2-90F0-257FA7345E1E}"/>
    <dgm:cxn modelId="{3A75B724-9594-4313-BF68-B6C61C6E6EF6}" srcId="{473E1A4F-E340-4A78-B418-E9375BEEFDE0}" destId="{23350D58-0A14-4E32-B345-C3A366A34CF4}" srcOrd="3" destOrd="0" parTransId="{0CC2BA66-B9DF-4C4E-A66B-895642DD1E5A}" sibTransId="{0E112C77-29AD-4D27-B55F-01FB43D4BDE1}"/>
    <dgm:cxn modelId="{7DCD5437-913B-49C6-BAC1-D20BBB1EEB3A}" srcId="{473E1A4F-E340-4A78-B418-E9375BEEFDE0}" destId="{BBA6221A-436A-4193-91AC-3C8155F5B86B}" srcOrd="1" destOrd="0" parTransId="{B4B8D3A4-E57C-45E9-8A39-CBEC1D4F5301}" sibTransId="{6D31449D-2301-41BC-A977-1D728ED56623}"/>
    <dgm:cxn modelId="{DC0C173D-FD2A-4497-9E50-72EE3BDDEFFB}" type="presOf" srcId="{76A0A895-63AB-4AC3-8726-D3CF7919D511}" destId="{563C4B34-4D0A-4B29-B656-6CA8B1DDF82E}" srcOrd="0" destOrd="0" presId="urn:microsoft.com/office/officeart/2018/2/layout/IconLabelList"/>
    <dgm:cxn modelId="{9AC85F46-ED56-4409-8F33-FD7A48F1C66C}" type="presOf" srcId="{473E1A4F-E340-4A78-B418-E9375BEEFDE0}" destId="{A04994C4-7600-49FF-B634-9BC35CE6CFC8}" srcOrd="0" destOrd="0" presId="urn:microsoft.com/office/officeart/2018/2/layout/IconLabelList"/>
    <dgm:cxn modelId="{7EAA7872-F784-44B7-9598-A61A05A259F1}" type="presOf" srcId="{BBA6221A-436A-4193-91AC-3C8155F5B86B}" destId="{C5BBA5B9-B9C4-494C-BB39-F8BBBCAE5F34}" srcOrd="0" destOrd="0" presId="urn:microsoft.com/office/officeart/2018/2/layout/IconLabelList"/>
    <dgm:cxn modelId="{E2313681-862F-4D66-9E44-9A7E690FDB33}" srcId="{473E1A4F-E340-4A78-B418-E9375BEEFDE0}" destId="{4DFBAC36-9A3B-4A58-9FFD-08D23AF6578C}" srcOrd="0" destOrd="0" parTransId="{AAE726AA-6630-4EFD-A4F9-0506E7E26871}" sibTransId="{12617175-945B-4AC9-827F-312793CA06C0}"/>
    <dgm:cxn modelId="{EA6A158C-1CD5-4C1B-9527-8922D8945D05}" type="presOf" srcId="{23350D58-0A14-4E32-B345-C3A366A34CF4}" destId="{2506B320-FE93-40EF-8A6E-C5C0BACDA7C4}" srcOrd="0" destOrd="0" presId="urn:microsoft.com/office/officeart/2018/2/layout/IconLabelList"/>
    <dgm:cxn modelId="{6DDDF1C2-CBEA-47BC-BDD2-0BD640139C2B}" type="presOf" srcId="{4DFBAC36-9A3B-4A58-9FFD-08D23AF6578C}" destId="{0EDA02CB-F350-43DD-AF61-6CD301BAB935}" srcOrd="0" destOrd="0" presId="urn:microsoft.com/office/officeart/2018/2/layout/IconLabelList"/>
    <dgm:cxn modelId="{A158169B-3993-4275-B238-35744280C9AB}" type="presParOf" srcId="{A04994C4-7600-49FF-B634-9BC35CE6CFC8}" destId="{EF56CA8C-1FC7-4238-A30C-B2A1F94044E1}" srcOrd="0" destOrd="0" presId="urn:microsoft.com/office/officeart/2018/2/layout/IconLabelList"/>
    <dgm:cxn modelId="{8D15A064-AF6A-4A58-972B-DB4C5989D8B1}" type="presParOf" srcId="{EF56CA8C-1FC7-4238-A30C-B2A1F94044E1}" destId="{B1E8D878-E595-4A4F-B1A7-11983CC53FF1}" srcOrd="0" destOrd="0" presId="urn:microsoft.com/office/officeart/2018/2/layout/IconLabelList"/>
    <dgm:cxn modelId="{5C482B47-D9FF-4378-A6A6-FCC0C5A86B59}" type="presParOf" srcId="{EF56CA8C-1FC7-4238-A30C-B2A1F94044E1}" destId="{FA852491-13BE-4755-85BC-959F8CD0CEE6}" srcOrd="1" destOrd="0" presId="urn:microsoft.com/office/officeart/2018/2/layout/IconLabelList"/>
    <dgm:cxn modelId="{2C89F38E-9CBF-4E2B-A05A-19D8615ED510}" type="presParOf" srcId="{EF56CA8C-1FC7-4238-A30C-B2A1F94044E1}" destId="{0EDA02CB-F350-43DD-AF61-6CD301BAB935}" srcOrd="2" destOrd="0" presId="urn:microsoft.com/office/officeart/2018/2/layout/IconLabelList"/>
    <dgm:cxn modelId="{3BA2816E-C790-441C-985A-67A40C41C235}" type="presParOf" srcId="{A04994C4-7600-49FF-B634-9BC35CE6CFC8}" destId="{BFD94FF9-326F-4150-B835-F2314F20BB1A}" srcOrd="1" destOrd="0" presId="urn:microsoft.com/office/officeart/2018/2/layout/IconLabelList"/>
    <dgm:cxn modelId="{44C5A543-5316-4950-8242-1079B47E2AA4}" type="presParOf" srcId="{A04994C4-7600-49FF-B634-9BC35CE6CFC8}" destId="{6C608898-1C2A-4499-A481-AA90EC37A80F}" srcOrd="2" destOrd="0" presId="urn:microsoft.com/office/officeart/2018/2/layout/IconLabelList"/>
    <dgm:cxn modelId="{29C1FF78-53C7-46F9-8553-BE9B9871671E}" type="presParOf" srcId="{6C608898-1C2A-4499-A481-AA90EC37A80F}" destId="{AD10A082-D34F-47B6-B003-0845EEC343AB}" srcOrd="0" destOrd="0" presId="urn:microsoft.com/office/officeart/2018/2/layout/IconLabelList"/>
    <dgm:cxn modelId="{CD45D918-E477-4288-91E1-9819F7B37DBA}" type="presParOf" srcId="{6C608898-1C2A-4499-A481-AA90EC37A80F}" destId="{7F37F767-678F-4557-8F20-2F3D5306DD09}" srcOrd="1" destOrd="0" presId="urn:microsoft.com/office/officeart/2018/2/layout/IconLabelList"/>
    <dgm:cxn modelId="{75D7C531-BA8C-4983-BF73-200A7D759AD1}" type="presParOf" srcId="{6C608898-1C2A-4499-A481-AA90EC37A80F}" destId="{C5BBA5B9-B9C4-494C-BB39-F8BBBCAE5F34}" srcOrd="2" destOrd="0" presId="urn:microsoft.com/office/officeart/2018/2/layout/IconLabelList"/>
    <dgm:cxn modelId="{98D33ED6-C51B-4208-96EC-5B145EE17FB0}" type="presParOf" srcId="{A04994C4-7600-49FF-B634-9BC35CE6CFC8}" destId="{2B0FC9CA-2D32-4199-9194-3477AB78A758}" srcOrd="3" destOrd="0" presId="urn:microsoft.com/office/officeart/2018/2/layout/IconLabelList"/>
    <dgm:cxn modelId="{7EA60CEC-134D-49A5-8BDC-B4E41A819740}" type="presParOf" srcId="{A04994C4-7600-49FF-B634-9BC35CE6CFC8}" destId="{6FB2363E-58A4-46A4-9A80-7DF75351B0AF}" srcOrd="4" destOrd="0" presId="urn:microsoft.com/office/officeart/2018/2/layout/IconLabelList"/>
    <dgm:cxn modelId="{ECB0B2E6-9EBC-4978-9212-DAF426FE508C}" type="presParOf" srcId="{6FB2363E-58A4-46A4-9A80-7DF75351B0AF}" destId="{5E87F1FE-448A-4C51-8B83-76343ACD6C76}" srcOrd="0" destOrd="0" presId="urn:microsoft.com/office/officeart/2018/2/layout/IconLabelList"/>
    <dgm:cxn modelId="{3D163C2D-4FF6-4479-94AE-64F64B7B79F8}" type="presParOf" srcId="{6FB2363E-58A4-46A4-9A80-7DF75351B0AF}" destId="{0AC637ED-7AA8-48A2-9E12-0D168B009BB2}" srcOrd="1" destOrd="0" presId="urn:microsoft.com/office/officeart/2018/2/layout/IconLabelList"/>
    <dgm:cxn modelId="{7071D7DC-C1FB-4D4F-AF45-FA20B4E2025E}" type="presParOf" srcId="{6FB2363E-58A4-46A4-9A80-7DF75351B0AF}" destId="{563C4B34-4D0A-4B29-B656-6CA8B1DDF82E}" srcOrd="2" destOrd="0" presId="urn:microsoft.com/office/officeart/2018/2/layout/IconLabelList"/>
    <dgm:cxn modelId="{A22001B8-278C-48FE-AED3-8D95BC1FF350}" type="presParOf" srcId="{A04994C4-7600-49FF-B634-9BC35CE6CFC8}" destId="{8096A663-AF67-41CA-A9B4-022C0D0255B5}" srcOrd="5" destOrd="0" presId="urn:microsoft.com/office/officeart/2018/2/layout/IconLabelList"/>
    <dgm:cxn modelId="{C831FF02-1A91-4072-9B37-036BCC718E05}" type="presParOf" srcId="{A04994C4-7600-49FF-B634-9BC35CE6CFC8}" destId="{63530D34-1579-41E8-9C7F-6681EF596D79}" srcOrd="6" destOrd="0" presId="urn:microsoft.com/office/officeart/2018/2/layout/IconLabelList"/>
    <dgm:cxn modelId="{FBA34C01-069D-4F1D-9AAD-72BCE4CD5EEF}" type="presParOf" srcId="{63530D34-1579-41E8-9C7F-6681EF596D79}" destId="{2EE98801-F2B0-4CBF-9371-BE8F3CE68EC1}" srcOrd="0" destOrd="0" presId="urn:microsoft.com/office/officeart/2018/2/layout/IconLabelList"/>
    <dgm:cxn modelId="{69D1AE4F-157B-406C-8913-2FDCFAD13F69}" type="presParOf" srcId="{63530D34-1579-41E8-9C7F-6681EF596D79}" destId="{F1562F0C-AEB3-4AD1-82E0-535639F12E58}" srcOrd="1" destOrd="0" presId="urn:microsoft.com/office/officeart/2018/2/layout/IconLabelList"/>
    <dgm:cxn modelId="{FC411C0B-850D-4F2D-827B-BE50909A03B4}" type="presParOf" srcId="{63530D34-1579-41E8-9C7F-6681EF596D79}" destId="{2506B320-FE93-40EF-8A6E-C5C0BACDA7C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8D878-E595-4A4F-B1A7-11983CC53FF1}">
      <dsp:nvSpPr>
        <dsp:cNvPr id="0" name=""/>
        <dsp:cNvSpPr/>
      </dsp:nvSpPr>
      <dsp:spPr>
        <a:xfrm>
          <a:off x="889480" y="498059"/>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DA02CB-F350-43DD-AF61-6CD301BAB935}">
      <dsp:nvSpPr>
        <dsp:cNvPr id="0" name=""/>
        <dsp:cNvSpPr/>
      </dsp:nvSpPr>
      <dsp:spPr>
        <a:xfrm>
          <a:off x="314701" y="1814412"/>
          <a:ext cx="2108016" cy="1644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solidFill>
                <a:schemeClr val="tx1">
                  <a:lumMod val="95000"/>
                </a:schemeClr>
              </a:solidFill>
              <a:latin typeface="Times New Roman" panose="02020603050405020304" pitchFamily="18" charset="0"/>
              <a:cs typeface="Times New Roman" panose="02020603050405020304" pitchFamily="18" charset="0"/>
            </a:rPr>
            <a:t>Integration of clinical decision support with computer-based patient records could reduce medical errors, enhance patient safety. </a:t>
          </a:r>
        </a:p>
      </dsp:txBody>
      <dsp:txXfrm>
        <a:off x="314701" y="1814412"/>
        <a:ext cx="2108016" cy="1644278"/>
      </dsp:txXfrm>
    </dsp:sp>
    <dsp:sp modelId="{AD10A082-D34F-47B6-B003-0845EEC343AB}">
      <dsp:nvSpPr>
        <dsp:cNvPr id="0" name=""/>
        <dsp:cNvSpPr/>
      </dsp:nvSpPr>
      <dsp:spPr>
        <a:xfrm>
          <a:off x="3219894" y="513423"/>
          <a:ext cx="810000" cy="81000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BBA5B9-B9C4-494C-BB39-F8BBBCAE5F34}">
      <dsp:nvSpPr>
        <dsp:cNvPr id="0" name=""/>
        <dsp:cNvSpPr/>
      </dsp:nvSpPr>
      <dsp:spPr>
        <a:xfrm>
          <a:off x="2737717" y="1760250"/>
          <a:ext cx="1800000" cy="1300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solidFill>
                <a:schemeClr val="tx1">
                  <a:lumMod val="95000"/>
                </a:schemeClr>
              </a:solidFill>
              <a:latin typeface="Times New Roman" panose="02020603050405020304" pitchFamily="18" charset="0"/>
              <a:cs typeface="Times New Roman" panose="02020603050405020304" pitchFamily="18" charset="0"/>
            </a:rPr>
            <a:t>It deceases unwanted practice variation and improve practice outcome which can help significantly improve the quality of clinical decisions</a:t>
          </a:r>
          <a:r>
            <a:rPr lang="en-US" sz="1400" kern="1200" dirty="0">
              <a:solidFill>
                <a:schemeClr val="tx1">
                  <a:lumMod val="95000"/>
                </a:schemeClr>
              </a:solidFill>
              <a:latin typeface="Arial Rounded MT Bold" panose="020F0704030504030204" pitchFamily="34" charset="0"/>
            </a:rPr>
            <a:t>. </a:t>
          </a:r>
        </a:p>
      </dsp:txBody>
      <dsp:txXfrm>
        <a:off x="2737717" y="1760250"/>
        <a:ext cx="1800000" cy="1300781"/>
      </dsp:txXfrm>
    </dsp:sp>
    <dsp:sp modelId="{5E87F1FE-448A-4C51-8B83-76343ACD6C76}">
      <dsp:nvSpPr>
        <dsp:cNvPr id="0" name=""/>
        <dsp:cNvSpPr/>
      </dsp:nvSpPr>
      <dsp:spPr>
        <a:xfrm>
          <a:off x="5347716" y="577518"/>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3C4B34-4D0A-4B29-B656-6CA8B1DDF82E}">
      <dsp:nvSpPr>
        <dsp:cNvPr id="0" name=""/>
        <dsp:cNvSpPr/>
      </dsp:nvSpPr>
      <dsp:spPr>
        <a:xfrm>
          <a:off x="4818787" y="1841081"/>
          <a:ext cx="1800000" cy="1300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solidFill>
                <a:schemeClr val="tx1">
                  <a:lumMod val="95000"/>
                </a:schemeClr>
              </a:solidFill>
              <a:latin typeface="Times New Roman" panose="02020603050405020304" pitchFamily="18" charset="0"/>
              <a:cs typeface="Times New Roman" panose="02020603050405020304" pitchFamily="18" charset="0"/>
            </a:rPr>
            <a:t>Reduce disease identification time and start treatment expeditiously.</a:t>
          </a:r>
        </a:p>
      </dsp:txBody>
      <dsp:txXfrm>
        <a:off x="4818787" y="1841081"/>
        <a:ext cx="1800000" cy="1300781"/>
      </dsp:txXfrm>
    </dsp:sp>
    <dsp:sp modelId="{2EE98801-F2B0-4CBF-9371-BE8F3CE68EC1}">
      <dsp:nvSpPr>
        <dsp:cNvPr id="0" name=""/>
        <dsp:cNvSpPr/>
      </dsp:nvSpPr>
      <dsp:spPr>
        <a:xfrm>
          <a:off x="7462717" y="577518"/>
          <a:ext cx="810000" cy="810000"/>
        </a:xfrm>
        <a:prstGeom prst="rect">
          <a:avLst/>
        </a:prstGeom>
        <a:blipFill>
          <a:blip xmlns:r="http://schemas.openxmlformats.org/officeDocument/2006/relationships" r:embed="rId4">
            <a:extLst>
              <a:ext uri="{28A0092B-C50C-407E-A947-70E740481C1C}">
                <a14:useLocalDpi xmlns:a14="http://schemas.microsoft.com/office/drawing/2010/main" val="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06B320-FE93-40EF-8A6E-C5C0BACDA7C4}">
      <dsp:nvSpPr>
        <dsp:cNvPr id="0" name=""/>
        <dsp:cNvSpPr/>
      </dsp:nvSpPr>
      <dsp:spPr>
        <a:xfrm>
          <a:off x="6967717" y="1760250"/>
          <a:ext cx="1800000" cy="1300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solidFill>
                <a:schemeClr val="tx1">
                  <a:lumMod val="95000"/>
                </a:schemeClr>
              </a:solidFill>
              <a:latin typeface="Times New Roman" panose="02020603050405020304" pitchFamily="18" charset="0"/>
              <a:cs typeface="Times New Roman" panose="02020603050405020304" pitchFamily="18" charset="0"/>
            </a:rPr>
            <a:t>Reduce the cost of medical tests &amp; by providing initial diagnostics in time that reduce huge amount of burden on patient’s family.</a:t>
          </a:r>
        </a:p>
      </dsp:txBody>
      <dsp:txXfrm>
        <a:off x="6967717" y="1760250"/>
        <a:ext cx="1800000" cy="130078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2B64D2A-01FB-4C94-9553-0C343116DF53}"/>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IN"/>
          </a:p>
        </p:txBody>
      </p:sp>
      <p:sp>
        <p:nvSpPr>
          <p:cNvPr id="3" name="Date Placeholder 2">
            <a:extLst>
              <a:ext uri="{FF2B5EF4-FFF2-40B4-BE49-F238E27FC236}">
                <a16:creationId xmlns:a16="http://schemas.microsoft.com/office/drawing/2014/main" id="{FB72B1BF-6D9D-4612-BF9B-14C9BE9FD0E7}"/>
              </a:ext>
            </a:extLst>
          </p:cNvPr>
          <p:cNvSpPr>
            <a:spLocks noGrp="1"/>
          </p:cNvSpPr>
          <p:nvPr>
            <p:ph type="dt" idx="1"/>
          </p:nvPr>
        </p:nvSpPr>
        <p:spPr>
          <a:xfrm>
            <a:off x="4143375" y="0"/>
            <a:ext cx="3170238" cy="481013"/>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17857F3A-FE2F-4FBC-887F-598D74222CF6}" type="datetimeFigureOut">
              <a:rPr lang="en-IN"/>
              <a:pPr>
                <a:defRPr/>
              </a:pPr>
              <a:t>10-11-2022</a:t>
            </a:fld>
            <a:endParaRPr lang="en-IN"/>
          </a:p>
        </p:txBody>
      </p:sp>
      <p:sp>
        <p:nvSpPr>
          <p:cNvPr id="4" name="Slide Image Placeholder 3">
            <a:extLst>
              <a:ext uri="{FF2B5EF4-FFF2-40B4-BE49-F238E27FC236}">
                <a16:creationId xmlns:a16="http://schemas.microsoft.com/office/drawing/2014/main" id="{D6A99A26-972A-41CA-B0FA-B2993C7919AC}"/>
              </a:ext>
            </a:extLst>
          </p:cNvPr>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7C4151DA-15DB-4E30-AB45-8257F11E488B}"/>
              </a:ext>
            </a:extLst>
          </p:cNvPr>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AFC21844-0037-4D88-9F48-B153ED932494}"/>
              </a:ext>
            </a:extLst>
          </p:cNvPr>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IN"/>
          </a:p>
        </p:txBody>
      </p:sp>
      <p:sp>
        <p:nvSpPr>
          <p:cNvPr id="7" name="Slide Number Placeholder 6">
            <a:extLst>
              <a:ext uri="{FF2B5EF4-FFF2-40B4-BE49-F238E27FC236}">
                <a16:creationId xmlns:a16="http://schemas.microsoft.com/office/drawing/2014/main" id="{288C3EE3-6BD2-4C04-88F3-F0E70766FA07}"/>
              </a:ext>
            </a:extLst>
          </p:cNvPr>
          <p:cNvSpPr>
            <a:spLocks noGrp="1"/>
          </p:cNvSpPr>
          <p:nvPr>
            <p:ph type="sldNum" sz="quarter" idx="5"/>
          </p:nvPr>
        </p:nvSpPr>
        <p:spPr>
          <a:xfrm>
            <a:off x="4143375" y="9120188"/>
            <a:ext cx="3170238" cy="481012"/>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5CC147F-E9CD-4A1C-996F-611C1A654382}"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91138A5-0DF1-4D80-9FF0-15381BB2372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F289F210-0B2B-4858-9ED6-070C3430A39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BB5693B-49C8-47F6-9E57-D7651D121B47}"/>
              </a:ext>
            </a:extLst>
          </p:cNvPr>
          <p:cNvSpPr>
            <a:spLocks noGrp="1"/>
          </p:cNvSpPr>
          <p:nvPr>
            <p:ph type="sldNum" sz="quarter" idx="12"/>
          </p:nvPr>
        </p:nvSpPr>
        <p:spPr/>
        <p:txBody>
          <a:bodyPr/>
          <a:lstStyle>
            <a:lvl1pPr>
              <a:defRPr/>
            </a:lvl1pPr>
          </a:lstStyle>
          <a:p>
            <a:pPr>
              <a:defRPr/>
            </a:pPr>
            <a:fld id="{24151AD3-015B-46E8-8AE2-550FFD6146DA}" type="slidenum">
              <a:rPr lang="en-US" altLang="en-US"/>
              <a:pPr>
                <a:defRPr/>
              </a:pPr>
              <a:t>‹#›</a:t>
            </a:fld>
            <a:endParaRPr lang="en-US" altLang="en-US"/>
          </a:p>
        </p:txBody>
      </p:sp>
    </p:spTree>
    <p:extLst>
      <p:ext uri="{BB962C8B-B14F-4D97-AF65-F5344CB8AC3E}">
        <p14:creationId xmlns:p14="http://schemas.microsoft.com/office/powerpoint/2010/main" val="2535483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A42FEE-2251-4F2D-B645-502FBC5866D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490CB7FD-6B4A-44F4-AFC5-949B747915D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AA61B0E-BAFC-4783-91A1-84B08B01A0BF}"/>
              </a:ext>
            </a:extLst>
          </p:cNvPr>
          <p:cNvSpPr>
            <a:spLocks noGrp="1"/>
          </p:cNvSpPr>
          <p:nvPr>
            <p:ph type="sldNum" sz="quarter" idx="12"/>
          </p:nvPr>
        </p:nvSpPr>
        <p:spPr/>
        <p:txBody>
          <a:bodyPr/>
          <a:lstStyle>
            <a:lvl1pPr>
              <a:defRPr/>
            </a:lvl1pPr>
          </a:lstStyle>
          <a:p>
            <a:pPr>
              <a:defRPr/>
            </a:pPr>
            <a:fld id="{BF54922B-DC2C-4891-8216-330C672D782D}" type="slidenum">
              <a:rPr lang="en-US" altLang="en-US"/>
              <a:pPr>
                <a:defRPr/>
              </a:pPr>
              <a:t>‹#›</a:t>
            </a:fld>
            <a:endParaRPr lang="en-US" altLang="en-US"/>
          </a:p>
        </p:txBody>
      </p:sp>
    </p:spTree>
    <p:extLst>
      <p:ext uri="{BB962C8B-B14F-4D97-AF65-F5344CB8AC3E}">
        <p14:creationId xmlns:p14="http://schemas.microsoft.com/office/powerpoint/2010/main" val="49573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5AB68B-ECB2-48A8-9248-64AF4857BF09}"/>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67186BC-DB1D-4776-AFBF-FAC24636C95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250A4B5-A847-4AF7-9C9F-2428CB140CC1}"/>
              </a:ext>
            </a:extLst>
          </p:cNvPr>
          <p:cNvSpPr>
            <a:spLocks noGrp="1"/>
          </p:cNvSpPr>
          <p:nvPr>
            <p:ph type="sldNum" sz="quarter" idx="12"/>
          </p:nvPr>
        </p:nvSpPr>
        <p:spPr/>
        <p:txBody>
          <a:bodyPr/>
          <a:lstStyle>
            <a:lvl1pPr>
              <a:defRPr/>
            </a:lvl1pPr>
          </a:lstStyle>
          <a:p>
            <a:pPr>
              <a:defRPr/>
            </a:pPr>
            <a:fld id="{9B2939CD-BC7D-405C-83C9-3154F96E9A32}" type="slidenum">
              <a:rPr lang="en-US" altLang="en-US"/>
              <a:pPr>
                <a:defRPr/>
              </a:pPr>
              <a:t>‹#›</a:t>
            </a:fld>
            <a:endParaRPr lang="en-US" altLang="en-US"/>
          </a:p>
        </p:txBody>
      </p:sp>
    </p:spTree>
    <p:extLst>
      <p:ext uri="{BB962C8B-B14F-4D97-AF65-F5344CB8AC3E}">
        <p14:creationId xmlns:p14="http://schemas.microsoft.com/office/powerpoint/2010/main" val="4079232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A6D2F6-8624-4A33-AB91-4F7F46236802}"/>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68A845D5-D847-4472-9205-FFEB3D3B284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1896669-5DB9-4AEA-8CE5-BFB5A4976E5A}"/>
              </a:ext>
            </a:extLst>
          </p:cNvPr>
          <p:cNvSpPr>
            <a:spLocks noGrp="1"/>
          </p:cNvSpPr>
          <p:nvPr>
            <p:ph type="sldNum" sz="quarter" idx="12"/>
          </p:nvPr>
        </p:nvSpPr>
        <p:spPr/>
        <p:txBody>
          <a:bodyPr/>
          <a:lstStyle>
            <a:lvl1pPr>
              <a:defRPr/>
            </a:lvl1pPr>
          </a:lstStyle>
          <a:p>
            <a:pPr>
              <a:defRPr/>
            </a:pPr>
            <a:fld id="{C789863B-2991-4702-8723-A30AF72F0678}" type="slidenum">
              <a:rPr lang="en-US" altLang="en-US"/>
              <a:pPr>
                <a:defRPr/>
              </a:pPr>
              <a:t>‹#›</a:t>
            </a:fld>
            <a:endParaRPr lang="en-US" altLang="en-US"/>
          </a:p>
        </p:txBody>
      </p:sp>
    </p:spTree>
    <p:extLst>
      <p:ext uri="{BB962C8B-B14F-4D97-AF65-F5344CB8AC3E}">
        <p14:creationId xmlns:p14="http://schemas.microsoft.com/office/powerpoint/2010/main" val="1487090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E62900-FB6E-407B-A036-39F76C66DDCC}"/>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37DB30B9-65E0-4580-8F5D-32F2349FDC4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564FB0D-6955-404D-B97D-A91A0F642CEC}"/>
              </a:ext>
            </a:extLst>
          </p:cNvPr>
          <p:cNvSpPr>
            <a:spLocks noGrp="1"/>
          </p:cNvSpPr>
          <p:nvPr>
            <p:ph type="sldNum" sz="quarter" idx="12"/>
          </p:nvPr>
        </p:nvSpPr>
        <p:spPr/>
        <p:txBody>
          <a:bodyPr/>
          <a:lstStyle>
            <a:lvl1pPr>
              <a:defRPr/>
            </a:lvl1pPr>
          </a:lstStyle>
          <a:p>
            <a:pPr>
              <a:defRPr/>
            </a:pPr>
            <a:fld id="{E93C0A70-891B-4520-878D-FB1D13B81AB9}" type="slidenum">
              <a:rPr lang="en-US" altLang="en-US"/>
              <a:pPr>
                <a:defRPr/>
              </a:pPr>
              <a:t>‹#›</a:t>
            </a:fld>
            <a:endParaRPr lang="en-US" altLang="en-US"/>
          </a:p>
        </p:txBody>
      </p:sp>
    </p:spTree>
    <p:extLst>
      <p:ext uri="{BB962C8B-B14F-4D97-AF65-F5344CB8AC3E}">
        <p14:creationId xmlns:p14="http://schemas.microsoft.com/office/powerpoint/2010/main" val="2415010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C75F1092-1ADA-43EA-8D71-8848A1825095}"/>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DCB23753-373C-4159-ADAA-4DBC3C1D633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C8172C9-B421-4274-8C9B-B00034F7B9A6}"/>
              </a:ext>
            </a:extLst>
          </p:cNvPr>
          <p:cNvSpPr>
            <a:spLocks noGrp="1"/>
          </p:cNvSpPr>
          <p:nvPr>
            <p:ph type="sldNum" sz="quarter" idx="12"/>
          </p:nvPr>
        </p:nvSpPr>
        <p:spPr/>
        <p:txBody>
          <a:bodyPr/>
          <a:lstStyle>
            <a:lvl1pPr>
              <a:defRPr/>
            </a:lvl1pPr>
          </a:lstStyle>
          <a:p>
            <a:pPr>
              <a:defRPr/>
            </a:pPr>
            <a:fld id="{7976F294-BD70-4A56-872B-8E565B82AEE4}" type="slidenum">
              <a:rPr lang="en-US" altLang="en-US"/>
              <a:pPr>
                <a:defRPr/>
              </a:pPr>
              <a:t>‹#›</a:t>
            </a:fld>
            <a:endParaRPr lang="en-US" altLang="en-US"/>
          </a:p>
        </p:txBody>
      </p:sp>
    </p:spTree>
    <p:extLst>
      <p:ext uri="{BB962C8B-B14F-4D97-AF65-F5344CB8AC3E}">
        <p14:creationId xmlns:p14="http://schemas.microsoft.com/office/powerpoint/2010/main" val="705701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A8EA6E6E-C12B-44AE-92CC-F055F6062BA6}"/>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C30E66C0-48F7-4F4C-973D-5EA4EB4F0B48}"/>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AAAF1DC-7C32-48FF-AF11-635ECB783CE9}"/>
              </a:ext>
            </a:extLst>
          </p:cNvPr>
          <p:cNvSpPr>
            <a:spLocks noGrp="1"/>
          </p:cNvSpPr>
          <p:nvPr>
            <p:ph type="sldNum" sz="quarter" idx="12"/>
          </p:nvPr>
        </p:nvSpPr>
        <p:spPr/>
        <p:txBody>
          <a:bodyPr/>
          <a:lstStyle>
            <a:lvl1pPr>
              <a:defRPr/>
            </a:lvl1pPr>
          </a:lstStyle>
          <a:p>
            <a:pPr>
              <a:defRPr/>
            </a:pPr>
            <a:fld id="{5F7F45E1-2801-427F-8622-AD905CBC1811}" type="slidenum">
              <a:rPr lang="en-US" altLang="en-US"/>
              <a:pPr>
                <a:defRPr/>
              </a:pPr>
              <a:t>‹#›</a:t>
            </a:fld>
            <a:endParaRPr lang="en-US" altLang="en-US"/>
          </a:p>
        </p:txBody>
      </p:sp>
    </p:spTree>
    <p:extLst>
      <p:ext uri="{BB962C8B-B14F-4D97-AF65-F5344CB8AC3E}">
        <p14:creationId xmlns:p14="http://schemas.microsoft.com/office/powerpoint/2010/main" val="502965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6AF33401-8C52-4A43-9E25-7C2D9AB69870}"/>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A5BC470E-461C-425C-B9AD-F074B73B47CD}"/>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9D9AAC13-B848-4544-8B23-F7E1AE640CDD}"/>
              </a:ext>
            </a:extLst>
          </p:cNvPr>
          <p:cNvSpPr>
            <a:spLocks noGrp="1"/>
          </p:cNvSpPr>
          <p:nvPr>
            <p:ph type="sldNum" sz="quarter" idx="12"/>
          </p:nvPr>
        </p:nvSpPr>
        <p:spPr/>
        <p:txBody>
          <a:bodyPr/>
          <a:lstStyle>
            <a:lvl1pPr>
              <a:defRPr/>
            </a:lvl1pPr>
          </a:lstStyle>
          <a:p>
            <a:pPr>
              <a:defRPr/>
            </a:pPr>
            <a:fld id="{191F64DF-C9CA-43DB-9ED7-A5B7202A3DB8}" type="slidenum">
              <a:rPr lang="en-US" altLang="en-US"/>
              <a:pPr>
                <a:defRPr/>
              </a:pPr>
              <a:t>‹#›</a:t>
            </a:fld>
            <a:endParaRPr lang="en-US" altLang="en-US"/>
          </a:p>
        </p:txBody>
      </p:sp>
    </p:spTree>
    <p:extLst>
      <p:ext uri="{BB962C8B-B14F-4D97-AF65-F5344CB8AC3E}">
        <p14:creationId xmlns:p14="http://schemas.microsoft.com/office/powerpoint/2010/main" val="260184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846A6E1-E625-458F-91D3-6504822E7481}"/>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6CE46E41-331D-4339-9579-B0902F8075F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DF16B9E-03E6-4174-AC74-49F20722E842}"/>
              </a:ext>
            </a:extLst>
          </p:cNvPr>
          <p:cNvSpPr>
            <a:spLocks noGrp="1"/>
          </p:cNvSpPr>
          <p:nvPr>
            <p:ph type="sldNum" sz="quarter" idx="12"/>
          </p:nvPr>
        </p:nvSpPr>
        <p:spPr/>
        <p:txBody>
          <a:bodyPr/>
          <a:lstStyle>
            <a:lvl1pPr>
              <a:defRPr/>
            </a:lvl1pPr>
          </a:lstStyle>
          <a:p>
            <a:pPr>
              <a:defRPr/>
            </a:pPr>
            <a:fld id="{02FCA96E-CAB7-44A0-83F9-AFC3FA128A79}" type="slidenum">
              <a:rPr lang="en-US" altLang="en-US"/>
              <a:pPr>
                <a:defRPr/>
              </a:pPr>
              <a:t>‹#›</a:t>
            </a:fld>
            <a:endParaRPr lang="en-US" altLang="en-US"/>
          </a:p>
        </p:txBody>
      </p:sp>
    </p:spTree>
    <p:extLst>
      <p:ext uri="{BB962C8B-B14F-4D97-AF65-F5344CB8AC3E}">
        <p14:creationId xmlns:p14="http://schemas.microsoft.com/office/powerpoint/2010/main" val="3605354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B0BA69CF-DCA3-4743-8A46-4F01CD54B802}"/>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DE9EF51F-29E5-41FC-82BF-841345B7D60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B21D7CD-993D-4070-906B-C7FB4445ABD3}"/>
              </a:ext>
            </a:extLst>
          </p:cNvPr>
          <p:cNvSpPr>
            <a:spLocks noGrp="1"/>
          </p:cNvSpPr>
          <p:nvPr>
            <p:ph type="sldNum" sz="quarter" idx="12"/>
          </p:nvPr>
        </p:nvSpPr>
        <p:spPr/>
        <p:txBody>
          <a:bodyPr/>
          <a:lstStyle>
            <a:lvl1pPr>
              <a:defRPr/>
            </a:lvl1pPr>
          </a:lstStyle>
          <a:p>
            <a:pPr>
              <a:defRPr/>
            </a:pPr>
            <a:fld id="{D1105BD8-A8BF-4D31-8AC0-6243767D57ED}" type="slidenum">
              <a:rPr lang="en-US" altLang="en-US"/>
              <a:pPr>
                <a:defRPr/>
              </a:pPr>
              <a:t>‹#›</a:t>
            </a:fld>
            <a:endParaRPr lang="en-US" altLang="en-US"/>
          </a:p>
        </p:txBody>
      </p:sp>
    </p:spTree>
    <p:extLst>
      <p:ext uri="{BB962C8B-B14F-4D97-AF65-F5344CB8AC3E}">
        <p14:creationId xmlns:p14="http://schemas.microsoft.com/office/powerpoint/2010/main" val="3414758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740569"/>
            <a:ext cx="4629150" cy="3655219"/>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IN" noProof="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EDF6E830-CA9A-4ED5-8BF7-B5B39E26DCC9}"/>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1FF00948-BE79-4C21-AD9E-AB5282FF18C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3DE4524-18CC-4236-96EE-B808AC51D23E}"/>
              </a:ext>
            </a:extLst>
          </p:cNvPr>
          <p:cNvSpPr>
            <a:spLocks noGrp="1"/>
          </p:cNvSpPr>
          <p:nvPr>
            <p:ph type="sldNum" sz="quarter" idx="12"/>
          </p:nvPr>
        </p:nvSpPr>
        <p:spPr/>
        <p:txBody>
          <a:bodyPr/>
          <a:lstStyle>
            <a:lvl1pPr>
              <a:defRPr/>
            </a:lvl1pPr>
          </a:lstStyle>
          <a:p>
            <a:pPr>
              <a:defRPr/>
            </a:pPr>
            <a:fld id="{CA14737E-DD6B-4851-941C-21406AC6A2C2}" type="slidenum">
              <a:rPr lang="en-US" altLang="en-US"/>
              <a:pPr>
                <a:defRPr/>
              </a:pPr>
              <a:t>‹#›</a:t>
            </a:fld>
            <a:endParaRPr lang="en-US" altLang="en-US"/>
          </a:p>
        </p:txBody>
      </p:sp>
    </p:spTree>
    <p:extLst>
      <p:ext uri="{BB962C8B-B14F-4D97-AF65-F5344CB8AC3E}">
        <p14:creationId xmlns:p14="http://schemas.microsoft.com/office/powerpoint/2010/main" val="1065294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B29D195-30FB-470B-B8D3-7C2C1AF056D7}"/>
              </a:ext>
            </a:extLst>
          </p:cNvPr>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B0A06F9A-7358-4D75-B90D-3988961D212C}"/>
              </a:ext>
            </a:extLst>
          </p:cNvPr>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F597B2AB-5627-4AC5-B949-A6962F6EDC1A}"/>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667DF9A1-65D2-4A3D-9C19-08B43D39C5A7}"/>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82B0C149-ABE8-42E3-B948-C2A6F9DDB95C}"/>
              </a:ext>
            </a:extLst>
          </p:cNvPr>
          <p:cNvSpPr>
            <a:spLocks noGrp="1"/>
          </p:cNvSpPr>
          <p:nvPr>
            <p:ph type="sldNum" sz="quarter" idx="4"/>
          </p:nvPr>
        </p:nvSpPr>
        <p:spPr>
          <a:xfrm>
            <a:off x="6457950" y="4767263"/>
            <a:ext cx="20574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pPr>
              <a:defRPr/>
            </a:pPr>
            <a:fld id="{AF2CD951-720F-4348-9CCB-E114861F4E30}" type="slidenum">
              <a:rPr lang="en-US" altLang="en-US"/>
              <a:pPr>
                <a:defRPr/>
              </a:pPr>
              <a:t>‹#›</a:t>
            </a:fld>
            <a:endParaRPr lang="en-US" altLang="en-US"/>
          </a:p>
        </p:txBody>
      </p:sp>
      <p:pic>
        <p:nvPicPr>
          <p:cNvPr id="1031" name="Picture 2">
            <a:extLst>
              <a:ext uri="{FF2B5EF4-FFF2-40B4-BE49-F238E27FC236}">
                <a16:creationId xmlns:a16="http://schemas.microsoft.com/office/drawing/2014/main" id="{3C6FBF92-83F8-4A5F-B451-BB6EB3C4E82D}"/>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507413" y="30163"/>
            <a:ext cx="612775"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604EE6E3-44C4-4781-B5B8-BC4EAB27FFDD}"/>
              </a:ext>
            </a:extLst>
          </p:cNvPr>
          <p:cNvSpPr>
            <a:spLocks noGrp="1"/>
          </p:cNvSpPr>
          <p:nvPr/>
        </p:nvSpPr>
        <p:spPr bwMode="gray">
          <a:xfrm>
            <a:off x="997527" y="387877"/>
            <a:ext cx="6987747" cy="641870"/>
          </a:xfrm>
          <a:prstGeom prst="rect">
            <a:avLst/>
          </a:prstGeom>
        </p:spPr>
        <p:txBody>
          <a:bodyPr vert="horz" lIns="91440" tIns="45720" rIns="91440" bIns="45720" rtlCol="0" anchor="t">
            <a:normAutofit fontScale="625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algn="ctr"/>
            <a:r>
              <a:rPr lang="en-US" sz="3600" b="1" dirty="0">
                <a:solidFill>
                  <a:schemeClr val="tx1"/>
                </a:solidFill>
                <a:latin typeface="Times New Roman" panose="02020603050405020304" pitchFamily="18" charset="0"/>
                <a:cs typeface="Times New Roman" panose="02020603050405020304" pitchFamily="18" charset="0"/>
              </a:rPr>
              <a:t>Automate Diagnosis &amp; Consultant(</a:t>
            </a:r>
            <a:r>
              <a:rPr lang="en-US" sz="3600" b="1" dirty="0" err="1">
                <a:solidFill>
                  <a:schemeClr val="tx1"/>
                </a:solidFill>
                <a:latin typeface="Times New Roman" panose="02020603050405020304" pitchFamily="18" charset="0"/>
                <a:cs typeface="Times New Roman" panose="02020603050405020304" pitchFamily="18" charset="0"/>
              </a:rPr>
              <a:t>adc</a:t>
            </a:r>
            <a:r>
              <a:rPr lang="en-US" sz="3600" b="1" dirty="0">
                <a:solidFill>
                  <a:schemeClr val="tx1"/>
                </a:solidFill>
                <a:latin typeface="Times New Roman" panose="02020603050405020304" pitchFamily="18" charset="0"/>
                <a:cs typeface="Times New Roman" panose="02020603050405020304" pitchFamily="18" charset="0"/>
              </a:rPr>
              <a:t>)</a:t>
            </a:r>
            <a:endParaRPr lang="en-US" sz="3600" b="1" dirty="0">
              <a:solidFill>
                <a:schemeClr val="tx1"/>
              </a:solidFill>
            </a:endParaRPr>
          </a:p>
        </p:txBody>
      </p:sp>
      <p:sp>
        <p:nvSpPr>
          <p:cNvPr id="7" name="TextBox 13">
            <a:extLst>
              <a:ext uri="{FF2B5EF4-FFF2-40B4-BE49-F238E27FC236}">
                <a16:creationId xmlns:a16="http://schemas.microsoft.com/office/drawing/2014/main" id="{4EF8B4DA-6A63-4946-A60B-BAA614AEB893}"/>
              </a:ext>
            </a:extLst>
          </p:cNvPr>
          <p:cNvSpPr txBox="1"/>
          <p:nvPr/>
        </p:nvSpPr>
        <p:spPr>
          <a:xfrm>
            <a:off x="6248400" y="3555294"/>
            <a:ext cx="2438400" cy="120032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dirty="0">
                <a:latin typeface="Copperplate Gothic Bold" panose="020E0705020206020404" pitchFamily="34" charset="0"/>
              </a:rPr>
              <a:t>Team members:</a:t>
            </a:r>
          </a:p>
          <a:p>
            <a:pPr algn="ctr"/>
            <a:r>
              <a:rPr lang="en-US" sz="1400" dirty="0" err="1">
                <a:latin typeface="Arial Rounded MT Bold" panose="020F0704030504030204" pitchFamily="34" charset="0"/>
              </a:rPr>
              <a:t>Ayush</a:t>
            </a:r>
            <a:r>
              <a:rPr lang="en-US" sz="1400" dirty="0">
                <a:latin typeface="Copperplate Gothic Bold" panose="020E0705020206020404" pitchFamily="34" charset="0"/>
              </a:rPr>
              <a:t> </a:t>
            </a:r>
            <a:r>
              <a:rPr lang="en-IN" sz="1400" i="0" dirty="0">
                <a:effectLst/>
                <a:latin typeface="Arial Rounded MT Bold" panose="020F0704030504030204" pitchFamily="34" charset="0"/>
              </a:rPr>
              <a:t>Srivastava</a:t>
            </a:r>
          </a:p>
          <a:p>
            <a:pPr algn="ctr"/>
            <a:r>
              <a:rPr lang="en-IN" sz="1400" dirty="0">
                <a:latin typeface="Copperplate Gothic Bold" panose="020E0705020206020404" pitchFamily="34" charset="0"/>
              </a:rPr>
              <a:t>1900290120029</a:t>
            </a:r>
            <a:endParaRPr lang="en-US" sz="1400" dirty="0">
              <a:latin typeface="Copperplate Gothic Bold" panose="020E0705020206020404" pitchFamily="34" charset="0"/>
            </a:endParaRPr>
          </a:p>
          <a:p>
            <a:pPr algn="ctr"/>
            <a:r>
              <a:rPr lang="en-US" sz="1400" dirty="0">
                <a:latin typeface="Arial Rounded MT Bold" panose="020F0704030504030204" pitchFamily="34" charset="0"/>
              </a:rPr>
              <a:t>Ankit  Yadav </a:t>
            </a:r>
            <a:r>
              <a:rPr lang="en-US" sz="1400" dirty="0">
                <a:latin typeface="Copperplate Gothic Bold" panose="020E0705020206020404" pitchFamily="34" charset="0"/>
              </a:rPr>
              <a:t>1900290120016</a:t>
            </a:r>
          </a:p>
        </p:txBody>
      </p:sp>
      <p:sp>
        <p:nvSpPr>
          <p:cNvPr id="8" name="TextBox 7">
            <a:extLst>
              <a:ext uri="{FF2B5EF4-FFF2-40B4-BE49-F238E27FC236}">
                <a16:creationId xmlns:a16="http://schemas.microsoft.com/office/drawing/2014/main" id="{60B16FF4-169E-4E25-AE05-68811252F7DF}"/>
              </a:ext>
            </a:extLst>
          </p:cNvPr>
          <p:cNvSpPr txBox="1"/>
          <p:nvPr/>
        </p:nvSpPr>
        <p:spPr>
          <a:xfrm>
            <a:off x="2177664" y="655984"/>
            <a:ext cx="4788667"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(changing the way to presenting and detection of any diagnosis.) </a:t>
            </a:r>
            <a:endParaRPr lang="en-IN" sz="1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BB8CE5A-3228-4F58-BBA2-CC23E49D754B}"/>
              </a:ext>
            </a:extLst>
          </p:cNvPr>
          <p:cNvSpPr txBox="1"/>
          <p:nvPr/>
        </p:nvSpPr>
        <p:spPr>
          <a:xfrm>
            <a:off x="3703185" y="1958817"/>
            <a:ext cx="1576430" cy="461665"/>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Objective</a:t>
            </a:r>
          </a:p>
        </p:txBody>
      </p:sp>
      <p:sp>
        <p:nvSpPr>
          <p:cNvPr id="10" name="TextBox 9">
            <a:extLst>
              <a:ext uri="{FF2B5EF4-FFF2-40B4-BE49-F238E27FC236}">
                <a16:creationId xmlns:a16="http://schemas.microsoft.com/office/drawing/2014/main" id="{0203B37F-F937-4E05-B174-35CFB9DBB120}"/>
              </a:ext>
            </a:extLst>
          </p:cNvPr>
          <p:cNvSpPr txBox="1"/>
          <p:nvPr/>
        </p:nvSpPr>
        <p:spPr>
          <a:xfrm>
            <a:off x="1078125" y="2367186"/>
            <a:ext cx="7075275" cy="61555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objective of developing an automated system is to reduce health care costs by reducing physical hospital visits, hospitalizations, and diagnostic testing procedures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158A4F3-1CCC-4188-AF1D-A3E7B2F8DE63}"/>
              </a:ext>
            </a:extLst>
          </p:cNvPr>
          <p:cNvSpPr txBox="1"/>
          <p:nvPr/>
        </p:nvSpPr>
        <p:spPr>
          <a:xfrm>
            <a:off x="457200" y="3678404"/>
            <a:ext cx="4488546" cy="954107"/>
          </a:xfrm>
          <a:prstGeom prst="rect">
            <a:avLst/>
          </a:prstGeom>
          <a:noFill/>
        </p:spPr>
        <p:txBody>
          <a:bodyPr wrap="square">
            <a:spAutoFit/>
          </a:bodyPr>
          <a:lstStyle/>
          <a:p>
            <a:r>
              <a:rPr lang="en-US" sz="1400" b="1" dirty="0">
                <a:effectLst/>
                <a:latin typeface="Copperplate Gothic Bold" panose="020E0705020206020404" pitchFamily="34" charset="0"/>
                <a:ea typeface="Times New Roman" panose="02020603050405020304" pitchFamily="18" charset="0"/>
              </a:rPr>
              <a:t>Under the Guidance of</a:t>
            </a:r>
            <a:endParaRPr lang="en-IN" sz="1400" dirty="0">
              <a:effectLst/>
              <a:latin typeface="Copperplate Gothic Bold" panose="020E0705020206020404" pitchFamily="34" charset="0"/>
              <a:ea typeface="Times New Roman" panose="02020603050405020304" pitchFamily="18" charset="0"/>
            </a:endParaRPr>
          </a:p>
          <a:p>
            <a:r>
              <a:rPr lang="en-US" sz="1400" dirty="0">
                <a:effectLst/>
                <a:latin typeface="Arial Rounded MT Bold" panose="020F0704030504030204" pitchFamily="34" charset="0"/>
                <a:ea typeface="Times New Roman" panose="02020603050405020304" pitchFamily="18" charset="0"/>
              </a:rPr>
              <a:t>Mr. Harsh </a:t>
            </a:r>
            <a:r>
              <a:rPr lang="en-US" sz="1400" dirty="0" err="1">
                <a:effectLst/>
                <a:latin typeface="Arial Rounded MT Bold" panose="020F0704030504030204" pitchFamily="34" charset="0"/>
                <a:ea typeface="Times New Roman" panose="02020603050405020304" pitchFamily="18" charset="0"/>
              </a:rPr>
              <a:t>Khatter</a:t>
            </a:r>
            <a:endParaRPr lang="en-IN" sz="1400" dirty="0">
              <a:effectLst/>
              <a:latin typeface="Arial Rounded MT Bold" panose="020F0704030504030204" pitchFamily="34" charset="0"/>
              <a:ea typeface="Times New Roman" panose="02020603050405020304" pitchFamily="18" charset="0"/>
            </a:endParaRPr>
          </a:p>
          <a:p>
            <a:r>
              <a:rPr lang="en-IN" sz="1400" dirty="0">
                <a:effectLst/>
                <a:latin typeface="Arial Rounded MT Bold" panose="020F0704030504030204" pitchFamily="34" charset="0"/>
                <a:ea typeface="Times New Roman" panose="02020603050405020304" pitchFamily="18" charset="0"/>
              </a:rPr>
              <a:t>Assistant Professor</a:t>
            </a:r>
            <a:br>
              <a:rPr lang="en-IN" sz="1400" dirty="0">
                <a:effectLst/>
                <a:latin typeface="Arial Rounded MT Bold" panose="020F0704030504030204" pitchFamily="34" charset="0"/>
                <a:ea typeface="Times New Roman" panose="02020603050405020304" pitchFamily="18" charset="0"/>
              </a:rPr>
            </a:br>
            <a:r>
              <a:rPr lang="en-IN" sz="1400" dirty="0">
                <a:effectLst/>
                <a:latin typeface="Arial Rounded MT Bold" panose="020F0704030504030204" pitchFamily="34" charset="0"/>
                <a:ea typeface="Times New Roman" panose="02020603050405020304" pitchFamily="18" charset="0"/>
              </a:rPr>
              <a:t>Department of Computer Science </a:t>
            </a:r>
          </a:p>
        </p:txBody>
      </p:sp>
      <p:sp>
        <p:nvSpPr>
          <p:cNvPr id="12" name="TextBox 11">
            <a:extLst>
              <a:ext uri="{FF2B5EF4-FFF2-40B4-BE49-F238E27FC236}">
                <a16:creationId xmlns:a16="http://schemas.microsoft.com/office/drawing/2014/main" id="{0777604A-33A4-4B26-B993-CA21106B8EB8}"/>
              </a:ext>
            </a:extLst>
          </p:cNvPr>
          <p:cNvSpPr txBox="1"/>
          <p:nvPr/>
        </p:nvSpPr>
        <p:spPr>
          <a:xfrm>
            <a:off x="2448602" y="1372130"/>
            <a:ext cx="424679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Domain: Full Stack + Machine Learning</a:t>
            </a:r>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CC173E4-24A6-4A6E-B154-1522639E8590}"/>
              </a:ext>
            </a:extLst>
          </p:cNvPr>
          <p:cNvSpPr txBox="1"/>
          <p:nvPr/>
        </p:nvSpPr>
        <p:spPr>
          <a:xfrm>
            <a:off x="3911394" y="1056429"/>
            <a:ext cx="1071127" cy="369332"/>
          </a:xfrm>
          <a:prstGeom prst="rect">
            <a:avLst/>
          </a:prstGeom>
          <a:noFill/>
        </p:spPr>
        <p:txBody>
          <a:bodyPr wrap="none" rtlCol="0">
            <a:spAutoFit/>
          </a:bodyPr>
          <a:lstStyle/>
          <a:p>
            <a:r>
              <a:rPr lang="en-IN" dirty="0"/>
              <a:t>PCS23-11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212B9-C565-48C8-8077-4B5CA716CF36}"/>
              </a:ext>
            </a:extLst>
          </p:cNvPr>
          <p:cNvSpPr>
            <a:spLocks noGrp="1"/>
          </p:cNvSpPr>
          <p:nvPr/>
        </p:nvSpPr>
        <p:spPr bwMode="gray">
          <a:xfrm>
            <a:off x="1145112" y="514350"/>
            <a:ext cx="6853775" cy="562626"/>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u="sng" dirty="0">
                <a:solidFill>
                  <a:schemeClr val="tx1">
                    <a:lumMod val="95000"/>
                  </a:schemeClr>
                </a:solidFill>
                <a:latin typeface="Times New Roman" panose="02020603050405020304" pitchFamily="18" charset="0"/>
                <a:cs typeface="Times New Roman" panose="02020603050405020304" pitchFamily="18" charset="0"/>
              </a:rPr>
              <a:t>Social Impact Analysis</a:t>
            </a:r>
            <a:endParaRPr lang="en-IN" u="sng" dirty="0">
              <a:solidFill>
                <a:schemeClr val="tx1">
                  <a:lumMod val="95000"/>
                </a:schemeClr>
              </a:solidFill>
              <a:latin typeface="Times New Roman" panose="02020603050405020304" pitchFamily="18" charset="0"/>
              <a:cs typeface="Times New Roman" panose="02020603050405020304" pitchFamily="18" charset="0"/>
            </a:endParaRPr>
          </a:p>
        </p:txBody>
      </p:sp>
      <p:graphicFrame>
        <p:nvGraphicFramePr>
          <p:cNvPr id="3" name="Content Placeholder 2">
            <a:extLst>
              <a:ext uri="{FF2B5EF4-FFF2-40B4-BE49-F238E27FC236}">
                <a16:creationId xmlns:a16="http://schemas.microsoft.com/office/drawing/2014/main" id="{B743BF9F-64D9-45C3-AA92-7CD5EF168522}"/>
              </a:ext>
            </a:extLst>
          </p:cNvPr>
          <p:cNvGraphicFramePr>
            <a:graphicFrameLocks noGrp="1"/>
          </p:cNvGraphicFramePr>
          <p:nvPr>
            <p:extLst>
              <p:ext uri="{D42A27DB-BD31-4B8C-83A1-F6EECF244321}">
                <p14:modId xmlns:p14="http://schemas.microsoft.com/office/powerpoint/2010/main" val="742270880"/>
              </p:ext>
            </p:extLst>
          </p:nvPr>
        </p:nvGraphicFramePr>
        <p:xfrm>
          <a:off x="0" y="1352550"/>
          <a:ext cx="9082418" cy="36385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2851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F5C61F56-FFAF-4DA6-BC44-C0F437E6F53F}"/>
              </a:ext>
            </a:extLst>
          </p:cNvPr>
          <p:cNvSpPr>
            <a:spLocks noGrp="1" noChangeArrowheads="1"/>
          </p:cNvSpPr>
          <p:nvPr>
            <p:ph type="title"/>
          </p:nvPr>
        </p:nvSpPr>
        <p:spPr/>
        <p:txBody>
          <a:bodyPr/>
          <a:lstStyle/>
          <a:p>
            <a:pPr algn="ctr"/>
            <a:r>
              <a:rPr lang="en-IN" altLang="en-US" sz="3200" b="1" u="sng" dirty="0">
                <a:latin typeface="Times New Roman" panose="02020603050405020304" pitchFamily="18" charset="0"/>
                <a:cs typeface="Times New Roman" panose="02020603050405020304" pitchFamily="18" charset="0"/>
              </a:rPr>
              <a:t>OUTCOME OF THE PROJECT</a:t>
            </a:r>
          </a:p>
        </p:txBody>
      </p:sp>
      <p:sp>
        <p:nvSpPr>
          <p:cNvPr id="10243" name="Content Placeholder 2">
            <a:extLst>
              <a:ext uri="{FF2B5EF4-FFF2-40B4-BE49-F238E27FC236}">
                <a16:creationId xmlns:a16="http://schemas.microsoft.com/office/drawing/2014/main" id="{7C4C32EA-E481-4060-9861-77E96940C427}"/>
              </a:ext>
            </a:extLst>
          </p:cNvPr>
          <p:cNvSpPr>
            <a:spLocks noGrp="1" noChangeArrowheads="1"/>
          </p:cNvSpPr>
          <p:nvPr>
            <p:ph idx="1"/>
          </p:nvPr>
        </p:nvSpPr>
        <p:spPr>
          <a:xfrm>
            <a:off x="3133725" y="1370013"/>
            <a:ext cx="2876550" cy="1201737"/>
          </a:xfrm>
        </p:spPr>
        <p:txBody>
          <a:bodyPr/>
          <a:lstStyle/>
          <a:p>
            <a:r>
              <a:rPr lang="en-IN" altLang="en-US" sz="2800" b="1" dirty="0">
                <a:latin typeface="Times New Roman" panose="02020603050405020304" pitchFamily="18" charset="0"/>
                <a:cs typeface="Times New Roman" panose="02020603050405020304" pitchFamily="18" charset="0"/>
              </a:rPr>
              <a:t>Research Paper</a:t>
            </a:r>
          </a:p>
          <a:p>
            <a:r>
              <a:rPr lang="en-IN" altLang="en-US" sz="2800" b="1" dirty="0">
                <a:latin typeface="Times New Roman" panose="02020603050405020304" pitchFamily="18" charset="0"/>
                <a:cs typeface="Times New Roman" panose="02020603050405020304" pitchFamily="18" charset="0"/>
              </a:rPr>
              <a:t>Patent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8A872ED6-5C18-407E-8B4E-5EA5FB20A404}"/>
              </a:ext>
            </a:extLst>
          </p:cNvPr>
          <p:cNvSpPr>
            <a:spLocks noGrp="1" noChangeArrowheads="1"/>
          </p:cNvSpPr>
          <p:nvPr>
            <p:ph type="title"/>
          </p:nvPr>
        </p:nvSpPr>
        <p:spPr/>
        <p:txBody>
          <a:bodyPr/>
          <a:lstStyle/>
          <a:p>
            <a:pPr algn="ctr"/>
            <a:r>
              <a:rPr lang="en-US" altLang="en-US" sz="2000" b="1">
                <a:latin typeface="Times New Roman" panose="02020603050405020304" pitchFamily="18" charset="0"/>
                <a:cs typeface="Times New Roman" panose="02020603050405020304" pitchFamily="18" charset="0"/>
              </a:rPr>
              <a:t>Machine learning-based automated medical diagnosis to enhance healthcare infrastructure.</a:t>
            </a:r>
            <a:endParaRPr lang="en-IN" altLang="en-US" sz="2000" b="1" dirty="0">
              <a:latin typeface="Times New Roman" panose="02020603050405020304" pitchFamily="18" charset="0"/>
              <a:cs typeface="Times New Roman" panose="02020603050405020304" pitchFamily="18" charset="0"/>
            </a:endParaRPr>
          </a:p>
        </p:txBody>
      </p:sp>
      <p:sp>
        <p:nvSpPr>
          <p:cNvPr id="11267" name="Content Placeholder 2">
            <a:extLst>
              <a:ext uri="{FF2B5EF4-FFF2-40B4-BE49-F238E27FC236}">
                <a16:creationId xmlns:a16="http://schemas.microsoft.com/office/drawing/2014/main" id="{962904DE-A806-4626-8329-94257C94D992}"/>
              </a:ext>
            </a:extLst>
          </p:cNvPr>
          <p:cNvSpPr>
            <a:spLocks noGrp="1" noChangeArrowheads="1"/>
          </p:cNvSpPr>
          <p:nvPr>
            <p:ph idx="1"/>
          </p:nvPr>
        </p:nvSpPr>
        <p:spPr/>
        <p:txBody>
          <a:bodyPr/>
          <a:lstStyle/>
          <a:p>
            <a:pPr marL="0" indent="0">
              <a:buNone/>
            </a:pPr>
            <a:r>
              <a:rPr lang="en-US" sz="1800" b="0" i="0" dirty="0">
                <a:solidFill>
                  <a:srgbClr val="000000"/>
                </a:solidFill>
                <a:effectLst/>
                <a:latin typeface="Times New Roman" panose="02020603050405020304" pitchFamily="18" charset="0"/>
                <a:cs typeface="Times New Roman" panose="02020603050405020304" pitchFamily="18" charset="0"/>
              </a:rPr>
              <a:t>A sizeable segment of the world's population lacks access to quality healthcare. The success of healthcare ultimately depends on the doctor's skill. In this study, we investigate if this knowledge may be represented as an information corpus, or as data that has been retrieved using data mining methods, particularly the Machine Learning &amp; Deep Learning Model, to make a diagnosis. When the medical diagnosis is made widely available, coverage increase and life quality improve. In order to determine whether inferences about the causes of various diseases can be made from the data, this paper provides an overview of machine learning approaches used in the classification of various diseases. We outline a few of our findings from the trials we ran before offering some suggestions for the future.</a:t>
            </a:r>
            <a:endParaRPr lang="en-IN" sz="180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12F350A6-977A-47E5-A197-98A601BF33D3}"/>
              </a:ext>
            </a:extLst>
          </p:cNvPr>
          <p:cNvSpPr>
            <a:spLocks noGrp="1" noChangeArrowheads="1"/>
          </p:cNvSpPr>
          <p:nvPr>
            <p:ph type="title"/>
          </p:nvPr>
        </p:nvSpPr>
        <p:spPr/>
        <p:txBody>
          <a:bodyPr/>
          <a:lstStyle/>
          <a:p>
            <a:pPr algn="ctr"/>
            <a:r>
              <a:rPr lang="en-IN" altLang="en-US" b="1" u="sng" dirty="0">
                <a:latin typeface="Times New Roman" panose="02020603050405020304" pitchFamily="18" charset="0"/>
                <a:cs typeface="Times New Roman" panose="02020603050405020304" pitchFamily="18" charset="0"/>
              </a:rPr>
              <a:t>INTRODUCTION</a:t>
            </a:r>
          </a:p>
        </p:txBody>
      </p:sp>
      <p:sp>
        <p:nvSpPr>
          <p:cNvPr id="4099" name="Content Placeholder 2">
            <a:extLst>
              <a:ext uri="{FF2B5EF4-FFF2-40B4-BE49-F238E27FC236}">
                <a16:creationId xmlns:a16="http://schemas.microsoft.com/office/drawing/2014/main" id="{B670C217-2998-426C-9628-EDC0BB8E4A44}"/>
              </a:ext>
            </a:extLst>
          </p:cNvPr>
          <p:cNvSpPr>
            <a:spLocks noGrp="1" noChangeArrowheads="1"/>
          </p:cNvSpPr>
          <p:nvPr>
            <p:ph idx="1"/>
          </p:nvPr>
        </p:nvSpPr>
        <p:spPr>
          <a:xfrm>
            <a:off x="628650" y="1370013"/>
            <a:ext cx="7886700" cy="2039937"/>
          </a:xfrm>
        </p:spPr>
        <p:txBody>
          <a:bodyPr/>
          <a:lstStyle/>
          <a:p>
            <a:r>
              <a:rPr lang="en-US" sz="1800" dirty="0">
                <a:effectLst/>
                <a:latin typeface="Times New Roman" panose="02020603050405020304" pitchFamily="18" charset="0"/>
                <a:ea typeface="Times New Roman" panose="02020603050405020304" pitchFamily="18" charset="0"/>
              </a:rPr>
              <a:t>The health problem is the gap between acceptable or desirable health status and the present status. </a:t>
            </a:r>
          </a:p>
          <a:p>
            <a:r>
              <a:rPr lang="en-US" sz="1800" dirty="0">
                <a:effectLst/>
                <a:latin typeface="Times New Roman" panose="02020603050405020304" pitchFamily="18" charset="0"/>
                <a:ea typeface="Times New Roman" panose="02020603050405020304" pitchFamily="18" charset="0"/>
              </a:rPr>
              <a:t>This project is based on real-time implementation as well as more informative and realistic.</a:t>
            </a:r>
          </a:p>
          <a:p>
            <a:r>
              <a:rPr lang="en-US" sz="1800" dirty="0">
                <a:effectLst/>
                <a:latin typeface="Times New Roman" panose="02020603050405020304" pitchFamily="18" charset="0"/>
                <a:ea typeface="Times New Roman" panose="02020603050405020304" pitchFamily="18" charset="0"/>
              </a:rPr>
              <a:t> It can be highly used in Medical Diagnosis and understanding the different feasibilities of the model.</a:t>
            </a:r>
            <a:endParaRPr lang="en-IN" sz="1800" dirty="0">
              <a:effectLst/>
              <a:latin typeface="Times New Roman" panose="02020603050405020304" pitchFamily="18" charset="0"/>
              <a:ea typeface="Times New Roman" panose="02020603050405020304" pitchFamily="18" charset="0"/>
            </a:endParaRPr>
          </a:p>
          <a:p>
            <a:endParaRPr lang="en-I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78BCB386-5CD5-4192-ADC9-BB2DF6DF3C22}"/>
              </a:ext>
            </a:extLst>
          </p:cNvPr>
          <p:cNvSpPr>
            <a:spLocks noGrp="1" noChangeArrowheads="1"/>
          </p:cNvSpPr>
          <p:nvPr>
            <p:ph type="title"/>
          </p:nvPr>
        </p:nvSpPr>
        <p:spPr/>
        <p:txBody>
          <a:bodyPr/>
          <a:lstStyle/>
          <a:p>
            <a:pPr algn="ctr"/>
            <a:r>
              <a:rPr lang="en-IN" altLang="en-US" b="1" u="sng" dirty="0">
                <a:latin typeface="Times New Roman" panose="02020603050405020304" pitchFamily="18" charset="0"/>
                <a:cs typeface="Times New Roman" panose="02020603050405020304" pitchFamily="18" charset="0"/>
              </a:rPr>
              <a:t>PROBLEM STATEMENT</a:t>
            </a:r>
          </a:p>
        </p:txBody>
      </p:sp>
      <p:sp>
        <p:nvSpPr>
          <p:cNvPr id="5" name="TextBox 4">
            <a:extLst>
              <a:ext uri="{FF2B5EF4-FFF2-40B4-BE49-F238E27FC236}">
                <a16:creationId xmlns:a16="http://schemas.microsoft.com/office/drawing/2014/main" id="{DFFC0992-FAAE-4259-AA42-C24A9987778C}"/>
              </a:ext>
            </a:extLst>
          </p:cNvPr>
          <p:cNvSpPr txBox="1"/>
          <p:nvPr/>
        </p:nvSpPr>
        <p:spPr>
          <a:xfrm>
            <a:off x="814251" y="1694587"/>
            <a:ext cx="7677150" cy="1754326"/>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 such unprecedented times, with a fragile healthcare infrastructure, the medical facilities for people are scarce and even fewer for people with special needs. The healthcare sector got so preoccupied with Covid-19 cases that people with other ailments didn't even get a chance to avail medical assistance. So, We are here to present a model to mitigate the scarcity of facilities and the lack of medical management.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B655B6E2-AC2C-4140-ACED-C0C7A2F4DDB6}"/>
              </a:ext>
            </a:extLst>
          </p:cNvPr>
          <p:cNvSpPr>
            <a:spLocks noGrp="1" noChangeArrowheads="1"/>
          </p:cNvSpPr>
          <p:nvPr>
            <p:ph type="title"/>
          </p:nvPr>
        </p:nvSpPr>
        <p:spPr>
          <a:xfrm>
            <a:off x="3078343" y="438150"/>
            <a:ext cx="2862671" cy="762000"/>
          </a:xfrm>
        </p:spPr>
        <p:txBody>
          <a:bodyPr/>
          <a:lstStyle/>
          <a:p>
            <a:pPr algn="ctr"/>
            <a:r>
              <a:rPr lang="en-IN" altLang="en-US" b="1" u="sng" dirty="0">
                <a:latin typeface="Times New Roman" panose="02020603050405020304" pitchFamily="18" charset="0"/>
                <a:cs typeface="Times New Roman" panose="02020603050405020304" pitchFamily="18" charset="0"/>
              </a:rPr>
              <a:t>SOLUTION</a:t>
            </a:r>
          </a:p>
        </p:txBody>
      </p:sp>
      <p:sp>
        <p:nvSpPr>
          <p:cNvPr id="5" name="TextBox 4">
            <a:extLst>
              <a:ext uri="{FF2B5EF4-FFF2-40B4-BE49-F238E27FC236}">
                <a16:creationId xmlns:a16="http://schemas.microsoft.com/office/drawing/2014/main" id="{97768C39-C252-4C02-A2FE-94C1F63EDCBB}"/>
              </a:ext>
            </a:extLst>
          </p:cNvPr>
          <p:cNvSpPr txBox="1"/>
          <p:nvPr/>
        </p:nvSpPr>
        <p:spPr>
          <a:xfrm>
            <a:off x="633004" y="1276350"/>
            <a:ext cx="7753350" cy="2585323"/>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Integration of clinical decision support with computer-based patient records could</a:t>
            </a:r>
          </a:p>
          <a:p>
            <a:pPr marL="285750" indent="-285750">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Reduce medical errors</a:t>
            </a:r>
            <a:r>
              <a:rPr lang="en-US" dirty="0">
                <a:latin typeface="Times New Roman" panose="02020603050405020304" pitchFamily="18" charset="0"/>
                <a:ea typeface="Times New Roman" panose="02020603050405020304" pitchFamily="18" charset="0"/>
              </a:rPr>
              <a:t>.</a:t>
            </a:r>
          </a:p>
          <a:p>
            <a:pPr marL="285750" indent="-285750">
              <a:buFont typeface="Wingdings" panose="05000000000000000000" pitchFamily="2" charset="2"/>
              <a:buChar char="q"/>
            </a:pPr>
            <a:r>
              <a:rPr lang="en-US" dirty="0">
                <a:latin typeface="Times New Roman" panose="02020603050405020304" pitchFamily="18" charset="0"/>
                <a:ea typeface="Times New Roman" panose="02020603050405020304" pitchFamily="18" charset="0"/>
              </a:rPr>
              <a:t>Automated Diseases Prediction System.</a:t>
            </a:r>
          </a:p>
          <a:p>
            <a:pPr marL="285750" indent="-285750">
              <a:buFont typeface="Wingdings" panose="05000000000000000000" pitchFamily="2" charset="2"/>
              <a:buChar char="q"/>
            </a:pPr>
            <a:r>
              <a:rPr lang="en-US" dirty="0">
                <a:latin typeface="Times New Roman" panose="02020603050405020304" pitchFamily="18" charset="0"/>
                <a:ea typeface="Times New Roman" panose="02020603050405020304" pitchFamily="18" charset="0"/>
              </a:rPr>
              <a:t>Doctor Recommendation System</a:t>
            </a:r>
          </a:p>
          <a:p>
            <a:pPr marL="285750" indent="-285750">
              <a:buFont typeface="Wingdings" panose="05000000000000000000" pitchFamily="2" charset="2"/>
              <a:buChar char="q"/>
            </a:pPr>
            <a:r>
              <a:rPr lang="en-US" dirty="0">
                <a:latin typeface="Times New Roman" panose="02020603050405020304" pitchFamily="18" charset="0"/>
                <a:ea typeface="Times New Roman" panose="02020603050405020304" pitchFamily="18" charset="0"/>
              </a:rPr>
              <a:t>Online Consultation/Appointment with Labs/Doctors.</a:t>
            </a:r>
          </a:p>
          <a:p>
            <a:pPr marL="285750" indent="-285750">
              <a:buFont typeface="Wingdings" panose="05000000000000000000" pitchFamily="2" charset="2"/>
              <a:buChar char="q"/>
            </a:pPr>
            <a:r>
              <a:rPr lang="en-US" dirty="0">
                <a:latin typeface="Times New Roman" panose="02020603050405020304" pitchFamily="18" charset="0"/>
                <a:ea typeface="Times New Roman" panose="02020603050405020304" pitchFamily="18" charset="0"/>
              </a:rPr>
              <a:t>Path-labs Booking</a:t>
            </a:r>
          </a:p>
          <a:p>
            <a:pPr marL="285750" indent="-285750">
              <a:buFont typeface="Wingdings" panose="05000000000000000000" pitchFamily="2" charset="2"/>
              <a:buChar char="q"/>
            </a:pPr>
            <a:r>
              <a:rPr lang="en-US" dirty="0">
                <a:latin typeface="Times New Roman" panose="02020603050405020304" pitchFamily="18" charset="0"/>
                <a:ea typeface="Times New Roman" panose="02020603050405020304" pitchFamily="18" charset="0"/>
              </a:rPr>
              <a:t> Decentralized Patient Records</a:t>
            </a:r>
          </a:p>
          <a:p>
            <a:pPr marL="285750" indent="-285750">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Integrate doctors and patients via an interacting and user-friendly interface so that Patients can easily utilize it in emergency situations. </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E05B79-A10E-4A21-B3BE-1565E20DA3D8}"/>
              </a:ext>
            </a:extLst>
          </p:cNvPr>
          <p:cNvSpPr txBox="1"/>
          <p:nvPr/>
        </p:nvSpPr>
        <p:spPr>
          <a:xfrm>
            <a:off x="2780484" y="133350"/>
            <a:ext cx="3583032" cy="584775"/>
          </a:xfrm>
          <a:prstGeom prst="rect">
            <a:avLst/>
          </a:prstGeom>
          <a:noFill/>
        </p:spPr>
        <p:txBody>
          <a:bodyPr wrap="none" rtlCol="0">
            <a:spAutoFit/>
          </a:bodyPr>
          <a:lstStyle/>
          <a:p>
            <a:r>
              <a:rPr lang="en-US" sz="3200" b="1" u="sng" dirty="0">
                <a:latin typeface="Times New Roman" panose="02020603050405020304" pitchFamily="18" charset="0"/>
                <a:cs typeface="Times New Roman" panose="02020603050405020304" pitchFamily="18" charset="0"/>
              </a:rPr>
              <a:t>METHODOLOGY</a:t>
            </a:r>
            <a:endParaRPr lang="en-IN" sz="3200" b="1" u="sng" dirty="0">
              <a:latin typeface="Times New Roman" panose="02020603050405020304" pitchFamily="18" charset="0"/>
              <a:cs typeface="Times New Roman" panose="02020603050405020304" pitchFamily="18" charset="0"/>
            </a:endParaRPr>
          </a:p>
        </p:txBody>
      </p:sp>
      <p:pic>
        <p:nvPicPr>
          <p:cNvPr id="3" name="Picture 2" descr="Graphical user interface, diagram, application&#10;&#10;Description automatically generated">
            <a:extLst>
              <a:ext uri="{FF2B5EF4-FFF2-40B4-BE49-F238E27FC236}">
                <a16:creationId xmlns:a16="http://schemas.microsoft.com/office/drawing/2014/main" id="{CF16EBE5-CB66-0F0C-1A7A-C8282B23B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595" y="971550"/>
            <a:ext cx="7490810" cy="3486150"/>
          </a:xfrm>
          <a:prstGeom prst="rect">
            <a:avLst/>
          </a:prstGeom>
        </p:spPr>
      </p:pic>
    </p:spTree>
    <p:extLst>
      <p:ext uri="{BB962C8B-B14F-4D97-AF65-F5344CB8AC3E}">
        <p14:creationId xmlns:p14="http://schemas.microsoft.com/office/powerpoint/2010/main" val="2175435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diagram&#10;&#10;Description automatically generated">
            <a:extLst>
              <a:ext uri="{FF2B5EF4-FFF2-40B4-BE49-F238E27FC236}">
                <a16:creationId xmlns:a16="http://schemas.microsoft.com/office/drawing/2014/main" id="{E5EA1284-FD5C-8396-572E-BA6F7F1EE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34465"/>
            <a:ext cx="6324600" cy="4947018"/>
          </a:xfrm>
          <a:prstGeom prst="rect">
            <a:avLst/>
          </a:prstGeom>
        </p:spPr>
      </p:pic>
      <p:sp>
        <p:nvSpPr>
          <p:cNvPr id="3" name="TextBox 2">
            <a:extLst>
              <a:ext uri="{FF2B5EF4-FFF2-40B4-BE49-F238E27FC236}">
                <a16:creationId xmlns:a16="http://schemas.microsoft.com/office/drawing/2014/main" id="{50D5AFFA-2267-0B41-64E5-E4E90C64B987}"/>
              </a:ext>
            </a:extLst>
          </p:cNvPr>
          <p:cNvSpPr txBox="1"/>
          <p:nvPr/>
        </p:nvSpPr>
        <p:spPr>
          <a:xfrm>
            <a:off x="95794" y="666750"/>
            <a:ext cx="2286000" cy="1086950"/>
          </a:xfrm>
          <a:prstGeom prst="rect">
            <a:avLst/>
          </a:prstGeom>
        </p:spPr>
        <p:txBody>
          <a:bodyPr vert="horz" lIns="91440" tIns="45720" rIns="91440" bIns="45720" rtlCol="0" anchor="ctr">
            <a:noAutofit/>
          </a:bodyPr>
          <a:lstStyle/>
          <a:p>
            <a:pPr>
              <a:lnSpc>
                <a:spcPct val="90000"/>
              </a:lnSpc>
              <a:spcAft>
                <a:spcPts val="600"/>
              </a:spcAft>
            </a:pPr>
            <a:r>
              <a:rPr lang="en-US" sz="2800" u="sng" dirty="0">
                <a:latin typeface="Times New Roman" panose="02020603050405020304" pitchFamily="18" charset="0"/>
                <a:cs typeface="Times New Roman" panose="02020603050405020304" pitchFamily="18" charset="0"/>
              </a:rPr>
              <a:t>Web </a:t>
            </a:r>
            <a:r>
              <a:rPr lang="en-US" sz="2800" u="sng" dirty="0" err="1">
                <a:latin typeface="Times New Roman" panose="02020603050405020304" pitchFamily="18" charset="0"/>
                <a:cs typeface="Times New Roman" panose="02020603050405020304" pitchFamily="18" charset="0"/>
              </a:rPr>
              <a:t>DevelopmentModel</a:t>
            </a:r>
            <a:endParaRPr lang="en-US" sz="2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039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2FDD8077-3211-D7B8-91DD-36AD0B7E2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66675"/>
            <a:ext cx="8841441" cy="5010150"/>
          </a:xfrm>
          <a:prstGeom prst="rect">
            <a:avLst/>
          </a:prstGeom>
        </p:spPr>
      </p:pic>
    </p:spTree>
    <p:extLst>
      <p:ext uri="{BB962C8B-B14F-4D97-AF65-F5344CB8AC3E}">
        <p14:creationId xmlns:p14="http://schemas.microsoft.com/office/powerpoint/2010/main" val="549612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AEDC1B23-FFCA-10AB-6FF3-5543D2C44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075" y="-125643"/>
            <a:ext cx="6401849" cy="5143500"/>
          </a:xfrm>
          <a:prstGeom prst="rect">
            <a:avLst/>
          </a:prstGeom>
        </p:spPr>
      </p:pic>
    </p:spTree>
    <p:extLst>
      <p:ext uri="{BB962C8B-B14F-4D97-AF65-F5344CB8AC3E}">
        <p14:creationId xmlns:p14="http://schemas.microsoft.com/office/powerpoint/2010/main" val="3604406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DFE83-A8DF-2A5C-EC5B-147C3C2359D3}"/>
              </a:ext>
            </a:extLst>
          </p:cNvPr>
          <p:cNvSpPr txBox="1"/>
          <p:nvPr/>
        </p:nvSpPr>
        <p:spPr>
          <a:xfrm>
            <a:off x="495299" y="2568549"/>
            <a:ext cx="3962400" cy="984885"/>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Web </a:t>
            </a:r>
            <a:r>
              <a:rPr lang="en-IN" sz="2000" b="1" dirty="0">
                <a:latin typeface="Times New Roman" panose="02020603050405020304" pitchFamily="18" charset="0"/>
                <a:cs typeface="Times New Roman" panose="02020603050405020304" pitchFamily="18" charset="0"/>
              </a:rPr>
              <a:t>Development </a:t>
            </a:r>
          </a:p>
          <a:p>
            <a:r>
              <a:rPr lang="en-IN" sz="2000" b="1" i="0" dirty="0">
                <a:solidFill>
                  <a:schemeClr val="tx1">
                    <a:lumMod val="95000"/>
                  </a:schemeClr>
                </a:solidFill>
                <a:latin typeface="Times New Roman" panose="02020603050405020304" pitchFamily="18" charset="0"/>
                <a:cs typeface="Times New Roman" panose="02020603050405020304" pitchFamily="18" charset="0"/>
              </a:rPr>
              <a:t>Front</a:t>
            </a:r>
            <a:r>
              <a:rPr lang="en-IN" sz="2000" b="1" dirty="0">
                <a:solidFill>
                  <a:schemeClr val="tx1">
                    <a:lumMod val="95000"/>
                  </a:schemeClr>
                </a:solidFill>
                <a:latin typeface="Times New Roman" panose="02020603050405020304" pitchFamily="18" charset="0"/>
                <a:cs typeface="Times New Roman" panose="02020603050405020304" pitchFamily="18" charset="0"/>
              </a:rPr>
              <a:t>end: </a:t>
            </a:r>
            <a:r>
              <a:rPr lang="en-IN" i="0" dirty="0">
                <a:solidFill>
                  <a:schemeClr val="tx1">
                    <a:lumMod val="95000"/>
                  </a:schemeClr>
                </a:solidFill>
                <a:latin typeface="Times New Roman" panose="02020603050405020304" pitchFamily="18" charset="0"/>
                <a:cs typeface="Times New Roman" panose="02020603050405020304" pitchFamily="18" charset="0"/>
              </a:rPr>
              <a:t>HTML, CSS, JavaScript.</a:t>
            </a:r>
          </a:p>
          <a:p>
            <a:r>
              <a:rPr lang="en-IN" b="1" dirty="0">
                <a:solidFill>
                  <a:schemeClr val="tx1">
                    <a:lumMod val="95000"/>
                  </a:schemeClr>
                </a:solidFill>
                <a:latin typeface="Times New Roman" panose="02020603050405020304" pitchFamily="18" charset="0"/>
                <a:cs typeface="Times New Roman" panose="02020603050405020304" pitchFamily="18" charset="0"/>
              </a:rPr>
              <a:t>Backend: </a:t>
            </a:r>
            <a:r>
              <a:rPr lang="en-IN" dirty="0" err="1">
                <a:solidFill>
                  <a:schemeClr val="tx1">
                    <a:lumMod val="95000"/>
                  </a:schemeClr>
                </a:solidFill>
                <a:latin typeface="Times New Roman" panose="02020603050405020304" pitchFamily="18" charset="0"/>
                <a:cs typeface="Times New Roman" panose="02020603050405020304" pitchFamily="18" charset="0"/>
              </a:rPr>
              <a:t>NodeJs</a:t>
            </a:r>
            <a:r>
              <a:rPr lang="en-IN" dirty="0">
                <a:solidFill>
                  <a:schemeClr val="tx1">
                    <a:lumMod val="95000"/>
                  </a:schemeClr>
                </a:solidFill>
                <a:latin typeface="Times New Roman" panose="02020603050405020304" pitchFamily="18" charset="0"/>
                <a:cs typeface="Times New Roman" panose="02020603050405020304" pitchFamily="18" charset="0"/>
              </a:rPr>
              <a:t>, </a:t>
            </a:r>
            <a:r>
              <a:rPr lang="en-IN" dirty="0" err="1">
                <a:solidFill>
                  <a:schemeClr val="tx1">
                    <a:lumMod val="95000"/>
                  </a:schemeClr>
                </a:solidFill>
                <a:latin typeface="Times New Roman" panose="02020603050405020304" pitchFamily="18" charset="0"/>
                <a:cs typeface="Times New Roman" panose="02020603050405020304" pitchFamily="18" charset="0"/>
              </a:rPr>
              <a:t>ExpressJs</a:t>
            </a:r>
            <a:r>
              <a:rPr lang="en-IN" dirty="0">
                <a:solidFill>
                  <a:schemeClr val="tx1">
                    <a:lumMod val="95000"/>
                  </a:schemeClr>
                </a:solidFill>
                <a:latin typeface="Times New Roman" panose="02020603050405020304" pitchFamily="18" charset="0"/>
                <a:cs typeface="Times New Roman" panose="02020603050405020304" pitchFamily="18" charset="0"/>
              </a:rPr>
              <a:t> MongoDB</a:t>
            </a:r>
            <a:r>
              <a:rPr lang="en-IN" i="0" dirty="0">
                <a:solidFill>
                  <a:schemeClr val="tx1">
                    <a:lumMod val="95000"/>
                  </a:schemeClr>
                </a:solidFill>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7C3DA0D2-7838-0622-C02F-A0F3179F505D}"/>
              </a:ext>
            </a:extLst>
          </p:cNvPr>
          <p:cNvSpPr txBox="1"/>
          <p:nvPr/>
        </p:nvSpPr>
        <p:spPr>
          <a:xfrm>
            <a:off x="2286000" y="518692"/>
            <a:ext cx="4572000" cy="646331"/>
          </a:xfrm>
          <a:prstGeom prst="rect">
            <a:avLst/>
          </a:prstGeom>
          <a:noFill/>
        </p:spPr>
        <p:txBody>
          <a:bodyPr wrap="square">
            <a:spAutoFit/>
          </a:bodyPr>
          <a:lstStyle/>
          <a:p>
            <a:pPr algn="ctr"/>
            <a:r>
              <a:rPr lang="en-US" sz="3200" b="1" u="sng" dirty="0">
                <a:solidFill>
                  <a:schemeClr val="tx1">
                    <a:lumMod val="95000"/>
                  </a:schemeClr>
                </a:solidFill>
                <a:latin typeface="Times New Roman" panose="02020603050405020304" pitchFamily="18" charset="0"/>
                <a:cs typeface="Times New Roman" panose="02020603050405020304" pitchFamily="18" charset="0"/>
              </a:rPr>
              <a:t>Technology</a:t>
            </a:r>
            <a:r>
              <a:rPr lang="en-US" b="1" u="sng" dirty="0">
                <a:solidFill>
                  <a:schemeClr val="tx1">
                    <a:lumMod val="95000"/>
                  </a:schemeClr>
                </a:solidFill>
                <a:latin typeface="Times New Roman" panose="02020603050405020304" pitchFamily="18" charset="0"/>
                <a:cs typeface="Times New Roman" panose="02020603050405020304" pitchFamily="18" charset="0"/>
              </a:rPr>
              <a:t> </a:t>
            </a:r>
            <a:r>
              <a:rPr lang="en-US" sz="3600" b="1" u="sng" dirty="0">
                <a:solidFill>
                  <a:schemeClr val="tx1">
                    <a:lumMod val="95000"/>
                  </a:schemeClr>
                </a:solidFill>
                <a:latin typeface="Times New Roman" panose="02020603050405020304" pitchFamily="18" charset="0"/>
                <a:cs typeface="Times New Roman" panose="02020603050405020304" pitchFamily="18" charset="0"/>
              </a:rPr>
              <a:t>Stack</a:t>
            </a:r>
            <a:endParaRPr lang="en-IN" sz="3600" b="1" u="sng"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7960233-808A-6BAC-7E02-FB6D15866A3B}"/>
              </a:ext>
            </a:extLst>
          </p:cNvPr>
          <p:cNvSpPr txBox="1"/>
          <p:nvPr/>
        </p:nvSpPr>
        <p:spPr>
          <a:xfrm>
            <a:off x="5257800" y="2800350"/>
            <a:ext cx="3581400" cy="923330"/>
          </a:xfrm>
          <a:prstGeom prst="rect">
            <a:avLst/>
          </a:prstGeom>
          <a:noFill/>
        </p:spPr>
        <p:txBody>
          <a:bodyPr wrap="square">
            <a:spAutoFit/>
          </a:bodyPr>
          <a:lstStyle/>
          <a:p>
            <a:pPr lvl="0">
              <a:lnSpc>
                <a:spcPct val="100000"/>
              </a:lnSpc>
            </a:pPr>
            <a:r>
              <a:rPr lang="en-US" b="0" i="0" dirty="0">
                <a:solidFill>
                  <a:schemeClr val="tx1">
                    <a:lumMod val="95000"/>
                  </a:schemeClr>
                </a:solidFill>
                <a:latin typeface="Times New Roman" panose="02020603050405020304" pitchFamily="18" charset="0"/>
                <a:cs typeface="Times New Roman" panose="02020603050405020304" pitchFamily="18" charset="0"/>
              </a:rPr>
              <a:t>Anaconda, </a:t>
            </a:r>
            <a:r>
              <a:rPr lang="en-US" b="0" i="0" dirty="0" err="1">
                <a:solidFill>
                  <a:schemeClr val="tx1">
                    <a:lumMod val="95000"/>
                  </a:schemeClr>
                </a:solidFill>
                <a:latin typeface="Times New Roman" panose="02020603050405020304" pitchFamily="18" charset="0"/>
                <a:cs typeface="Times New Roman" panose="02020603050405020304" pitchFamily="18" charset="0"/>
              </a:rPr>
              <a:t>Jupyter</a:t>
            </a:r>
            <a:r>
              <a:rPr lang="en-US" dirty="0">
                <a:solidFill>
                  <a:schemeClr val="tx1">
                    <a:lumMod val="95000"/>
                  </a:schemeClr>
                </a:solidFill>
                <a:latin typeface="Times New Roman" panose="02020603050405020304" pitchFamily="18" charset="0"/>
                <a:cs typeface="Times New Roman" panose="02020603050405020304" pitchFamily="18" charset="0"/>
              </a:rPr>
              <a:t>-</a:t>
            </a:r>
            <a:r>
              <a:rPr lang="en-US" b="0" i="0" dirty="0">
                <a:solidFill>
                  <a:schemeClr val="tx1">
                    <a:lumMod val="95000"/>
                  </a:schemeClr>
                </a:solidFill>
                <a:latin typeface="Times New Roman" panose="02020603050405020304" pitchFamily="18" charset="0"/>
                <a:cs typeface="Times New Roman" panose="02020603050405020304" pitchFamily="18" charset="0"/>
              </a:rPr>
              <a:t>Notebook, EDA</a:t>
            </a:r>
            <a:r>
              <a:rPr lang="en-IN" b="0" i="0" dirty="0">
                <a:solidFill>
                  <a:schemeClr val="tx1">
                    <a:lumMod val="95000"/>
                  </a:schemeClr>
                </a:solidFill>
                <a:latin typeface="Times New Roman" panose="02020603050405020304" pitchFamily="18" charset="0"/>
                <a:cs typeface="Times New Roman" panose="02020603050405020304" pitchFamily="18" charset="0"/>
              </a:rPr>
              <a:t>, NumPy, Pandas, Matplotlib, Pandas, </a:t>
            </a:r>
            <a:r>
              <a:rPr lang="en-IN" b="0" i="0" dirty="0" err="1">
                <a:solidFill>
                  <a:schemeClr val="tx1">
                    <a:lumMod val="95000"/>
                  </a:schemeClr>
                </a:solidFill>
                <a:latin typeface="Times New Roman" panose="02020603050405020304" pitchFamily="18" charset="0"/>
                <a:cs typeface="Times New Roman" panose="02020603050405020304" pitchFamily="18" charset="0"/>
              </a:rPr>
              <a:t>Sklearn</a:t>
            </a:r>
            <a:r>
              <a:rPr lang="en-IN" dirty="0">
                <a:solidFill>
                  <a:schemeClr val="tx1">
                    <a:lumMod val="95000"/>
                  </a:schemeClr>
                </a:solidFill>
                <a:latin typeface="Times New Roman" panose="02020603050405020304" pitchFamily="18" charset="0"/>
                <a:cs typeface="Times New Roman" panose="02020603050405020304" pitchFamily="18" charset="0"/>
              </a:rPr>
              <a:t>, </a:t>
            </a:r>
            <a:r>
              <a:rPr lang="en-IN" b="0" i="0" dirty="0">
                <a:solidFill>
                  <a:schemeClr val="tx1">
                    <a:lumMod val="95000"/>
                  </a:schemeClr>
                </a:solidFill>
                <a:latin typeface="Times New Roman" panose="02020603050405020304" pitchFamily="18" charset="0"/>
                <a:cs typeface="Times New Roman" panose="02020603050405020304" pitchFamily="18" charset="0"/>
              </a:rPr>
              <a:t>ML &amp; DL Algorithms</a:t>
            </a:r>
            <a:r>
              <a:rPr lang="en-US" b="0" i="0" dirty="0">
                <a:solidFill>
                  <a:schemeClr val="tx1">
                    <a:lumMod val="95000"/>
                  </a:schemeClr>
                </a:solidFill>
              </a:rPr>
              <a:t>.</a:t>
            </a:r>
            <a:endParaRPr lang="en-US" dirty="0">
              <a:solidFill>
                <a:schemeClr val="tx1">
                  <a:lumMod val="95000"/>
                </a:schemeClr>
              </a:solidFill>
            </a:endParaRPr>
          </a:p>
        </p:txBody>
      </p:sp>
      <p:sp>
        <p:nvSpPr>
          <p:cNvPr id="8" name="Rectangle 7" descr="Robot">
            <a:extLst>
              <a:ext uri="{FF2B5EF4-FFF2-40B4-BE49-F238E27FC236}">
                <a16:creationId xmlns:a16="http://schemas.microsoft.com/office/drawing/2014/main" id="{2DD40E4E-C364-1462-A5ED-BE6327AC2625}"/>
              </a:ext>
            </a:extLst>
          </p:cNvPr>
          <p:cNvSpPr/>
          <p:nvPr/>
        </p:nvSpPr>
        <p:spPr>
          <a:xfrm>
            <a:off x="6553200" y="1601099"/>
            <a:ext cx="892447" cy="892447"/>
          </a:xfrm>
          <a:prstGeom prst="rect">
            <a:avLst/>
          </a:prstGeom>
          <a:blipFill>
            <a:blip r:embed="rId2">
              <a:extLst>
                <a:ext uri="{28A0092B-C50C-407E-A947-70E740481C1C}">
                  <a14:useLocalDpi xmlns:a14="http://schemas.microsoft.com/office/drawing/2010/main" val="0"/>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endParaRPr lang="en-IN" dirty="0"/>
          </a:p>
        </p:txBody>
      </p:sp>
      <p:sp>
        <p:nvSpPr>
          <p:cNvPr id="9" name="Rectangle 8" descr="DJ">
            <a:extLst>
              <a:ext uri="{FF2B5EF4-FFF2-40B4-BE49-F238E27FC236}">
                <a16:creationId xmlns:a16="http://schemas.microsoft.com/office/drawing/2014/main" id="{859896B4-6E26-0691-2B4D-1DD224DEB089}"/>
              </a:ext>
            </a:extLst>
          </p:cNvPr>
          <p:cNvSpPr/>
          <p:nvPr/>
        </p:nvSpPr>
        <p:spPr>
          <a:xfrm>
            <a:off x="2030276" y="1666784"/>
            <a:ext cx="892447" cy="892447"/>
          </a:xfrm>
          <a:prstGeom prst="rect">
            <a:avLst/>
          </a:prstGeom>
          <a:blipFill>
            <a:blip r:embed="rId3">
              <a:extLst>
                <a:ext uri="{28A0092B-C50C-407E-A947-70E740481C1C}">
                  <a14:useLocalDpi xmlns:a14="http://schemas.microsoft.com/office/drawing/2010/main" val="0"/>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1" name="TextBox 10">
            <a:extLst>
              <a:ext uri="{FF2B5EF4-FFF2-40B4-BE49-F238E27FC236}">
                <a16:creationId xmlns:a16="http://schemas.microsoft.com/office/drawing/2014/main" id="{5A144D57-30C7-225D-9C05-3E4C0CD328F7}"/>
              </a:ext>
            </a:extLst>
          </p:cNvPr>
          <p:cNvSpPr txBox="1"/>
          <p:nvPr/>
        </p:nvSpPr>
        <p:spPr>
          <a:xfrm>
            <a:off x="5943600" y="2499533"/>
            <a:ext cx="2209800" cy="400110"/>
          </a:xfrm>
          <a:prstGeom prst="rect">
            <a:avLst/>
          </a:prstGeom>
          <a:noFill/>
        </p:spPr>
        <p:txBody>
          <a:bodyPr wrap="square">
            <a:spAutoFit/>
          </a:bodyPr>
          <a:lstStyle/>
          <a:p>
            <a:pPr lvl="0">
              <a:lnSpc>
                <a:spcPct val="100000"/>
              </a:lnSpc>
              <a:defRPr b="1"/>
            </a:pPr>
            <a:r>
              <a:rPr lang="en-US" sz="2000" b="1" i="0" dirty="0">
                <a:solidFill>
                  <a:schemeClr val="tx1">
                    <a:lumMod val="95000"/>
                  </a:schemeClr>
                </a:solidFill>
                <a:latin typeface="Times New Roman" panose="02020603050405020304" pitchFamily="18" charset="0"/>
                <a:cs typeface="Times New Roman" panose="02020603050405020304" pitchFamily="18" charset="0"/>
              </a:rPr>
              <a:t>Machine Learning </a:t>
            </a:r>
            <a:endParaRPr lang="en-US" sz="2000" b="1"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521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4513</TotalTime>
  <Words>537</Words>
  <Application>Microsoft Office PowerPoint</Application>
  <PresentationFormat>On-screen Show (16:9)</PresentationFormat>
  <Paragraphs>46</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Rounded MT Bold</vt:lpstr>
      <vt:lpstr>Calibri</vt:lpstr>
      <vt:lpstr>Calibri Light</vt:lpstr>
      <vt:lpstr>Copperplate Gothic Bold</vt:lpstr>
      <vt:lpstr>Times New Roman</vt:lpstr>
      <vt:lpstr>Wingdings</vt:lpstr>
      <vt:lpstr>Wingdings 3</vt:lpstr>
      <vt:lpstr>Office Theme</vt:lpstr>
      <vt:lpstr>PowerPoint Presentation</vt:lpstr>
      <vt:lpstr>INTRODUCTION</vt:lpstr>
      <vt:lpstr>PROBLEM STATEMENT</vt:lpstr>
      <vt:lpstr>SOLUTION</vt:lpstr>
      <vt:lpstr>PowerPoint Presentation</vt:lpstr>
      <vt:lpstr>PowerPoint Presentation</vt:lpstr>
      <vt:lpstr>PowerPoint Presentation</vt:lpstr>
      <vt:lpstr>PowerPoint Presentation</vt:lpstr>
      <vt:lpstr>PowerPoint Presentation</vt:lpstr>
      <vt:lpstr>PowerPoint Presentation</vt:lpstr>
      <vt:lpstr>OUTCOME OF THE PROJECT</vt:lpstr>
      <vt:lpstr>Machine learning-based automated medical diagnosis to enhance healthcare infrastructure.</vt:lpstr>
    </vt:vector>
  </TitlesOfParts>
  <Company>&lt;arabianhorse&gt;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the applications of Computers in pharmacy?</dc:title>
  <dc:creator>Naseem Ahmed Khan</dc:creator>
  <cp:lastModifiedBy>Ankit Yadav</cp:lastModifiedBy>
  <cp:revision>728</cp:revision>
  <dcterms:created xsi:type="dcterms:W3CDTF">2010-08-24T00:35:57Z</dcterms:created>
  <dcterms:modified xsi:type="dcterms:W3CDTF">2022-11-10T05:07:05Z</dcterms:modified>
</cp:coreProperties>
</file>