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80" r:id="rId2"/>
    <p:sldId id="258" r:id="rId3"/>
    <p:sldId id="259" r:id="rId4"/>
    <p:sldId id="260" r:id="rId5"/>
    <p:sldId id="277" r:id="rId6"/>
    <p:sldId id="278" r:id="rId7"/>
    <p:sldId id="261" r:id="rId8"/>
    <p:sldId id="262" r:id="rId9"/>
    <p:sldId id="263" r:id="rId10"/>
    <p:sldId id="264" r:id="rId11"/>
    <p:sldId id="265" r:id="rId12"/>
    <p:sldId id="275" r:id="rId13"/>
    <p:sldId id="266" r:id="rId14"/>
    <p:sldId id="276" r:id="rId15"/>
    <p:sldId id="267" r:id="rId16"/>
    <p:sldId id="268" r:id="rId17"/>
    <p:sldId id="269" r:id="rId18"/>
    <p:sldId id="270" r:id="rId19"/>
    <p:sldId id="271" r:id="rId20"/>
    <p:sldId id="272" r:id="rId21"/>
    <p:sldId id="273" r:id="rId22"/>
    <p:sldId id="274" r:id="rId23"/>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76447"/>
    <a:srgbClr val="FF0066"/>
    <a:srgbClr val="008000"/>
    <a:srgbClr val="FF9900"/>
    <a:srgbClr val="CC0099"/>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p:cViewPr varScale="1">
        <p:scale>
          <a:sx n="72" d="100"/>
          <a:sy n="72" d="100"/>
        </p:scale>
        <p:origin x="-710"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endParaRPr lang="en-IN"/>
          </a:p>
        </p:txBody>
      </p:sp>
      <p:sp>
        <p:nvSpPr>
          <p:cNvPr id="1048671"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fld id="{A550E8F6-38E8-404A-95FB-07FE03BEE410}" type="datetimeFigureOut">
              <a:rPr lang="en-IN"/>
              <a:t>09-11-2022</a:t>
            </a:fld>
            <a:endParaRPr lang="en-IN"/>
          </a:p>
        </p:txBody>
      </p:sp>
      <p:sp>
        <p:nvSpPr>
          <p:cNvPr id="1048672"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1048673"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1048674"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endParaRPr lang="en-IN"/>
          </a:p>
        </p:txBody>
      </p:sp>
      <p:sp>
        <p:nvSpPr>
          <p:cNvPr id="1048675" name="Slide Number Placeholder 6"/>
          <p:cNvSpPr>
            <a:spLocks noGrp="1"/>
          </p:cNvSpPr>
          <p:nvPr>
            <p:ph type="sldNum" sz="quarter" idx="5"/>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C163328-C884-49E1-AB17-E79315D43EAA}" type="slidenum">
              <a:rPr lang="en-IN" altLang="en-US"/>
              <a:t>‹#›</a:t>
            </a:fld>
            <a:endParaRPr lang="en-IN" altLang="en-US"/>
          </a:p>
        </p:txBody>
      </p:sp>
    </p:spTree>
    <p:extLst>
      <p:ext uri="{BB962C8B-B14F-4D97-AF65-F5344CB8AC3E}">
        <p14:creationId xmlns:p14="http://schemas.microsoft.com/office/powerpoint/2010/main" val="373702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pPr/>
              <a:t>1</a:t>
            </a:fld>
            <a:endParaRPr lang="en-US"/>
          </a:p>
        </p:txBody>
      </p:sp>
    </p:spTree>
    <p:extLst>
      <p:ext uri="{BB962C8B-B14F-4D97-AF65-F5344CB8AC3E}">
        <p14:creationId xmlns:p14="http://schemas.microsoft.com/office/powerpoint/2010/main" val="391015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E9F658-60B4-40FA-9DA7-18DDF7E9E685}" type="slidenum">
              <a:rPr lang="en-US" altLang="en-US" smtClean="0"/>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DEAB1-0BF0-4D9A-B56D-9A168F427FF9}"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AED4F-AAC5-4F20-9B80-DDF295EFD43D}" type="slidenum">
              <a:rPr lang="en-US" altLang="en-US" smtClean="0"/>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96107-73CA-48D6-AE37-5700EAC9B85D}" type="slidenum">
              <a:rPr lang="en-US" altLang="en-US" smtClean="0"/>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2E33-4B9D-4AA0-8CEE-7443C9456063}" type="slidenum">
              <a:rPr lang="en-US" altLang="en-US" smtClean="0"/>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3F3B4-A06F-471F-8557-0E9C5D60AA6C}" type="slidenum">
              <a:rPr lang="en-US" altLang="en-US" smtClean="0"/>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F29B7-36BC-4083-A528-F8829B70DAAD}" type="slidenum">
              <a:rPr lang="en-US" altLang="en-US" smtClean="0"/>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E066B3-F27D-4574-9757-233F94490E2E}" type="slidenum">
              <a:rPr lang="en-US" altLang="en-US" smtClean="0"/>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79A8FF-41C3-499D-A9FA-DA41495ACFDC}" type="slidenum">
              <a:rPr lang="en-US" altLang="en-US" smtClean="0"/>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0AEC1-22C6-4ED1-BF61-96C6A2E3FE45}" type="slidenum">
              <a:rPr lang="en-US" altLang="en-US" smtClean="0"/>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A0F41224-6682-4B28-A99C-A587A26BFABC}" type="slidenum">
              <a:rPr lang="en-US" altLang="en-US" smtClean="0"/>
              <a:t>‹#›</a:t>
            </a:fld>
            <a:endParaRPr lang="en-US" alt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F587092-51F5-46C2-82D4-8E9F4A66ABE7}" type="slidenum">
              <a:rPr lang="en-US" altLang="en-US" smtClean="0"/>
              <a:t>‹#›</a:t>
            </a:fld>
            <a:endParaRPr lang="en-US" alt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2"/>
          <p:cNvPicPr>
            <a:picLocks noChangeAspect="1" noChangeArrowheads="1"/>
          </p:cNvPicPr>
          <p:nvPr userDrawn="1"/>
        </p:nvPicPr>
        <p:blipFill>
          <a:blip r:embed="rId13"/>
          <a:srcRect/>
          <a:stretch>
            <a:fillRect/>
          </a:stretch>
        </p:blipFill>
        <p:spPr bwMode="auto">
          <a:xfrm>
            <a:off x="8507413" y="30163"/>
            <a:ext cx="612775" cy="560387"/>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1" y="1047751"/>
            <a:ext cx="3352799" cy="1119190"/>
          </a:xfrm>
        </p:spPr>
        <p:txBody>
          <a:bodyPr>
            <a:noAutofit/>
          </a:bodyPr>
          <a:lstStyle/>
          <a:p>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smtClean="0"/>
              <a:t>SMART HEALTH PREDICTION SYSTEM</a:t>
            </a:r>
            <a:endParaRPr lang="en-US" sz="3200" dirty="0"/>
          </a:p>
        </p:txBody>
      </p:sp>
      <p:sp>
        <p:nvSpPr>
          <p:cNvPr id="3" name="Subtitle 2"/>
          <p:cNvSpPr>
            <a:spLocks noGrp="1"/>
          </p:cNvSpPr>
          <p:nvPr>
            <p:ph type="subTitle" idx="1"/>
          </p:nvPr>
        </p:nvSpPr>
        <p:spPr>
          <a:xfrm>
            <a:off x="4553715" y="3640685"/>
            <a:ext cx="4805790" cy="1121660"/>
          </a:xfrm>
        </p:spPr>
        <p:txBody>
          <a:bodyPr>
            <a:noAutofit/>
          </a:bodyPr>
          <a:lstStyle/>
          <a:p>
            <a:pPr algn="l"/>
            <a:r>
              <a:rPr lang="en-US" sz="2000" b="1" dirty="0"/>
              <a:t>MEMBERS</a:t>
            </a:r>
            <a:r>
              <a:rPr lang="en-US" sz="1400" dirty="0"/>
              <a:t>:</a:t>
            </a:r>
          </a:p>
          <a:p>
            <a:pPr marL="285750" indent="-285750" algn="l">
              <a:buFont typeface="Arial" panose="020B0604020202020204" pitchFamily="34" charset="0"/>
              <a:buChar char="•"/>
            </a:pPr>
            <a:r>
              <a:rPr lang="en-US" sz="1400" dirty="0" smtClean="0"/>
              <a:t>DEEPAK GOSWAMI  1900290120033</a:t>
            </a:r>
            <a:endParaRPr lang="en-US" sz="1400" dirty="0"/>
          </a:p>
          <a:p>
            <a:pPr marL="285750" indent="-285750" algn="l">
              <a:buFont typeface="Arial" panose="020B0604020202020204" pitchFamily="34" charset="0"/>
              <a:buChar char="•"/>
            </a:pPr>
            <a:r>
              <a:rPr lang="en-US" sz="1400" dirty="0" smtClean="0"/>
              <a:t>LOVELY MANGAL 1900290120058</a:t>
            </a:r>
            <a:endParaRPr lang="en-US" sz="1400" dirty="0"/>
          </a:p>
          <a:p>
            <a:pPr marL="285750" indent="-285750" algn="l">
              <a:buFont typeface="Arial" panose="020B0604020202020204" pitchFamily="34" charset="0"/>
              <a:buChar char="•"/>
            </a:pPr>
            <a:r>
              <a:rPr lang="en-US" sz="1400" dirty="0" smtClean="0"/>
              <a:t>MOHD ZUBAIR      1900290120065</a:t>
            </a:r>
            <a:endParaRPr lang="en-IN" sz="1400" dirty="0"/>
          </a:p>
        </p:txBody>
      </p:sp>
      <p:sp>
        <p:nvSpPr>
          <p:cNvPr id="4" name="Rectangle 3">
            <a:extLst>
              <a:ext uri="{FF2B5EF4-FFF2-40B4-BE49-F238E27FC236}">
                <a16:creationId xmlns="" xmlns:a16="http://schemas.microsoft.com/office/drawing/2014/main" id="{2937294B-7D14-4ED7-B6EF-20727B8D0BCD}"/>
              </a:ext>
            </a:extLst>
          </p:cNvPr>
          <p:cNvSpPr/>
          <p:nvPr/>
        </p:nvSpPr>
        <p:spPr>
          <a:xfrm>
            <a:off x="0" y="1"/>
            <a:ext cx="3808476" cy="739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800" b="1" dirty="0"/>
          </a:p>
          <a:p>
            <a:r>
              <a:rPr lang="en-US" sz="1800" b="1" dirty="0"/>
              <a:t>DOMAIN</a:t>
            </a:r>
            <a:r>
              <a:rPr lang="en-US" sz="1800" dirty="0"/>
              <a:t>: </a:t>
            </a:r>
          </a:p>
          <a:p>
            <a:r>
              <a:rPr lang="en-US" sz="1800" dirty="0" smtClean="0"/>
              <a:t> </a:t>
            </a:r>
            <a:r>
              <a:rPr lang="en-US" sz="1800" dirty="0"/>
              <a:t>MACHINE LEARNING</a:t>
            </a:r>
          </a:p>
          <a:p>
            <a:pPr algn="ctr"/>
            <a:endParaRPr lang="en-IN" dirty="0"/>
          </a:p>
        </p:txBody>
      </p:sp>
      <p:sp>
        <p:nvSpPr>
          <p:cNvPr id="5" name="Subtitle 2">
            <a:extLst>
              <a:ext uri="{FF2B5EF4-FFF2-40B4-BE49-F238E27FC236}">
                <a16:creationId xmlns="" xmlns:a16="http://schemas.microsoft.com/office/drawing/2014/main" id="{907752DF-3F45-4365-B52A-EAD5C1ABB6E7}"/>
              </a:ext>
            </a:extLst>
          </p:cNvPr>
          <p:cNvSpPr txBox="1">
            <a:spLocks/>
          </p:cNvSpPr>
          <p:nvPr/>
        </p:nvSpPr>
        <p:spPr>
          <a:xfrm>
            <a:off x="4572000" y="3286130"/>
            <a:ext cx="4347675" cy="458115"/>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2800" b="0" i="0" kern="1200">
                <a:solidFill>
                  <a:schemeClr val="tx1">
                    <a:lumMod val="65000"/>
                    <a:lumOff val="3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t>MENTOR: </a:t>
            </a:r>
            <a:r>
              <a:rPr lang="en-US" sz="2000" b="1" dirty="0" err="1" smtClean="0"/>
              <a:t>Shivani</a:t>
            </a:r>
            <a:endParaRPr lang="en-US" sz="2000" dirty="0"/>
          </a:p>
          <a:p>
            <a:r>
              <a:rPr lang="en-US" sz="2000" b="1" dirty="0"/>
              <a:t>   </a:t>
            </a:r>
            <a:r>
              <a:rPr lang="en-US" sz="2000" dirty="0"/>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31" y="1047750"/>
            <a:ext cx="3778074" cy="2238380"/>
          </a:xfrm>
          <a:prstGeom prst="rect">
            <a:avLst/>
          </a:prstGeom>
        </p:spPr>
      </p:pic>
    </p:spTree>
    <p:extLst>
      <p:ext uri="{BB962C8B-B14F-4D97-AF65-F5344CB8AC3E}">
        <p14:creationId xmlns:p14="http://schemas.microsoft.com/office/powerpoint/2010/main" val="211218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b="1" dirty="0"/>
              <a:t>ALGORITHM USED</a:t>
            </a:r>
          </a:p>
        </p:txBody>
      </p:sp>
      <p:sp>
        <p:nvSpPr>
          <p:cNvPr id="1048605" name="Content Placeholder 2"/>
          <p:cNvSpPr>
            <a:spLocks noGrp="1"/>
          </p:cNvSpPr>
          <p:nvPr>
            <p:ph idx="1"/>
          </p:nvPr>
        </p:nvSpPr>
        <p:spPr/>
        <p:txBody>
          <a:bodyPr>
            <a:normAutofit fontScale="92500"/>
          </a:bodyPr>
          <a:lstStyle/>
          <a:p>
            <a:pPr algn="just"/>
            <a:r>
              <a:rPr lang="en-US" b="1" dirty="0"/>
              <a:t>Naive Bayes-  </a:t>
            </a:r>
            <a:r>
              <a:rPr lang="en-US" sz="1800" dirty="0"/>
              <a:t>Naive Bayes classifiers are a collection of classification algorithms based on </a:t>
            </a:r>
            <a:r>
              <a:rPr lang="en-US" sz="1800" b="1" dirty="0"/>
              <a:t>Bayes’ Theorem</a:t>
            </a:r>
            <a:r>
              <a:rPr lang="en-US" sz="1800" dirty="0"/>
              <a:t>. It is not a single algorithm but a family of algorithms where all of them share a common principle, i.e. every pair of features being classified is independent of each other.</a:t>
            </a:r>
          </a:p>
          <a:p>
            <a:pPr algn="just"/>
            <a:r>
              <a:rPr lang="en-US" b="1" dirty="0"/>
              <a:t>Support Vector Machine-</a:t>
            </a:r>
            <a:r>
              <a:rPr lang="en-US" sz="2400" dirty="0"/>
              <a:t> </a:t>
            </a:r>
            <a:r>
              <a:rPr lang="en-US" sz="1800" dirty="0"/>
              <a:t>SVM is supervised learning </a:t>
            </a:r>
            <a:r>
              <a:rPr lang="en-US" sz="1800" dirty="0" err="1"/>
              <a:t>algorithm.The</a:t>
            </a:r>
            <a:r>
              <a:rPr lang="en-US" sz="1800" dirty="0"/>
              <a:t> goal of the SVM algorithm is to create the best line or decision boundary that can segregate n-dimensional space into classes so that we can easily put the new data point in the correct category in the future. This best decision boundary is called a </a:t>
            </a:r>
            <a:r>
              <a:rPr lang="en-US" sz="1800" dirty="0" err="1"/>
              <a:t>hyperplane.SVM</a:t>
            </a:r>
            <a:r>
              <a:rPr lang="en-US" sz="1800" dirty="0"/>
              <a:t> chooses the extreme points/vectors that help in creating the hyperplane. These extreme cases are called as support vectors, and hence algorithm is termed as Support Vector Machine.</a:t>
            </a: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ectangle 3"/>
          <p:cNvSpPr/>
          <p:nvPr/>
        </p:nvSpPr>
        <p:spPr>
          <a:xfrm>
            <a:off x="381000" y="781050"/>
            <a:ext cx="8382000" cy="3785652"/>
          </a:xfrm>
          <a:prstGeom prst="rect">
            <a:avLst/>
          </a:prstGeom>
        </p:spPr>
        <p:txBody>
          <a:bodyPr wrap="square">
            <a:spAutoFit/>
          </a:bodyPr>
          <a:lstStyle/>
          <a:p>
            <a:pPr marL="342900" indent="-342900">
              <a:buFont typeface="Arial" panose="020B0604020202020204" pitchFamily="34" charset="0"/>
              <a:buChar char="•"/>
            </a:pPr>
            <a:r>
              <a:rPr lang="en-US" sz="2400" dirty="0"/>
              <a:t>K-Nearest</a:t>
            </a:r>
            <a:r>
              <a:rPr lang="en-US" sz="2400" b="1" dirty="0"/>
              <a:t> </a:t>
            </a:r>
            <a:r>
              <a:rPr lang="en-US" sz="2400" b="1" dirty="0">
                <a:latin typeface="Calibri Light (Headings)"/>
              </a:rPr>
              <a:t>Neighbor</a:t>
            </a:r>
            <a:r>
              <a:rPr lang="en-US" b="1" dirty="0">
                <a:latin typeface="Calibri Light (Headings)"/>
              </a:rPr>
              <a:t>- </a:t>
            </a:r>
            <a:r>
              <a:rPr lang="en-US" dirty="0"/>
              <a:t>KNN is one of the simplest Machine Learning algorithms based on Supervised Learning technique.</a:t>
            </a:r>
            <a:br>
              <a:rPr lang="en-US" dirty="0"/>
            </a:br>
            <a:r>
              <a:rPr lang="en-US" dirty="0"/>
              <a:t>K-NN algorithm assumes the similarity between the new case/data and available cases and put the new case into the category that is most similar to the available categories.</a:t>
            </a:r>
            <a:br>
              <a:rPr lang="en-US" dirty="0"/>
            </a:br>
            <a:r>
              <a:rPr lang="en-US" dirty="0"/>
              <a:t>K-NN algorithm stores all the available data and classifies a new data point based on the similarity. This means when new data appears then it can be easily classified into a well suite category by using K- NN algorithm.</a:t>
            </a:r>
            <a:br>
              <a:rPr lang="en-US" dirty="0"/>
            </a:br>
            <a:r>
              <a:rPr lang="en-US" dirty="0"/>
              <a:t>K-NN algorithm can be used for Regression as well as for Classification but mostly it is used for the Classification problems.</a:t>
            </a:r>
          </a:p>
          <a:p>
            <a:pPr marL="342900" indent="-342900">
              <a:buFont typeface="Arial" panose="020B0604020202020204" pitchFamily="34" charset="0"/>
              <a:buChar char="•"/>
            </a:pPr>
            <a:endParaRPr lang="en-US" dirty="0"/>
          </a:p>
          <a:p>
            <a:r>
              <a:rPr lang="en-US" dirty="0"/>
              <a:t/>
            </a:r>
            <a:br>
              <a:rPr lang="en-US" dirty="0"/>
            </a:br>
            <a:endParaRPr lang="en-US" dirty="0"/>
          </a:p>
        </p:txBody>
      </p:sp>
      <p:sp>
        <p:nvSpPr>
          <p:cNvPr id="1048611" name="Title 7"/>
          <p:cNvSpPr>
            <a:spLocks noGrp="1"/>
          </p:cNvSpPr>
          <p:nvPr>
            <p:ph type="title"/>
          </p:nvPr>
        </p:nvSpPr>
        <p:spPr>
          <a:xfrm>
            <a:off x="628650" y="247650"/>
            <a:ext cx="7886700" cy="1181100"/>
          </a:xfrm>
        </p:spPr>
        <p:txBody>
          <a:bodyPr>
            <a:normAutofit fontScale="90000"/>
          </a:bodyPr>
          <a:lstStyle/>
          <a:p>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endParaRPr lang="en-US" sz="1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BD366A4-69C5-D619-CDAA-879FE170C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3349"/>
            <a:ext cx="7846767" cy="4240307"/>
          </a:xfrm>
          <a:prstGeom prst="rect">
            <a:avLst/>
          </a:prstGeom>
        </p:spPr>
      </p:pic>
      <p:sp>
        <p:nvSpPr>
          <p:cNvPr id="8" name="TextBox 7">
            <a:extLst>
              <a:ext uri="{FF2B5EF4-FFF2-40B4-BE49-F238E27FC236}">
                <a16:creationId xmlns:a16="http://schemas.microsoft.com/office/drawing/2014/main" xmlns="" id="{575FD5DE-31D3-0AC4-3871-52185A7146EE}"/>
              </a:ext>
            </a:extLst>
          </p:cNvPr>
          <p:cNvSpPr txBox="1"/>
          <p:nvPr/>
        </p:nvSpPr>
        <p:spPr>
          <a:xfrm>
            <a:off x="105436" y="4501998"/>
            <a:ext cx="1342364" cy="224998"/>
          </a:xfrm>
          <a:prstGeom prst="rect">
            <a:avLst/>
          </a:prstGeom>
          <a:noFill/>
        </p:spPr>
        <p:txBody>
          <a:bodyPr wrap="square">
            <a:spAutoFit/>
          </a:bodyPr>
          <a:lstStyle/>
          <a:p>
            <a:pPr marL="0" marR="0">
              <a:lnSpc>
                <a:spcPct val="115000"/>
              </a:lnSpc>
              <a:spcBef>
                <a:spcPts val="0"/>
              </a:spcBef>
              <a:spcAft>
                <a:spcPts val="0"/>
              </a:spcAft>
            </a:pPr>
            <a:r>
              <a:rPr lang="en-US" sz="800" dirty="0">
                <a:effectLst/>
                <a:latin typeface="Times New Roman" panose="02020603050405020304" pitchFamily="18" charset="0"/>
                <a:ea typeface="Calibri" panose="020F0502020204030204" pitchFamily="34" charset="0"/>
                <a:cs typeface="Times New Roman" panose="02020603050405020304" pitchFamily="18" charset="0"/>
              </a:rPr>
              <a:t>Fig.4: K-neighbors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926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2"/>
          <p:cNvSpPr>
            <a:spLocks noGrp="1"/>
          </p:cNvSpPr>
          <p:nvPr>
            <p:ph type="title"/>
          </p:nvPr>
        </p:nvSpPr>
        <p:spPr/>
        <p:txBody>
          <a:bodyPr/>
          <a:lstStyle/>
          <a:p>
            <a:r>
              <a:rPr lang="en-US" b="1" dirty="0"/>
              <a:t>Decision Tree-</a:t>
            </a:r>
          </a:p>
        </p:txBody>
      </p:sp>
      <p:sp>
        <p:nvSpPr>
          <p:cNvPr id="1048613" name="Content Placeholder 3"/>
          <p:cNvSpPr>
            <a:spLocks noGrp="1"/>
          </p:cNvSpPr>
          <p:nvPr>
            <p:ph idx="1"/>
          </p:nvPr>
        </p:nvSpPr>
        <p:spPr>
          <a:xfrm>
            <a:off x="628650" y="1560513"/>
            <a:ext cx="7886700" cy="3262312"/>
          </a:xfrm>
        </p:spPr>
        <p:txBody>
          <a:bodyPr/>
          <a:lstStyle/>
          <a:p>
            <a:pPr algn="just"/>
            <a:r>
              <a:rPr lang="en-US" sz="1800" dirty="0"/>
              <a:t>Decision Tree algorithm belongs to the family of supervised learning algorithms. Unlike other supervised learning algorithms, the decision tree algorithm can be used for solving </a:t>
            </a:r>
            <a:r>
              <a:rPr lang="en-US" sz="1800" b="1" dirty="0"/>
              <a:t>regression and classification problems</a:t>
            </a:r>
            <a:r>
              <a:rPr lang="en-US" sz="1800" dirty="0"/>
              <a:t> too.</a:t>
            </a:r>
          </a:p>
          <a:p>
            <a:pPr algn="just"/>
            <a:r>
              <a:rPr lang="en-US" sz="1800" dirty="0"/>
              <a:t>The goal of using a Decision Tree is to create a training model that can use to predict the class or value of the target variable by </a:t>
            </a:r>
            <a:r>
              <a:rPr lang="en-US" sz="1800" b="1" dirty="0"/>
              <a:t>learning simple decision rules</a:t>
            </a:r>
            <a:r>
              <a:rPr lang="en-US" sz="1800" dirty="0"/>
              <a:t> inferred from prior data(training data).</a:t>
            </a:r>
          </a:p>
          <a:p>
            <a:pPr algn="just"/>
            <a:r>
              <a:rPr lang="en-US" sz="1800" dirty="0"/>
              <a:t>In Decision Trees, for predicting a class label for a record we start from the </a:t>
            </a:r>
            <a:r>
              <a:rPr lang="en-US" sz="1800" b="1" dirty="0"/>
              <a:t>root</a:t>
            </a:r>
            <a:r>
              <a:rPr lang="en-US" sz="1800" dirty="0"/>
              <a:t> of the tree. We compare the values of the root attribute with the record’s attribute. On the basis of comparison, we follow the branch corresponding to that value and jump to the next node.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924B821-3067-046E-8E1D-76C9C2EFFC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1" y="742951"/>
            <a:ext cx="7719098" cy="3581400"/>
          </a:xfrm>
        </p:spPr>
      </p:pic>
      <p:sp>
        <p:nvSpPr>
          <p:cNvPr id="6" name="TextBox 5">
            <a:extLst>
              <a:ext uri="{FF2B5EF4-FFF2-40B4-BE49-F238E27FC236}">
                <a16:creationId xmlns:a16="http://schemas.microsoft.com/office/drawing/2014/main" xmlns="" id="{73C6D64A-D6F7-6A1A-DFB7-660F311C5DA9}"/>
              </a:ext>
            </a:extLst>
          </p:cNvPr>
          <p:cNvSpPr txBox="1"/>
          <p:nvPr/>
        </p:nvSpPr>
        <p:spPr>
          <a:xfrm>
            <a:off x="381000" y="4552950"/>
            <a:ext cx="1143000" cy="224998"/>
          </a:xfrm>
          <a:prstGeom prst="rect">
            <a:avLst/>
          </a:prstGeom>
          <a:noFill/>
        </p:spPr>
        <p:txBody>
          <a:bodyPr wrap="square" rtlCol="0">
            <a:spAutoFit/>
          </a:bodyPr>
          <a:lstStyle/>
          <a:p>
            <a:pPr marL="0" marR="0" algn="just">
              <a:lnSpc>
                <a:spcPct val="115000"/>
              </a:lnSpc>
              <a:spcBef>
                <a:spcPts val="0"/>
              </a:spcBef>
              <a:spcAft>
                <a:spcPts val="0"/>
              </a:spcAft>
            </a:pPr>
            <a:r>
              <a:rPr lang="en-US" sz="800" dirty="0">
                <a:effectLst/>
                <a:latin typeface="Times New Roman" panose="02020603050405020304" pitchFamily="18" charset="0"/>
                <a:ea typeface="Calibri" panose="020F0502020204030204" pitchFamily="34" charset="0"/>
                <a:cs typeface="Times New Roman" panose="02020603050405020304" pitchFamily="18" charset="0"/>
              </a:rPr>
              <a:t>Fig. 5:  Decision Tree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875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IN" sz="2800" b="1" dirty="0">
                <a:solidFill>
                  <a:schemeClr val="tx1">
                    <a:lumMod val="95000"/>
                    <a:lumOff val="5000"/>
                  </a:schemeClr>
                </a:solidFill>
              </a:rPr>
              <a:t>LOGISTIC REGRESSION-</a:t>
            </a:r>
            <a:endParaRPr lang="en-US" sz="2800" b="1" dirty="0">
              <a:solidFill>
                <a:schemeClr val="tx1">
                  <a:lumMod val="95000"/>
                  <a:lumOff val="5000"/>
                </a:schemeClr>
              </a:solidFill>
            </a:endParaRPr>
          </a:p>
        </p:txBody>
      </p:sp>
      <p:sp>
        <p:nvSpPr>
          <p:cNvPr id="1048615" name="Content Placeholder 2"/>
          <p:cNvSpPr>
            <a:spLocks noGrp="1"/>
          </p:cNvSpPr>
          <p:nvPr>
            <p:ph idx="1"/>
          </p:nvPr>
        </p:nvSpPr>
        <p:spPr/>
        <p:txBody>
          <a:bodyPr>
            <a:normAutofit lnSpcReduction="10000"/>
          </a:bodyPr>
          <a:lstStyle/>
          <a:p>
            <a:pPr algn="just"/>
            <a:r>
              <a:rPr lang="en-US" sz="1800" dirty="0"/>
              <a:t>Logistic regression is one of the most popular Machine Learning algorithms, which comes under the Supervised Learning technique. It is used for predicting the categorical dependent variable using a given set of independent variables.</a:t>
            </a:r>
          </a:p>
          <a:p>
            <a:pPr algn="just"/>
            <a:r>
              <a:rPr lang="en-US" sz="1800" dirty="0"/>
              <a:t>Logistic regression predicts the output of a categorical dependent variable. Therefore the outcome must be a categorical or discrete value. It can be either Yes or No, 0 or 1, true or False, etc. but instead of giving the exact value as 0 and 1, </a:t>
            </a:r>
            <a:r>
              <a:rPr lang="en-US" sz="1800" b="1" dirty="0"/>
              <a:t>it gives the probabilistic values which lie between 0 and 1</a:t>
            </a:r>
            <a:r>
              <a:rPr lang="en-US" sz="1800" dirty="0"/>
              <a:t>.</a:t>
            </a:r>
          </a:p>
          <a:p>
            <a:pPr algn="just"/>
            <a:r>
              <a:rPr lang="en-US" sz="1800" dirty="0"/>
              <a:t>Logistic Regression is much similar to the Linear Regression except that how they are used. Linear Regression is used for solving Regression problems, whereas </a:t>
            </a:r>
            <a:r>
              <a:rPr lang="en-US" sz="1800" b="1" dirty="0"/>
              <a:t>Logistic regression is used for solving the classification problems</a:t>
            </a:r>
            <a:r>
              <a:rPr lang="en-US" sz="1800"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b="1" dirty="0"/>
              <a:t>HARDWARE REQUIREMENT</a:t>
            </a:r>
          </a:p>
        </p:txBody>
      </p:sp>
      <p:sp>
        <p:nvSpPr>
          <p:cNvPr id="1048617" name="Content Placeholder 2"/>
          <p:cNvSpPr>
            <a:spLocks noGrp="1"/>
          </p:cNvSpPr>
          <p:nvPr>
            <p:ph idx="1"/>
          </p:nvPr>
        </p:nvSpPr>
        <p:spPr/>
        <p:txBody>
          <a:bodyPr/>
          <a:lstStyle/>
          <a:p>
            <a:pPr>
              <a:buFont typeface="Wingdings" pitchFamily="2" charset="2"/>
              <a:buChar char="Ø"/>
            </a:pPr>
            <a:r>
              <a:rPr lang="en-US" dirty="0"/>
              <a:t>Processor: Intel i3 OR i5 OR i7</a:t>
            </a:r>
          </a:p>
          <a:p>
            <a:pPr>
              <a:buFont typeface="Wingdings" pitchFamily="2" charset="2"/>
              <a:buChar char="Ø"/>
            </a:pPr>
            <a:r>
              <a:rPr lang="en-US" dirty="0"/>
              <a:t>RAM: _4 or 8</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b="1" dirty="0"/>
              <a:t>SOFTWARE REQUIREMENT</a:t>
            </a:r>
          </a:p>
        </p:txBody>
      </p:sp>
      <p:sp>
        <p:nvSpPr>
          <p:cNvPr id="1048619" name="Content Placeholder 2"/>
          <p:cNvSpPr>
            <a:spLocks noGrp="1"/>
          </p:cNvSpPr>
          <p:nvPr>
            <p:ph idx="1"/>
          </p:nvPr>
        </p:nvSpPr>
        <p:spPr/>
        <p:txBody>
          <a:bodyPr/>
          <a:lstStyle/>
          <a:p>
            <a:pPr>
              <a:buFont typeface="Wingdings" pitchFamily="2" charset="2"/>
              <a:buChar char="Ø"/>
            </a:pPr>
            <a:r>
              <a:rPr lang="en-US" dirty="0"/>
              <a:t>Python </a:t>
            </a:r>
          </a:p>
          <a:p>
            <a:pPr>
              <a:buFont typeface="Wingdings" pitchFamily="2" charset="2"/>
              <a:buChar char="Ø"/>
            </a:pPr>
            <a:r>
              <a:rPr lang="en-US" dirty="0" err="1"/>
              <a:t>Jupyter</a:t>
            </a:r>
            <a:r>
              <a:rPr lang="en-US" dirty="0"/>
              <a:t> Notebook</a:t>
            </a:r>
          </a:p>
          <a:p>
            <a:pPr>
              <a:buFont typeface="Wingdings" pitchFamily="2" charset="2"/>
              <a:buChar char="Ø"/>
            </a:pPr>
            <a:r>
              <a:rPr lang="en-US" dirty="0"/>
              <a:t>SQL Server</a:t>
            </a:r>
          </a:p>
          <a:p>
            <a:pPr>
              <a:buFont typeface="Wingdings" pitchFamily="2" charset="2"/>
              <a:buChar char="Ø"/>
            </a:pPr>
            <a:r>
              <a:rPr lang="en-US" dirty="0"/>
              <a:t>HTML5</a:t>
            </a:r>
          </a:p>
          <a:p>
            <a:pPr>
              <a:buFont typeface="Wingdings" pitchFamily="2" charset="2"/>
              <a:buChar char="Ø"/>
            </a:pPr>
            <a:r>
              <a:rPr lang="en-US" dirty="0"/>
              <a:t>CSS</a:t>
            </a:r>
          </a:p>
          <a:p>
            <a:pPr>
              <a:buFont typeface="Wingdings" pitchFamily="2" charset="2"/>
              <a:buChar char="Ø"/>
            </a:pPr>
            <a:r>
              <a:rPr lang="en-US" dirty="0"/>
              <a:t>Window 7 and above.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b="1" dirty="0"/>
              <a:t>ADVANTAGE</a:t>
            </a:r>
          </a:p>
        </p:txBody>
      </p:sp>
      <p:sp>
        <p:nvSpPr>
          <p:cNvPr id="1048621" name="Content Placeholder 2"/>
          <p:cNvSpPr>
            <a:spLocks noGrp="1"/>
          </p:cNvSpPr>
          <p:nvPr>
            <p:ph idx="1"/>
          </p:nvPr>
        </p:nvSpPr>
        <p:spPr/>
        <p:txBody>
          <a:bodyPr/>
          <a:lstStyle/>
          <a:p>
            <a:pPr>
              <a:buFont typeface="Wingdings" pitchFamily="2" charset="2"/>
              <a:buChar char="Ø"/>
            </a:pPr>
            <a:r>
              <a:rPr lang="en-IN" dirty="0"/>
              <a:t>This system helps to reduce the waiting time of the patient. </a:t>
            </a:r>
          </a:p>
          <a:p>
            <a:pPr>
              <a:buFont typeface="Wingdings" pitchFamily="2" charset="2"/>
              <a:buChar char="Ø"/>
            </a:pPr>
            <a:r>
              <a:rPr lang="en-IN" dirty="0"/>
              <a:t>Users can select the appointment time according to his preference. </a:t>
            </a:r>
          </a:p>
          <a:p>
            <a:pPr>
              <a:buFont typeface="Wingdings" pitchFamily="2" charset="2"/>
              <a:buChar char="Ø"/>
            </a:pPr>
            <a:r>
              <a:rPr lang="en-IN" dirty="0"/>
              <a:t>Available and booked slots are shown in effective graphical user interface.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b="1" dirty="0"/>
              <a:t>DISADVANTAGE</a:t>
            </a:r>
          </a:p>
        </p:txBody>
      </p:sp>
      <p:sp>
        <p:nvSpPr>
          <p:cNvPr id="1048623" name="Content Placeholder 2"/>
          <p:cNvSpPr>
            <a:spLocks noGrp="1"/>
          </p:cNvSpPr>
          <p:nvPr>
            <p:ph idx="1"/>
          </p:nvPr>
        </p:nvSpPr>
        <p:spPr/>
        <p:txBody>
          <a:bodyPr/>
          <a:lstStyle/>
          <a:p>
            <a:pPr>
              <a:buFont typeface="Wingdings" pitchFamily="2" charset="2"/>
              <a:buChar char="Ø"/>
            </a:pPr>
            <a:r>
              <a:rPr lang="en-IN" dirty="0"/>
              <a:t>This application requires active internet connection.</a:t>
            </a:r>
          </a:p>
          <a:p>
            <a:pPr marL="0" indent="0">
              <a:buNone/>
            </a:pPr>
            <a:r>
              <a:rPr lang="en-IN" dirty="0"/>
              <a:t> </a:t>
            </a:r>
          </a:p>
          <a:p>
            <a:pPr>
              <a:buFont typeface="Wingdings" pitchFamily="2" charset="2"/>
              <a:buChar char="Ø"/>
            </a:pPr>
            <a:r>
              <a:rPr lang="en-IN" dirty="0"/>
              <a:t>User need to put correct data or else it behaves abnormally.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noChangeArrowheads="1"/>
          </p:cNvSpPr>
          <p:nvPr>
            <p:ph type="title"/>
          </p:nvPr>
        </p:nvSpPr>
        <p:spPr>
          <a:xfrm>
            <a:off x="628650" y="236538"/>
            <a:ext cx="7886700" cy="993775"/>
          </a:xfrm>
        </p:spPr>
        <p:txBody>
          <a:bodyPr/>
          <a:lstStyle/>
          <a:p>
            <a:r>
              <a:rPr lang="en-IN" altLang="en-US" b="1" dirty="0"/>
              <a:t>Problem Statement</a:t>
            </a:r>
          </a:p>
        </p:txBody>
      </p:sp>
      <p:sp>
        <p:nvSpPr>
          <p:cNvPr id="1048594" name="Content Placeholder 2"/>
          <p:cNvSpPr>
            <a:spLocks noGrp="1" noChangeArrowheads="1"/>
          </p:cNvSpPr>
          <p:nvPr>
            <p:ph idx="1"/>
          </p:nvPr>
        </p:nvSpPr>
        <p:spPr/>
        <p:txBody>
          <a:bodyPr>
            <a:normAutofit fontScale="77500" lnSpcReduction="20000"/>
          </a:bodyPr>
          <a:lstStyle/>
          <a:p>
            <a:pPr algn="just"/>
            <a:r>
              <a:rPr lang="en-US" altLang="en-US" dirty="0"/>
              <a:t>The machine learning plays a vital role in diseases Prediction while designing “Health prediction System". However, no single machine learning algorithm is best suited to resolve the prediction issues for all healthcare datasets. The combination of several machine learning algorithms or hybrid version of the machine learning algorithm may be the better approach to get best prediction of diseases. Though accuracy is increased by considerable amount, there is further room for improvements in accuracy of models. The future may be in designing a better machine learning model that can address healthcare with real time healthcare dataset. This study  comprise the complete analysis of all the existing data algorithms and dataset.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b="1" dirty="0"/>
              <a:t>APPLICATION OF PROJECT</a:t>
            </a:r>
          </a:p>
        </p:txBody>
      </p:sp>
      <p:sp>
        <p:nvSpPr>
          <p:cNvPr id="1048625" name="Content Placeholder 2"/>
          <p:cNvSpPr>
            <a:spLocks noGrp="1"/>
          </p:cNvSpPr>
          <p:nvPr>
            <p:ph idx="1"/>
          </p:nvPr>
        </p:nvSpPr>
        <p:spPr/>
        <p:txBody>
          <a:bodyPr/>
          <a:lstStyle/>
          <a:p>
            <a:pPr>
              <a:buFont typeface="Wingdings" pitchFamily="2" charset="2"/>
              <a:buChar char="Ø"/>
            </a:pPr>
            <a:r>
              <a:rPr lang="en-US" sz="2000" dirty="0"/>
              <a:t>Predict the amount of possibility of have a particular type of disease.</a:t>
            </a:r>
          </a:p>
          <a:p>
            <a:pPr marL="0" indent="0">
              <a:buNone/>
            </a:pPr>
            <a:endParaRPr lang="en-US" sz="2000" dirty="0"/>
          </a:p>
          <a:p>
            <a:pPr>
              <a:buFont typeface="Wingdings" pitchFamily="2" charset="2"/>
              <a:buChar char="Ø"/>
            </a:pPr>
            <a:r>
              <a:rPr lang="en-US" sz="2000" dirty="0"/>
              <a:t>Create the database of the user medical history</a:t>
            </a:r>
          </a:p>
          <a:p>
            <a:pPr marL="0" indent="0">
              <a:buNone/>
            </a:pPr>
            <a:endParaRPr lang="en-US" sz="2000" dirty="0"/>
          </a:p>
          <a:p>
            <a:pPr>
              <a:buFont typeface="Wingdings" pitchFamily="2" charset="2"/>
              <a:buChar char="Ø"/>
            </a:pPr>
            <a:r>
              <a:rPr lang="en-US" sz="2000" dirty="0"/>
              <a:t>Enhance the medical field.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noChangeArrowheads="1"/>
          </p:cNvSpPr>
          <p:nvPr>
            <p:ph type="title"/>
          </p:nvPr>
        </p:nvSpPr>
        <p:spPr/>
        <p:txBody>
          <a:bodyPr/>
          <a:lstStyle/>
          <a:p>
            <a:r>
              <a:rPr lang="en-IN" altLang="en-US" b="1" dirty="0"/>
              <a:t>OUTCOME OF THE PROJECT</a:t>
            </a:r>
          </a:p>
        </p:txBody>
      </p:sp>
      <p:sp>
        <p:nvSpPr>
          <p:cNvPr id="1048627" name="Content Placeholder 2"/>
          <p:cNvSpPr>
            <a:spLocks noGrp="1" noChangeArrowheads="1"/>
          </p:cNvSpPr>
          <p:nvPr>
            <p:ph idx="1"/>
          </p:nvPr>
        </p:nvSpPr>
        <p:spPr/>
        <p:txBody>
          <a:bodyPr/>
          <a:lstStyle/>
          <a:p>
            <a:pPr>
              <a:buFont typeface="Wingdings" pitchFamily="2" charset="2"/>
              <a:buChar char="Ø"/>
            </a:pPr>
            <a:r>
              <a:rPr lang="en-US" sz="2000" dirty="0"/>
              <a:t>Predict the amount of possibility of having a particular type of disease.</a:t>
            </a:r>
          </a:p>
          <a:p>
            <a:pPr>
              <a:buFont typeface="Wingdings" pitchFamily="2" charset="2"/>
              <a:buChar char="Ø"/>
            </a:pPr>
            <a:r>
              <a:rPr lang="en-US" sz="2000" dirty="0"/>
              <a:t>Create the database of the user medical history.</a:t>
            </a:r>
            <a:endParaRPr lang="en-IN" sz="2000" dirty="0"/>
          </a:p>
          <a:p>
            <a:pPr marL="0" indent="0">
              <a:buNone/>
            </a:pPr>
            <a:endParaRPr lang="en-I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628650" y="274638"/>
            <a:ext cx="7886700" cy="4049712"/>
          </a:xfrm>
        </p:spPr>
        <p:txBody>
          <a:bodyPr/>
          <a:lstStyle/>
          <a:p>
            <a:r>
              <a:rPr lang="en-US" sz="4800" b="1" dirty="0">
                <a:solidFill>
                  <a:schemeClr val="accent2">
                    <a:lumMod val="50000"/>
                  </a:schemeClr>
                </a:solidFill>
              </a:rPr>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457200" y="133351"/>
            <a:ext cx="7772400" cy="838200"/>
          </a:xfrm>
        </p:spPr>
        <p:txBody>
          <a:bodyPr/>
          <a:lstStyle/>
          <a:p>
            <a:r>
              <a:rPr lang="en-US" b="1" dirty="0"/>
              <a:t>OBJECTIVE </a:t>
            </a:r>
          </a:p>
        </p:txBody>
      </p:sp>
      <p:sp>
        <p:nvSpPr>
          <p:cNvPr id="1048596" name="Content Placeholder 2"/>
          <p:cNvSpPr>
            <a:spLocks noGrp="1"/>
          </p:cNvSpPr>
          <p:nvPr>
            <p:ph idx="1"/>
          </p:nvPr>
        </p:nvSpPr>
        <p:spPr>
          <a:xfrm>
            <a:off x="76200" y="971550"/>
            <a:ext cx="8610600" cy="4114799"/>
          </a:xfrm>
        </p:spPr>
        <p:txBody>
          <a:bodyPr>
            <a:normAutofit fontScale="85000" lnSpcReduction="20000"/>
          </a:bodyPr>
          <a:lstStyle/>
          <a:p>
            <a:pPr algn="just"/>
            <a:r>
              <a:rPr lang="en-US" dirty="0"/>
              <a:t>Nowadays health issues are quite common. We need a model which can              predict the  disease accurately on the basis of symptoms and help in early treatment and saves vital  organs  from damaging .</a:t>
            </a:r>
          </a:p>
          <a:p>
            <a:pPr algn="just"/>
            <a:r>
              <a:rPr lang="en-US" dirty="0"/>
              <a:t>This paper  talks about the utilization of Machine Learning in the area of healthcare. Different types of algorithms can be used in the field of Research and Education also. The major reason to use Machine Learning in healthcare system is to advance new automated tool for determining and diffusing health care information. The model is trained with various diseases. According to input symptoms, the model predicts the relevant disease. In this model  algorithms such as Naive Bayes algorithm, Regression, decision tree, K-neighbors, SVM have been used for prediction and visualization. The goal is to develop easily accessible healthcare system for patients.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b="1" dirty="0"/>
              <a:t>METHODOLOGY</a:t>
            </a:r>
          </a:p>
        </p:txBody>
      </p:sp>
      <p:sp>
        <p:nvSpPr>
          <p:cNvPr id="1048598" name="Content Placeholder 2"/>
          <p:cNvSpPr>
            <a:spLocks noGrp="1"/>
          </p:cNvSpPr>
          <p:nvPr>
            <p:ph idx="1"/>
          </p:nvPr>
        </p:nvSpPr>
        <p:spPr/>
        <p:txBody>
          <a:bodyPr>
            <a:normAutofit lnSpcReduction="10000"/>
          </a:bodyPr>
          <a:lstStyle/>
          <a:p>
            <a:pPr marL="0" indent="0" algn="just">
              <a:buNone/>
            </a:pPr>
            <a:r>
              <a:rPr lang="en-US" sz="2000" dirty="0"/>
              <a:t>The Methodology is to implement “ Healthcare Prediction System” via Machine Learning techniques, which includes Naïve Bayes Classifier, Support Vector Classifier, Decision Tree, K-Neighbors Classifier, and Logistic Regression. This procedure can be termed as ‘Knowledge Discovery Process’, this process include:</a:t>
            </a:r>
          </a:p>
          <a:p>
            <a:pPr algn="just"/>
            <a:r>
              <a:rPr lang="en-US" sz="1800" b="1" dirty="0"/>
              <a:t>Data Selection </a:t>
            </a:r>
            <a:r>
              <a:rPr lang="en-US" sz="1800" dirty="0"/>
              <a:t>: Data selection is the process of determining the appropriate source of data and its data type. Data selection process is the actual practice of data collection. This definition differentiate data selection from selectively excluding data that is not useful for research hypothesis. This step include sorting reliable information into files, gathering information from online databases like Kaggle, Datahub, UCI </a:t>
            </a:r>
            <a:r>
              <a:rPr lang="en-US" sz="1800" dirty="0" err="1"/>
              <a:t>etc</a:t>
            </a:r>
            <a:r>
              <a:rPr lang="en-US" sz="1800" dirty="0"/>
              <a:t> </a:t>
            </a:r>
          </a:p>
          <a:p>
            <a:pPr marL="0" indent="0">
              <a:buNone/>
            </a:pP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A08EF38-6D6C-01E6-B5D1-1987BB3469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273" y="742950"/>
            <a:ext cx="7729456" cy="3200401"/>
          </a:xfrm>
        </p:spPr>
      </p:pic>
      <p:sp>
        <p:nvSpPr>
          <p:cNvPr id="10" name="TextBox 9">
            <a:extLst>
              <a:ext uri="{FF2B5EF4-FFF2-40B4-BE49-F238E27FC236}">
                <a16:creationId xmlns:a16="http://schemas.microsoft.com/office/drawing/2014/main" xmlns="" id="{34431C7F-5CD9-799F-8D77-D6EC4C559465}"/>
              </a:ext>
            </a:extLst>
          </p:cNvPr>
          <p:cNvSpPr txBox="1"/>
          <p:nvPr/>
        </p:nvSpPr>
        <p:spPr>
          <a:xfrm>
            <a:off x="707271" y="4248150"/>
            <a:ext cx="3940929" cy="492443"/>
          </a:xfrm>
          <a:prstGeom prst="rect">
            <a:avLst/>
          </a:prstGeom>
          <a:noFill/>
        </p:spPr>
        <p:txBody>
          <a:bodyPr wrap="square" rtlCol="0">
            <a:spAutoFit/>
          </a:bodyPr>
          <a:lstStyle/>
          <a:p>
            <a:r>
              <a:rPr lang="en-US" sz="800" dirty="0">
                <a:effectLst/>
                <a:latin typeface="Times New Roman" panose="02020603050405020304" pitchFamily="18" charset="0"/>
                <a:ea typeface="Calibri" panose="020F0502020204030204" pitchFamily="34" charset="0"/>
                <a:cs typeface="Times New Roman" panose="02020603050405020304" pitchFamily="18" charset="0"/>
              </a:rPr>
              <a:t>Fig 1: Diabetes Dataset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7555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3A9D6005-6A06-7AAE-AF99-5F1ED97E14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742951"/>
            <a:ext cx="6915150" cy="3211256"/>
          </a:xfrm>
        </p:spPr>
      </p:pic>
      <p:sp>
        <p:nvSpPr>
          <p:cNvPr id="10" name="TextBox 9">
            <a:extLst>
              <a:ext uri="{FF2B5EF4-FFF2-40B4-BE49-F238E27FC236}">
                <a16:creationId xmlns:a16="http://schemas.microsoft.com/office/drawing/2014/main" xmlns="" id="{2822F0E5-DB63-C871-2A1A-F4062BC39419}"/>
              </a:ext>
            </a:extLst>
          </p:cNvPr>
          <p:cNvSpPr txBox="1"/>
          <p:nvPr/>
        </p:nvSpPr>
        <p:spPr>
          <a:xfrm>
            <a:off x="838200" y="3954207"/>
            <a:ext cx="2895600" cy="215444"/>
          </a:xfrm>
          <a:prstGeom prst="rect">
            <a:avLst/>
          </a:prstGeom>
          <a:noFill/>
        </p:spPr>
        <p:txBody>
          <a:bodyPr wrap="square" rtlCol="0">
            <a:spAutoFit/>
          </a:bodyPr>
          <a:lstStyle/>
          <a:p>
            <a:r>
              <a:rPr lang="en-US" sz="800" dirty="0">
                <a:effectLst/>
                <a:latin typeface="Times New Roman" panose="02020603050405020304" pitchFamily="18" charset="0"/>
                <a:ea typeface="Calibri" panose="020F0502020204030204" pitchFamily="34" charset="0"/>
                <a:cs typeface="Times New Roman" panose="02020603050405020304" pitchFamily="18" charset="0"/>
              </a:rPr>
              <a:t>Fig 2: Liver Dataset</a:t>
            </a:r>
            <a:endParaRPr lang="en-US" sz="800" dirty="0"/>
          </a:p>
        </p:txBody>
      </p:sp>
    </p:spTree>
    <p:extLst>
      <p:ext uri="{BB962C8B-B14F-4D97-AF65-F5344CB8AC3E}">
        <p14:creationId xmlns:p14="http://schemas.microsoft.com/office/powerpoint/2010/main" val="22669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dirty="0"/>
              <a:t>Data Preprocessing</a:t>
            </a:r>
          </a:p>
        </p:txBody>
      </p:sp>
      <p:sp>
        <p:nvSpPr>
          <p:cNvPr id="1048600" name="Content Placeholder 2"/>
          <p:cNvSpPr>
            <a:spLocks noGrp="1"/>
          </p:cNvSpPr>
          <p:nvPr>
            <p:ph idx="1"/>
          </p:nvPr>
        </p:nvSpPr>
        <p:spPr/>
        <p:txBody>
          <a:bodyPr>
            <a:normAutofit/>
          </a:bodyPr>
          <a:lstStyle/>
          <a:p>
            <a:pPr marL="0" indent="0" algn="just">
              <a:buNone/>
            </a:pPr>
            <a:r>
              <a:rPr lang="en-US" sz="2000" dirty="0"/>
              <a:t>This step comprises altering stored data into clean data. Pre-Processed files contains uneven, biased, partial and/or missing information, which might affect models’ accuracy or might make our model biased . In order to overcome this obstacle we have used following libraries </a:t>
            </a:r>
            <a:r>
              <a:rPr lang="en-US" dirty="0"/>
              <a:t>:</a:t>
            </a:r>
          </a:p>
          <a:p>
            <a:pPr marL="0" indent="0" algn="just">
              <a:buNone/>
            </a:pPr>
            <a:r>
              <a:rPr lang="en-US" sz="2000" dirty="0"/>
              <a:t>Pandas : To read and transform data for further data cleaning. </a:t>
            </a:r>
          </a:p>
          <a:p>
            <a:pPr marL="0" indent="0" algn="just">
              <a:buNone/>
            </a:pPr>
            <a:r>
              <a:rPr lang="en-US" sz="2000"/>
              <a:t>Numpy</a:t>
            </a:r>
            <a:r>
              <a:rPr lang="en-US" sz="2000" dirty="0"/>
              <a:t> : To clean and transform data for machine learning models.</a:t>
            </a:r>
          </a:p>
          <a:p>
            <a:pPr marL="0" indent="0" algn="just">
              <a:buNone/>
            </a:pPr>
            <a:r>
              <a:rPr lang="en-US" sz="2000" dirty="0" err="1"/>
              <a:t>Sklearn</a:t>
            </a:r>
            <a:r>
              <a:rPr lang="en-US" sz="2000" dirty="0"/>
              <a:t> : To split data into testing and training data and to make different machine learning models. Matplotlib : For visual representation of data and comparison of models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4"/>
          <p:cNvPicPr>
            <a:picLocks noChangeAspect="1"/>
          </p:cNvPicPr>
          <p:nvPr/>
        </p:nvPicPr>
        <p:blipFill>
          <a:blip r:embed="rId2"/>
          <a:stretch>
            <a:fillRect/>
          </a:stretch>
        </p:blipFill>
        <p:spPr>
          <a:xfrm>
            <a:off x="3276600" y="244605"/>
            <a:ext cx="2784112" cy="4684862"/>
          </a:xfrm>
          <a:prstGeom prst="rect">
            <a:avLst/>
          </a:prstGeom>
        </p:spPr>
      </p:pic>
      <p:sp>
        <p:nvSpPr>
          <p:cNvPr id="5" name="TextBox 4">
            <a:extLst>
              <a:ext uri="{FF2B5EF4-FFF2-40B4-BE49-F238E27FC236}">
                <a16:creationId xmlns:a16="http://schemas.microsoft.com/office/drawing/2014/main" xmlns="" id="{C833A43E-3156-0E26-292D-237B865385C4}"/>
              </a:ext>
            </a:extLst>
          </p:cNvPr>
          <p:cNvSpPr txBox="1"/>
          <p:nvPr/>
        </p:nvSpPr>
        <p:spPr>
          <a:xfrm>
            <a:off x="1066801" y="4480352"/>
            <a:ext cx="1295399" cy="224998"/>
          </a:xfrm>
          <a:prstGeom prst="rect">
            <a:avLst/>
          </a:prstGeom>
          <a:noFill/>
        </p:spPr>
        <p:txBody>
          <a:bodyPr wrap="square" rtlCol="0">
            <a:spAutoFit/>
          </a:bodyPr>
          <a:lstStyle/>
          <a:p>
            <a:pPr marL="0" marR="0" algn="just">
              <a:lnSpc>
                <a:spcPct val="115000"/>
              </a:lnSpc>
              <a:spcBef>
                <a:spcPts val="0"/>
              </a:spcBef>
              <a:spcAft>
                <a:spcPts val="0"/>
              </a:spcAft>
            </a:pPr>
            <a:r>
              <a:rPr lang="en-US" sz="800" dirty="0">
                <a:effectLst/>
                <a:latin typeface="Times New Roman" panose="02020603050405020304" pitchFamily="18" charset="0"/>
                <a:ea typeface="Calibri" panose="020F0502020204030204" pitchFamily="34" charset="0"/>
                <a:cs typeface="Times New Roman" panose="02020603050405020304" pitchFamily="18" charset="0"/>
              </a:rPr>
              <a:t>Fig. 3:  Proposed Model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1"/>
          <p:cNvPicPr>
            <a:picLocks noChangeAspect="1"/>
          </p:cNvPicPr>
          <p:nvPr/>
        </p:nvPicPr>
        <p:blipFill rotWithShape="1">
          <a:blip r:embed="rId2"/>
          <a:srcRect b="5237"/>
          <a:stretch>
            <a:fillRect/>
          </a:stretch>
        </p:blipFill>
        <p:spPr>
          <a:xfrm>
            <a:off x="952500" y="361950"/>
            <a:ext cx="7239000" cy="4343399"/>
          </a:xfrm>
          <a:prstGeom prst="rect">
            <a:avLst/>
          </a:prstGeom>
        </p:spPr>
      </p:pic>
      <p:sp>
        <p:nvSpPr>
          <p:cNvPr id="3" name="TextBox 2">
            <a:extLst>
              <a:ext uri="{FF2B5EF4-FFF2-40B4-BE49-F238E27FC236}">
                <a16:creationId xmlns:a16="http://schemas.microsoft.com/office/drawing/2014/main" xmlns="" id="{10D546BB-7218-6992-6FE5-FABC5ADB9B0C}"/>
              </a:ext>
            </a:extLst>
          </p:cNvPr>
          <p:cNvSpPr txBox="1"/>
          <p:nvPr/>
        </p:nvSpPr>
        <p:spPr>
          <a:xfrm flipV="1">
            <a:off x="2514600" y="4356846"/>
            <a:ext cx="457201" cy="3810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xmlns="" id="{8E6D5411-82D2-1DFD-BDDA-4EBA30797931}"/>
              </a:ext>
            </a:extLst>
          </p:cNvPr>
          <p:cNvSpPr txBox="1"/>
          <p:nvPr/>
        </p:nvSpPr>
        <p:spPr>
          <a:xfrm flipH="1">
            <a:off x="990599" y="4248150"/>
            <a:ext cx="1752600" cy="224998"/>
          </a:xfrm>
          <a:prstGeom prst="rect">
            <a:avLst/>
          </a:prstGeom>
          <a:noFill/>
        </p:spPr>
        <p:txBody>
          <a:bodyPr wrap="square" rtlCol="0">
            <a:spAutoFit/>
          </a:bodyPr>
          <a:lstStyle/>
          <a:p>
            <a:pPr marL="0" marR="0" algn="just">
              <a:lnSpc>
                <a:spcPct val="115000"/>
              </a:lnSpc>
              <a:spcBef>
                <a:spcPts val="0"/>
              </a:spcBef>
              <a:spcAft>
                <a:spcPts val="0"/>
              </a:spcAft>
            </a:pPr>
            <a:r>
              <a:rPr lang="en-US" sz="800" dirty="0">
                <a:effectLst/>
                <a:latin typeface="Times New Roman" panose="02020603050405020304" pitchFamily="18" charset="0"/>
                <a:ea typeface="Calibri" panose="020F0502020204030204" pitchFamily="34" charset="0"/>
                <a:cs typeface="Times New Roman" panose="02020603050405020304" pitchFamily="18" charset="0"/>
              </a:rPr>
              <a:t>Fig. 4:  Proposed Model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TotalTime>
  <Words>840</Words>
  <Application>Microsoft Office PowerPoint</Application>
  <PresentationFormat>On-screen Show (16:9)</PresentationFormat>
  <Paragraphs>73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   SMART HEALTH PREDICTION SYSTEM</vt:lpstr>
      <vt:lpstr>Problem Statement</vt:lpstr>
      <vt:lpstr>OBJECTIVE </vt:lpstr>
      <vt:lpstr>METHODOLOGY</vt:lpstr>
      <vt:lpstr>PowerPoint Presentation</vt:lpstr>
      <vt:lpstr>PowerPoint Presentation</vt:lpstr>
      <vt:lpstr>Data Preprocessing</vt:lpstr>
      <vt:lpstr>PowerPoint Presentation</vt:lpstr>
      <vt:lpstr>PowerPoint Presentation</vt:lpstr>
      <vt:lpstr>ALGORITHM USED</vt:lpstr>
      <vt:lpstr>      </vt:lpstr>
      <vt:lpstr>PowerPoint Presentation</vt:lpstr>
      <vt:lpstr>Decision Tree-</vt:lpstr>
      <vt:lpstr>PowerPoint Presentation</vt:lpstr>
      <vt:lpstr>LOGISTIC REGRESSION-</vt:lpstr>
      <vt:lpstr>HARDWARE REQUIREMENT</vt:lpstr>
      <vt:lpstr>SOFTWARE REQUIREMENT</vt:lpstr>
      <vt:lpstr>ADVANTAGE</vt:lpstr>
      <vt:lpstr>DISADVANTAGE</vt:lpstr>
      <vt:lpstr>APPLICATION OF PROJECT</vt:lpstr>
      <vt:lpstr>OUTCOME OF THE PROJECT</vt:lpstr>
      <vt:lpstr>                 THANK YOU</vt:lpstr>
    </vt:vector>
  </TitlesOfParts>
  <Company>&lt;arabianhorse&gt;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applications of Computers in pharmacy?</dc:title>
  <dc:creator>Naseem Ahmed Khan</dc:creator>
  <cp:lastModifiedBy>HP</cp:lastModifiedBy>
  <cp:revision>3</cp:revision>
  <dcterms:created xsi:type="dcterms:W3CDTF">2010-08-23T13:35:57Z</dcterms:created>
  <dcterms:modified xsi:type="dcterms:W3CDTF">2022-11-09T16:59:34Z</dcterms:modified>
</cp:coreProperties>
</file>