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67741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413399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C1CAAD-472E-4098-82A9-6FE3D787B40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499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2D200E-B175-42E5-96FD-759BADBE5E32}"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28867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2D200E-B175-42E5-96FD-759BADBE5E32}"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C1CAAD-472E-4098-82A9-6FE3D787B40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50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F2D200E-B175-42E5-96FD-759BADBE5E32}"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132500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332268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135435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114681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2D200E-B175-42E5-96FD-759BADBE5E32}"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31567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2D200E-B175-42E5-96FD-759BADBE5E32}"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1003004138"/>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2D200E-B175-42E5-96FD-759BADBE5E32}"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2777210342"/>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2D200E-B175-42E5-96FD-759BADBE5E32}"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69071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2D200E-B175-42E5-96FD-759BADBE5E32}"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321180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D200E-B175-42E5-96FD-759BADBE5E32}"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170853248"/>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2D200E-B175-42E5-96FD-759BADBE5E32}"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C1CAAD-472E-4098-82A9-6FE3D787B408}" type="slidenum">
              <a:rPr lang="en-IN" smtClean="0"/>
              <a:t>‹#›</a:t>
            </a:fld>
            <a:endParaRPr lang="en-IN"/>
          </a:p>
        </p:txBody>
      </p:sp>
    </p:spTree>
    <p:extLst>
      <p:ext uri="{BB962C8B-B14F-4D97-AF65-F5344CB8AC3E}">
        <p14:creationId xmlns:p14="http://schemas.microsoft.com/office/powerpoint/2010/main" val="110550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2D200E-B175-42E5-96FD-759BADBE5E32}" type="datetimeFigureOut">
              <a:rPr lang="en-IN" smtClean="0"/>
              <a:t>28-09-2022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C1CAAD-472E-4098-82A9-6FE3D787B408}" type="slidenum">
              <a:rPr lang="en-IN" smtClean="0"/>
              <a:t>‹#›</a:t>
            </a:fld>
            <a:endParaRPr lang="en-IN"/>
          </a:p>
        </p:txBody>
      </p:sp>
    </p:spTree>
    <p:extLst>
      <p:ext uri="{BB962C8B-B14F-4D97-AF65-F5344CB8AC3E}">
        <p14:creationId xmlns:p14="http://schemas.microsoft.com/office/powerpoint/2010/main" val="284453369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666EF-6C7F-5764-E482-630E5B7507CB}"/>
              </a:ext>
            </a:extLst>
          </p:cNvPr>
          <p:cNvSpPr>
            <a:spLocks noGrp="1"/>
          </p:cNvSpPr>
          <p:nvPr>
            <p:ph type="ctrTitle"/>
          </p:nvPr>
        </p:nvSpPr>
        <p:spPr>
          <a:xfrm>
            <a:off x="1154955" y="1219200"/>
            <a:ext cx="8825658" cy="730899"/>
          </a:xfrm>
        </p:spPr>
        <p:txBody>
          <a:bodyPr>
            <a:normAutofit fontScale="90000"/>
          </a:bodyPr>
          <a:lstStyle/>
          <a:p>
            <a:r>
              <a:rPr lang="en-IN" sz="3600" dirty="0"/>
              <a:t>             </a:t>
            </a:r>
            <a:br>
              <a:rPr lang="en-IN" sz="3600" dirty="0"/>
            </a:br>
            <a:r>
              <a:rPr lang="en-IN" sz="3600" dirty="0"/>
              <a:t/>
            </a:r>
            <a:br>
              <a:rPr lang="en-IN" sz="3600" dirty="0"/>
            </a:br>
            <a:r>
              <a:rPr lang="en-IN" sz="3600" dirty="0"/>
              <a:t>              FOOD DELIVERY SYSTEM</a:t>
            </a:r>
          </a:p>
        </p:txBody>
      </p:sp>
      <p:sp>
        <p:nvSpPr>
          <p:cNvPr id="3" name="Subtitle 2">
            <a:extLst>
              <a:ext uri="{FF2B5EF4-FFF2-40B4-BE49-F238E27FC236}">
                <a16:creationId xmlns:a16="http://schemas.microsoft.com/office/drawing/2014/main" xmlns="" id="{EFB72BA4-650B-1821-4894-2B1E25B49555}"/>
              </a:ext>
            </a:extLst>
          </p:cNvPr>
          <p:cNvSpPr>
            <a:spLocks noGrp="1"/>
          </p:cNvSpPr>
          <p:nvPr>
            <p:ph type="subTitle" idx="1"/>
          </p:nvPr>
        </p:nvSpPr>
        <p:spPr>
          <a:xfrm>
            <a:off x="951722" y="2621902"/>
            <a:ext cx="9028891" cy="3016898"/>
          </a:xfrm>
        </p:spPr>
        <p:txBody>
          <a:bodyPr/>
          <a:lstStyle/>
          <a:p>
            <a:r>
              <a:rPr lang="en-IN" dirty="0"/>
              <a:t>Guide – Prof. </a:t>
            </a:r>
            <a:r>
              <a:rPr lang="en-IN" dirty="0" err="1"/>
              <a:t>Sreesh</a:t>
            </a:r>
            <a:r>
              <a:rPr lang="en-IN" dirty="0"/>
              <a:t> Gaur</a:t>
            </a:r>
          </a:p>
          <a:p>
            <a:r>
              <a:rPr lang="en-IN" dirty="0"/>
              <a:t>Team Members – Pallav Kumar (1900290120074)</a:t>
            </a:r>
          </a:p>
          <a:p>
            <a:r>
              <a:rPr lang="en-IN" dirty="0"/>
              <a:t>                               </a:t>
            </a:r>
            <a:r>
              <a:rPr lang="en-IN" dirty="0" err="1"/>
              <a:t>Yatin</a:t>
            </a:r>
            <a:r>
              <a:rPr lang="en-IN" dirty="0"/>
              <a:t> Kumar Singh(1900290120133)</a:t>
            </a:r>
          </a:p>
          <a:p>
            <a:r>
              <a:rPr lang="en-IN" dirty="0"/>
              <a:t>                               </a:t>
            </a:r>
            <a:r>
              <a:rPr lang="en-IN" dirty="0" err="1"/>
              <a:t>Prashant</a:t>
            </a:r>
            <a:r>
              <a:rPr lang="en-IN" dirty="0"/>
              <a:t> </a:t>
            </a:r>
            <a:r>
              <a:rPr lang="en-IN" dirty="0" smtClean="0"/>
              <a:t>Gupta(1900290120079)</a:t>
            </a:r>
            <a:endParaRPr lang="en-IN" dirty="0"/>
          </a:p>
        </p:txBody>
      </p:sp>
    </p:spTree>
    <p:extLst>
      <p:ext uri="{BB962C8B-B14F-4D97-AF65-F5344CB8AC3E}">
        <p14:creationId xmlns:p14="http://schemas.microsoft.com/office/powerpoint/2010/main" val="405359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A2913-230E-4C15-93DC-29CC4F0346B2}"/>
              </a:ext>
            </a:extLst>
          </p:cNvPr>
          <p:cNvSpPr>
            <a:spLocks noGrp="1"/>
          </p:cNvSpPr>
          <p:nvPr>
            <p:ph type="ctrTitle"/>
          </p:nvPr>
        </p:nvSpPr>
        <p:spPr>
          <a:xfrm>
            <a:off x="1698169" y="1"/>
            <a:ext cx="9356683" cy="1278293"/>
          </a:xfrm>
        </p:spPr>
        <p:txBody>
          <a:bodyPr>
            <a:normAutofit fontScale="90000"/>
          </a:bodyPr>
          <a:lstStyle/>
          <a:p>
            <a:r>
              <a:rPr lang="en-IN" dirty="0"/>
              <a:t>6. </a:t>
            </a:r>
            <a:r>
              <a:rPr lang="en-US" sz="2400" b="1" dirty="0">
                <a:latin typeface="Abadi"/>
              </a:rPr>
              <a:t>Understanding the experience and meaning of app-based food delivery from a mobility perspective </a:t>
            </a:r>
            <a:endParaRPr lang="en-IN" sz="2400" b="1" dirty="0">
              <a:latin typeface="Abadi"/>
            </a:endParaRPr>
          </a:p>
        </p:txBody>
      </p:sp>
      <p:sp>
        <p:nvSpPr>
          <p:cNvPr id="3" name="Subtitle 2">
            <a:extLst>
              <a:ext uri="{FF2B5EF4-FFF2-40B4-BE49-F238E27FC236}">
                <a16:creationId xmlns:a16="http://schemas.microsoft.com/office/drawing/2014/main" xmlns="" id="{8E8CD41E-10D5-17DD-4E27-5BFAAE903053}"/>
              </a:ext>
            </a:extLst>
          </p:cNvPr>
          <p:cNvSpPr>
            <a:spLocks noGrp="1"/>
          </p:cNvSpPr>
          <p:nvPr>
            <p:ph type="subTitle" idx="1"/>
          </p:nvPr>
        </p:nvSpPr>
        <p:spPr>
          <a:xfrm>
            <a:off x="1698170" y="2052734"/>
            <a:ext cx="9731829" cy="3862873"/>
          </a:xfrm>
        </p:spPr>
        <p:txBody>
          <a:bodyPr>
            <a:normAutofit/>
          </a:bodyPr>
          <a:lstStyle/>
          <a:p>
            <a:r>
              <a:rPr lang="en-US" cap="none" dirty="0">
                <a:latin typeface="Arial" panose="020B0604020202020204" pitchFamily="34" charset="0"/>
                <a:cs typeface="Arial" panose="020B0604020202020204" pitchFamily="34" charset="0"/>
              </a:rPr>
              <a:t>Online food delivery service has developed rapidly and expanded the boundaries of the catering industry. Being a food delivery rider in the gig economy attracts workers with the premises of flexibility and freedom. However, existing studies based on labor process theory revealed that freedom is fictitious. The study sheds light on how the individual rider finds meaning in their work from the mobility perspective. A mixed-method approach based on questionnaires, interviews, and mobile ethnography is applied. Findings showed that food delivery riders gain the experience of freedom in many aspects, from flexible working hours, body movement, immediate cash transfer to freedom from many other regulations. Being a rider represents a free lifestyle and a way to control one‘s fate. Yet, it is perceived as a transitional job. This study contributes to making connections between the mobility perspective and work-related studies.</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51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93904-8BAE-4CEC-0D6D-C71BA4F07ABA}"/>
              </a:ext>
            </a:extLst>
          </p:cNvPr>
          <p:cNvSpPr>
            <a:spLocks noGrp="1"/>
          </p:cNvSpPr>
          <p:nvPr>
            <p:ph type="ctrTitle"/>
          </p:nvPr>
        </p:nvSpPr>
        <p:spPr>
          <a:xfrm>
            <a:off x="1828799" y="0"/>
            <a:ext cx="10049069" cy="905069"/>
          </a:xfrm>
        </p:spPr>
        <p:txBody>
          <a:bodyPr>
            <a:normAutofit fontScale="90000"/>
          </a:bodyPr>
          <a:lstStyle/>
          <a:p>
            <a:r>
              <a:rPr lang="en-IN" dirty="0"/>
              <a:t>7. </a:t>
            </a:r>
            <a:r>
              <a:rPr lang="en-US" sz="2700" b="1" dirty="0">
                <a:latin typeface="Abadi"/>
              </a:rPr>
              <a:t>Comparative Analysis on Front-End Frameworks for Web Applications</a:t>
            </a:r>
            <a:endParaRPr lang="en-IN" sz="2700" b="1" dirty="0">
              <a:latin typeface="Abadi"/>
            </a:endParaRPr>
          </a:p>
        </p:txBody>
      </p:sp>
      <p:sp>
        <p:nvSpPr>
          <p:cNvPr id="3" name="Subtitle 2">
            <a:extLst>
              <a:ext uri="{FF2B5EF4-FFF2-40B4-BE49-F238E27FC236}">
                <a16:creationId xmlns:a16="http://schemas.microsoft.com/office/drawing/2014/main" xmlns="" id="{ED6AB70F-AAED-1896-3929-844B4938C593}"/>
              </a:ext>
            </a:extLst>
          </p:cNvPr>
          <p:cNvSpPr>
            <a:spLocks noGrp="1"/>
          </p:cNvSpPr>
          <p:nvPr>
            <p:ph type="subTitle" idx="1"/>
          </p:nvPr>
        </p:nvSpPr>
        <p:spPr>
          <a:xfrm>
            <a:off x="1735493" y="1464906"/>
            <a:ext cx="9675845" cy="4329404"/>
          </a:xfrm>
        </p:spPr>
        <p:txBody>
          <a:bodyPr>
            <a:normAutofit/>
          </a:bodyPr>
          <a:lstStyle/>
          <a:p>
            <a:r>
              <a:rPr lang="en-US" cap="none" dirty="0">
                <a:latin typeface="Arial" panose="020B0604020202020204" pitchFamily="34" charset="0"/>
                <a:cs typeface="Arial" panose="020B0604020202020204" pitchFamily="34" charset="0"/>
              </a:rPr>
              <a:t>An essential step in developing any program or app is choosing the appropriate front-end framework or library. Frontend Web development sounds similar to the JavaScript framework. Both of these choices are available for web development requirements. Vue, React, and Angular all fall under the umbrella of JavaScript frameworks. Due to the extensive spectrum of issues developers encounter daily, the industry offers a wide diversity. With the help of many accessible frameworks, a web application may be constructed as intended while considering all practical considerations. The advantages and disadvantages of the fundamental elements and distinctive features of frameworks are discussed in this paper. Additionally, it offers a thorough analysis of the research on front-end frameworks. This study gives an overview of the front-end frameworks discovered in the literature, outlining the essential components of these frameworks using a systematic literature review as methodology. The three most popular frameworks, Vue.js, Angular, and React, were examined for the necessary features</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5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1B06A7-5B4C-738B-7830-271D62306796}"/>
              </a:ext>
            </a:extLst>
          </p:cNvPr>
          <p:cNvSpPr>
            <a:spLocks noGrp="1"/>
          </p:cNvSpPr>
          <p:nvPr>
            <p:ph type="title"/>
          </p:nvPr>
        </p:nvSpPr>
        <p:spPr/>
        <p:txBody>
          <a:bodyPr/>
          <a:lstStyle/>
          <a:p>
            <a:pPr algn="ctr"/>
            <a:r>
              <a:rPr lang="en-IN" dirty="0"/>
              <a:t>Flowchart</a:t>
            </a:r>
          </a:p>
        </p:txBody>
      </p:sp>
    </p:spTree>
    <p:extLst>
      <p:ext uri="{BB962C8B-B14F-4D97-AF65-F5344CB8AC3E}">
        <p14:creationId xmlns:p14="http://schemas.microsoft.com/office/powerpoint/2010/main" val="115632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FC8DE-D493-1CC2-35D4-FEF1B815AA13}"/>
              </a:ext>
            </a:extLst>
          </p:cNvPr>
          <p:cNvSpPr>
            <a:spLocks noGrp="1"/>
          </p:cNvSpPr>
          <p:nvPr>
            <p:ph type="ctrTitle"/>
          </p:nvPr>
        </p:nvSpPr>
        <p:spPr>
          <a:xfrm>
            <a:off x="214605" y="1"/>
            <a:ext cx="10840248" cy="606490"/>
          </a:xfrm>
        </p:spPr>
        <p:txBody>
          <a:bodyPr>
            <a:normAutofit/>
          </a:bodyPr>
          <a:lstStyle/>
          <a:p>
            <a:r>
              <a:rPr lang="en-IN" sz="3200" dirty="0"/>
              <a:t>Activity Diagram</a:t>
            </a:r>
          </a:p>
        </p:txBody>
      </p:sp>
      <p:sp>
        <p:nvSpPr>
          <p:cNvPr id="3" name="Subtitle 2">
            <a:extLst>
              <a:ext uri="{FF2B5EF4-FFF2-40B4-BE49-F238E27FC236}">
                <a16:creationId xmlns:a16="http://schemas.microsoft.com/office/drawing/2014/main" xmlns="" id="{E071DC25-7DD2-2EAF-2B93-F9EEBA6CB27F}"/>
              </a:ext>
            </a:extLst>
          </p:cNvPr>
          <p:cNvSpPr>
            <a:spLocks noGrp="1"/>
          </p:cNvSpPr>
          <p:nvPr>
            <p:ph type="subTitle" idx="1"/>
          </p:nvPr>
        </p:nvSpPr>
        <p:spPr>
          <a:xfrm>
            <a:off x="0" y="737118"/>
            <a:ext cx="12064482" cy="5337111"/>
          </a:xfrm>
        </p:spPr>
        <p:txBody>
          <a:bodyPr/>
          <a:lstStyle/>
          <a:p>
            <a:endParaRPr lang="en-IN" dirty="0"/>
          </a:p>
        </p:txBody>
      </p:sp>
      <p:pic>
        <p:nvPicPr>
          <p:cNvPr id="5" name="Picture 4" descr="Diagram&#10;&#10;Description automatically generated">
            <a:extLst>
              <a:ext uri="{FF2B5EF4-FFF2-40B4-BE49-F238E27FC236}">
                <a16:creationId xmlns:a16="http://schemas.microsoft.com/office/drawing/2014/main" xmlns="" id="{2D5D73D0-91F8-F663-EF51-52044C219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75" y="737118"/>
            <a:ext cx="4219575" cy="5326349"/>
          </a:xfrm>
          <a:prstGeom prst="rect">
            <a:avLst/>
          </a:prstGeom>
        </p:spPr>
      </p:pic>
    </p:spTree>
    <p:extLst>
      <p:ext uri="{BB962C8B-B14F-4D97-AF65-F5344CB8AC3E}">
        <p14:creationId xmlns:p14="http://schemas.microsoft.com/office/powerpoint/2010/main" val="1475429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B7FAA-0711-7A33-205B-627C73DCDBA9}"/>
              </a:ext>
            </a:extLst>
          </p:cNvPr>
          <p:cNvSpPr>
            <a:spLocks noGrp="1"/>
          </p:cNvSpPr>
          <p:nvPr>
            <p:ph type="ctrTitle"/>
          </p:nvPr>
        </p:nvSpPr>
        <p:spPr>
          <a:xfrm>
            <a:off x="133351" y="1"/>
            <a:ext cx="10921502" cy="666750"/>
          </a:xfrm>
        </p:spPr>
        <p:txBody>
          <a:bodyPr>
            <a:normAutofit/>
          </a:bodyPr>
          <a:lstStyle/>
          <a:p>
            <a:r>
              <a:rPr lang="en-IN" sz="3200" dirty="0" err="1"/>
              <a:t>UseCase</a:t>
            </a:r>
            <a:r>
              <a:rPr lang="en-IN" sz="3200" dirty="0"/>
              <a:t> Diagram</a:t>
            </a:r>
          </a:p>
        </p:txBody>
      </p:sp>
      <p:sp>
        <p:nvSpPr>
          <p:cNvPr id="3" name="Subtitle 2">
            <a:extLst>
              <a:ext uri="{FF2B5EF4-FFF2-40B4-BE49-F238E27FC236}">
                <a16:creationId xmlns:a16="http://schemas.microsoft.com/office/drawing/2014/main" xmlns="" id="{F388730D-72AF-4A27-2E2B-8858F92A564C}"/>
              </a:ext>
            </a:extLst>
          </p:cNvPr>
          <p:cNvSpPr>
            <a:spLocks noGrp="1"/>
          </p:cNvSpPr>
          <p:nvPr>
            <p:ph type="subTitle" idx="1"/>
          </p:nvPr>
        </p:nvSpPr>
        <p:spPr>
          <a:xfrm>
            <a:off x="133349" y="666751"/>
            <a:ext cx="11925299" cy="5286373"/>
          </a:xfrm>
        </p:spPr>
        <p:txBody>
          <a:bodyPr/>
          <a:lstStyle/>
          <a:p>
            <a:endParaRPr lang="en-IN" dirty="0"/>
          </a:p>
        </p:txBody>
      </p:sp>
      <p:pic>
        <p:nvPicPr>
          <p:cNvPr id="5" name="Picture 4" descr="Diagram&#10;&#10;Description automatically generated">
            <a:extLst>
              <a:ext uri="{FF2B5EF4-FFF2-40B4-BE49-F238E27FC236}">
                <a16:creationId xmlns:a16="http://schemas.microsoft.com/office/drawing/2014/main" xmlns="" id="{A32E249D-9263-DFEB-4562-5A4B66C90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46" y="785813"/>
            <a:ext cx="6414563" cy="5286373"/>
          </a:xfrm>
          <a:prstGeom prst="rect">
            <a:avLst/>
          </a:prstGeom>
        </p:spPr>
      </p:pic>
    </p:spTree>
    <p:extLst>
      <p:ext uri="{BB962C8B-B14F-4D97-AF65-F5344CB8AC3E}">
        <p14:creationId xmlns:p14="http://schemas.microsoft.com/office/powerpoint/2010/main" val="393565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396C-2208-02ED-6B71-989ED816FC9C}"/>
              </a:ext>
            </a:extLst>
          </p:cNvPr>
          <p:cNvSpPr>
            <a:spLocks noGrp="1"/>
          </p:cNvSpPr>
          <p:nvPr>
            <p:ph type="ctrTitle"/>
          </p:nvPr>
        </p:nvSpPr>
        <p:spPr>
          <a:xfrm>
            <a:off x="3458817" y="199291"/>
            <a:ext cx="5052137" cy="797169"/>
          </a:xfrm>
        </p:spPr>
        <p:txBody>
          <a:bodyPr>
            <a:normAutofit fontScale="90000"/>
          </a:bodyPr>
          <a:lstStyle/>
          <a:p>
            <a:r>
              <a:rPr lang="en-IN" dirty="0"/>
              <a:t>ER- DIAGRAM</a:t>
            </a:r>
          </a:p>
        </p:txBody>
      </p:sp>
      <p:sp>
        <p:nvSpPr>
          <p:cNvPr id="3" name="Subtitle 2">
            <a:extLst>
              <a:ext uri="{FF2B5EF4-FFF2-40B4-BE49-F238E27FC236}">
                <a16:creationId xmlns:a16="http://schemas.microsoft.com/office/drawing/2014/main" xmlns="" id="{CE1F2DFA-69F6-405B-205F-97329980A50C}"/>
              </a:ext>
            </a:extLst>
          </p:cNvPr>
          <p:cNvSpPr>
            <a:spLocks noGrp="1"/>
          </p:cNvSpPr>
          <p:nvPr>
            <p:ph type="subTitle" idx="1"/>
          </p:nvPr>
        </p:nvSpPr>
        <p:spPr>
          <a:xfrm>
            <a:off x="695739" y="646046"/>
            <a:ext cx="11032435" cy="5068954"/>
          </a:xfrm>
        </p:spPr>
        <p:txBody>
          <a:bodyPr/>
          <a:lstStyle/>
          <a:p>
            <a:endParaRPr lang="en-IN" dirty="0"/>
          </a:p>
        </p:txBody>
      </p:sp>
      <p:pic>
        <p:nvPicPr>
          <p:cNvPr id="5" name="Picture 4" descr="Diagram&#10;&#10;Description automatically generated">
            <a:extLst>
              <a:ext uri="{FF2B5EF4-FFF2-40B4-BE49-F238E27FC236}">
                <a16:creationId xmlns:a16="http://schemas.microsoft.com/office/drawing/2014/main" xmlns="" id="{F62928F2-C717-EF5E-8FEC-8382D2027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495" y="1079800"/>
            <a:ext cx="6811837" cy="5068954"/>
          </a:xfrm>
          <a:prstGeom prst="rect">
            <a:avLst/>
          </a:prstGeom>
        </p:spPr>
      </p:pic>
    </p:spTree>
    <p:extLst>
      <p:ext uri="{BB962C8B-B14F-4D97-AF65-F5344CB8AC3E}">
        <p14:creationId xmlns:p14="http://schemas.microsoft.com/office/powerpoint/2010/main" val="56798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29E0A-44B0-09E5-3AF1-CB506585BBE0}"/>
              </a:ext>
            </a:extLst>
          </p:cNvPr>
          <p:cNvSpPr>
            <a:spLocks noGrp="1"/>
          </p:cNvSpPr>
          <p:nvPr>
            <p:ph type="title"/>
          </p:nvPr>
        </p:nvSpPr>
        <p:spPr>
          <a:xfrm>
            <a:off x="2592925" y="223935"/>
            <a:ext cx="8911687" cy="625151"/>
          </a:xfrm>
        </p:spPr>
        <p:txBody>
          <a:bodyPr>
            <a:normAutofit/>
          </a:bodyPr>
          <a:lstStyle/>
          <a:p>
            <a:pPr algn="ctr"/>
            <a:r>
              <a:rPr lang="en-IN" sz="2400" dirty="0">
                <a:latin typeface="Abadi" panose="020B0604020104020204" pitchFamily="34" charset="0"/>
              </a:rPr>
              <a:t>TECHNOLOGY USED</a:t>
            </a:r>
          </a:p>
        </p:txBody>
      </p:sp>
      <p:sp>
        <p:nvSpPr>
          <p:cNvPr id="3" name="Content Placeholder 2">
            <a:extLst>
              <a:ext uri="{FF2B5EF4-FFF2-40B4-BE49-F238E27FC236}">
                <a16:creationId xmlns:a16="http://schemas.microsoft.com/office/drawing/2014/main" xmlns="" id="{6326204A-7DE0-980F-04A6-C108402DF469}"/>
              </a:ext>
            </a:extLst>
          </p:cNvPr>
          <p:cNvSpPr>
            <a:spLocks noGrp="1"/>
          </p:cNvSpPr>
          <p:nvPr>
            <p:ph idx="1"/>
          </p:nvPr>
        </p:nvSpPr>
        <p:spPr>
          <a:xfrm>
            <a:off x="1670180" y="849085"/>
            <a:ext cx="9834432" cy="5355771"/>
          </a:xfrm>
        </p:spPr>
        <p:txBody>
          <a:bodyPr>
            <a:normAutofit/>
          </a:bodyPr>
          <a:lstStyle/>
          <a:p>
            <a:r>
              <a:rPr lang="en-US" dirty="0">
                <a:latin typeface="Arial" panose="020B0604020202020204" pitchFamily="34" charset="0"/>
                <a:cs typeface="Arial" panose="020B0604020202020204" pitchFamily="34" charset="0"/>
              </a:rPr>
              <a:t>MERN Stack:</a:t>
            </a:r>
          </a:p>
          <a:p>
            <a:r>
              <a:rPr lang="en-US" dirty="0">
                <a:latin typeface="Arial" panose="020B0604020202020204" pitchFamily="34" charset="0"/>
                <a:cs typeface="Arial" panose="020B0604020202020204" pitchFamily="34" charset="0"/>
              </a:rPr>
              <a:t> MERN stack is a web development framework. It consists of MongoDB, </a:t>
            </a:r>
            <a:r>
              <a:rPr lang="en-US" dirty="0" err="1">
                <a:latin typeface="Arial" panose="020B0604020202020204" pitchFamily="34" charset="0"/>
                <a:cs typeface="Arial" panose="020B0604020202020204" pitchFamily="34" charset="0"/>
              </a:rPr>
              <a:t>ExpressJS</a:t>
            </a:r>
            <a:r>
              <a:rPr lang="en-US" dirty="0">
                <a:latin typeface="Arial" panose="020B0604020202020204" pitchFamily="34" charset="0"/>
                <a:cs typeface="Arial" panose="020B0604020202020204" pitchFamily="34" charset="0"/>
              </a:rPr>
              <a:t>, ReactJS, and NodeJS as its working Components. Here are the details of what each of these components is used for in developing a web application when using MERN Stack. </a:t>
            </a:r>
          </a:p>
          <a:p>
            <a:r>
              <a:rPr lang="en-US" dirty="0">
                <a:latin typeface="Arial" panose="020B0604020202020204" pitchFamily="34" charset="0"/>
                <a:cs typeface="Arial" panose="020B0604020202020204" pitchFamily="34" charset="0"/>
              </a:rPr>
              <a:t>MongoDB: A document-oriented, No-SQL database used to store the application data. </a:t>
            </a:r>
          </a:p>
          <a:p>
            <a:r>
              <a:rPr lang="en-US" dirty="0">
                <a:latin typeface="Arial" panose="020B0604020202020204" pitchFamily="34" charset="0"/>
                <a:cs typeface="Arial" panose="020B0604020202020204" pitchFamily="34" charset="0"/>
              </a:rPr>
              <a:t>NodeJS: The JavaScript runtime environment. It is used to run JavaScript on a machine rather than in a browser. </a:t>
            </a:r>
          </a:p>
          <a:p>
            <a:r>
              <a:rPr lang="en-US" dirty="0" err="1">
                <a:latin typeface="Arial" panose="020B0604020202020204" pitchFamily="34" charset="0"/>
                <a:cs typeface="Arial" panose="020B0604020202020204" pitchFamily="34" charset="0"/>
              </a:rPr>
              <a:t>ExpressJS</a:t>
            </a:r>
            <a:r>
              <a:rPr lang="en-US" dirty="0">
                <a:latin typeface="Arial" panose="020B0604020202020204" pitchFamily="34" charset="0"/>
                <a:cs typeface="Arial" panose="020B0604020202020204" pitchFamily="34" charset="0"/>
              </a:rPr>
              <a:t>: A framework layered on top of NodeJS used to build the backend of a site using NodeJS functions and structures. Since NodeJS was not developed to make websites but rather to run Java Script on a machine, </a:t>
            </a:r>
            <a:r>
              <a:rPr lang="en-US" dirty="0" err="1">
                <a:latin typeface="Arial" panose="020B0604020202020204" pitchFamily="34" charset="0"/>
                <a:cs typeface="Arial" panose="020B0604020202020204" pitchFamily="34" charset="0"/>
              </a:rPr>
              <a:t>ExpressJS</a:t>
            </a:r>
            <a:r>
              <a:rPr lang="en-US" dirty="0">
                <a:latin typeface="Arial" panose="020B0604020202020204" pitchFamily="34" charset="0"/>
                <a:cs typeface="Arial" panose="020B0604020202020204" pitchFamily="34" charset="0"/>
              </a:rPr>
              <a:t> was developed. </a:t>
            </a:r>
          </a:p>
          <a:p>
            <a:r>
              <a:rPr lang="en-US" dirty="0">
                <a:latin typeface="Arial" panose="020B0604020202020204" pitchFamily="34" charset="0"/>
                <a:cs typeface="Arial" panose="020B0604020202020204" pitchFamily="34" charset="0"/>
              </a:rPr>
              <a:t>ReactJS: A library created by Facebook. It is used to build UI Components that create the user interface of the single-page Web Application.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17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MERITS AND DEMERITS OF FOOD WEBSITES</a:t>
            </a:r>
            <a:br>
              <a:rPr lang="en-US" sz="2400" dirty="0" smtClean="0"/>
            </a:br>
            <a:r>
              <a:rPr lang="en-US" sz="2400" dirty="0" smtClean="0"/>
              <a:t/>
            </a:r>
            <a:br>
              <a:rPr lang="en-US" sz="2400" dirty="0" smtClean="0"/>
            </a:br>
            <a:endParaRPr lang="en-IN" sz="2400" dirty="0"/>
          </a:p>
        </p:txBody>
      </p:sp>
      <p:sp>
        <p:nvSpPr>
          <p:cNvPr id="4" name="Text Placeholder 3"/>
          <p:cNvSpPr>
            <a:spLocks noGrp="1"/>
          </p:cNvSpPr>
          <p:nvPr>
            <p:ph type="body" idx="1"/>
          </p:nvPr>
        </p:nvSpPr>
        <p:spPr>
          <a:xfrm>
            <a:off x="2110153" y="1972703"/>
            <a:ext cx="2414955" cy="576262"/>
          </a:xfrm>
        </p:spPr>
        <p:txBody>
          <a:bodyPr/>
          <a:lstStyle/>
          <a:p>
            <a:r>
              <a:rPr lang="en-US" dirty="0" smtClean="0"/>
              <a:t>Merits</a:t>
            </a:r>
            <a:endParaRPr lang="en-IN" dirty="0"/>
          </a:p>
        </p:txBody>
      </p:sp>
      <p:sp>
        <p:nvSpPr>
          <p:cNvPr id="5" name="Content Placeholder 4"/>
          <p:cNvSpPr>
            <a:spLocks noGrp="1"/>
          </p:cNvSpPr>
          <p:nvPr>
            <p:ph sz="half" idx="2"/>
          </p:nvPr>
        </p:nvSpPr>
        <p:spPr>
          <a:xfrm>
            <a:off x="422032" y="2532184"/>
            <a:ext cx="4689230" cy="3370841"/>
          </a:xfrm>
        </p:spPr>
        <p:txBody>
          <a:bodyPr/>
          <a:lstStyle/>
          <a:p>
            <a:pPr>
              <a:buFont typeface="Wingdings" pitchFamily="2" charset="2"/>
              <a:buChar char="v"/>
            </a:pPr>
            <a:r>
              <a:rPr lang="en-US" dirty="0" smtClean="0"/>
              <a:t>Makes managing order simpler</a:t>
            </a:r>
          </a:p>
          <a:p>
            <a:pPr>
              <a:buFont typeface="Wingdings" pitchFamily="2" charset="2"/>
              <a:buChar char="v"/>
            </a:pPr>
            <a:r>
              <a:rPr lang="en-US" dirty="0" smtClean="0"/>
              <a:t>Improves productivity</a:t>
            </a:r>
          </a:p>
          <a:p>
            <a:pPr>
              <a:buFont typeface="Wingdings" pitchFamily="2" charset="2"/>
              <a:buChar char="v"/>
            </a:pPr>
            <a:r>
              <a:rPr lang="en-US" dirty="0" smtClean="0"/>
              <a:t>Keep track of orders and deliveries</a:t>
            </a:r>
          </a:p>
          <a:p>
            <a:pPr>
              <a:buFont typeface="Wingdings" pitchFamily="2" charset="2"/>
              <a:buChar char="v"/>
            </a:pPr>
            <a:r>
              <a:rPr lang="en-US" dirty="0" smtClean="0"/>
              <a:t>Increase sales and revenue</a:t>
            </a:r>
          </a:p>
          <a:p>
            <a:pPr>
              <a:buFont typeface="Wingdings" pitchFamily="2" charset="2"/>
              <a:buChar char="v"/>
            </a:pPr>
            <a:r>
              <a:rPr lang="en-US" dirty="0" smtClean="0"/>
              <a:t>Manage business on single platform</a:t>
            </a:r>
          </a:p>
          <a:p>
            <a:pPr>
              <a:buFont typeface="Wingdings" pitchFamily="2" charset="2"/>
              <a:buChar char="v"/>
            </a:pPr>
            <a:r>
              <a:rPr lang="en-US" dirty="0" smtClean="0"/>
              <a:t>Enables to add food in the same cart by more than one user</a:t>
            </a:r>
            <a:endParaRPr lang="en-IN" dirty="0"/>
          </a:p>
        </p:txBody>
      </p:sp>
      <p:sp>
        <p:nvSpPr>
          <p:cNvPr id="6" name="Text Placeholder 5"/>
          <p:cNvSpPr>
            <a:spLocks noGrp="1"/>
          </p:cNvSpPr>
          <p:nvPr>
            <p:ph type="body" sz="quarter" idx="3"/>
          </p:nvPr>
        </p:nvSpPr>
        <p:spPr>
          <a:xfrm>
            <a:off x="5802923" y="1969475"/>
            <a:ext cx="5702707" cy="576262"/>
          </a:xfrm>
        </p:spPr>
        <p:txBody>
          <a:bodyPr/>
          <a:lstStyle/>
          <a:p>
            <a:r>
              <a:rPr lang="en-US" dirty="0" smtClean="0"/>
              <a:t>                         Demerits</a:t>
            </a:r>
            <a:endParaRPr lang="en-IN" dirty="0"/>
          </a:p>
        </p:txBody>
      </p:sp>
      <p:sp>
        <p:nvSpPr>
          <p:cNvPr id="7" name="Content Placeholder 6"/>
          <p:cNvSpPr>
            <a:spLocks noGrp="1"/>
          </p:cNvSpPr>
          <p:nvPr>
            <p:ph sz="quarter" idx="4"/>
          </p:nvPr>
        </p:nvSpPr>
        <p:spPr>
          <a:xfrm>
            <a:off x="5638800" y="2532185"/>
            <a:ext cx="5866831" cy="3367613"/>
          </a:xfrm>
        </p:spPr>
        <p:txBody>
          <a:bodyPr/>
          <a:lstStyle/>
          <a:p>
            <a:pPr>
              <a:buFont typeface="Wingdings" pitchFamily="2" charset="2"/>
              <a:buChar char="v"/>
            </a:pPr>
            <a:r>
              <a:rPr lang="en-US" dirty="0" smtClean="0"/>
              <a:t>Data Security</a:t>
            </a:r>
          </a:p>
          <a:p>
            <a:pPr>
              <a:buFont typeface="Wingdings" pitchFamily="2" charset="2"/>
              <a:buChar char="v"/>
            </a:pPr>
            <a:r>
              <a:rPr lang="en-US" dirty="0" smtClean="0"/>
              <a:t>Risk of losing customer data</a:t>
            </a:r>
            <a:endParaRPr lang="en-IN" dirty="0" smtClean="0"/>
          </a:p>
          <a:p>
            <a:pPr>
              <a:buFont typeface="Wingdings" pitchFamily="2" charset="2"/>
              <a:buChar char="v"/>
            </a:pPr>
            <a:r>
              <a:rPr lang="en-US" smtClean="0"/>
              <a:t>Technical Issues</a:t>
            </a:r>
            <a:endParaRPr lang="en-US" dirty="0" smtClean="0"/>
          </a:p>
        </p:txBody>
      </p:sp>
    </p:spTree>
    <p:extLst>
      <p:ext uri="{BB962C8B-B14F-4D97-AF65-F5344CB8AC3E}">
        <p14:creationId xmlns:p14="http://schemas.microsoft.com/office/powerpoint/2010/main" val="353815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87FBFD-A836-CDA2-C59C-2551377D2F66}"/>
              </a:ext>
            </a:extLst>
          </p:cNvPr>
          <p:cNvSpPr>
            <a:spLocks noGrp="1"/>
          </p:cNvSpPr>
          <p:nvPr>
            <p:ph type="title"/>
          </p:nvPr>
        </p:nvSpPr>
        <p:spPr>
          <a:xfrm>
            <a:off x="2592925" y="279918"/>
            <a:ext cx="8911687" cy="541176"/>
          </a:xfrm>
        </p:spPr>
        <p:txBody>
          <a:bodyPr>
            <a:normAutofit/>
          </a:bodyPr>
          <a:lstStyle/>
          <a:p>
            <a:pPr algn="ctr"/>
            <a:r>
              <a:rPr lang="en-IN" sz="2400" dirty="0">
                <a:latin typeface="Abadi" panose="020B0604020104020204" pitchFamily="34" charset="0"/>
              </a:rPr>
              <a:t>CONCLUSION</a:t>
            </a:r>
          </a:p>
        </p:txBody>
      </p:sp>
      <p:sp>
        <p:nvSpPr>
          <p:cNvPr id="3" name="Content Placeholder 2">
            <a:extLst>
              <a:ext uri="{FF2B5EF4-FFF2-40B4-BE49-F238E27FC236}">
                <a16:creationId xmlns:a16="http://schemas.microsoft.com/office/drawing/2014/main" xmlns="" id="{9868B6B3-2587-387C-D0A1-AF58508A65F2}"/>
              </a:ext>
            </a:extLst>
          </p:cNvPr>
          <p:cNvSpPr>
            <a:spLocks noGrp="1"/>
          </p:cNvSpPr>
          <p:nvPr>
            <p:ph idx="1"/>
          </p:nvPr>
        </p:nvSpPr>
        <p:spPr>
          <a:xfrm>
            <a:off x="1660849" y="998376"/>
            <a:ext cx="9843763" cy="5103844"/>
          </a:xfrm>
        </p:spPr>
        <p:txBody>
          <a:bodyPr>
            <a:noAutofit/>
          </a:bodyPr>
          <a:lstStyle/>
          <a:p>
            <a:r>
              <a:rPr lang="en-US" dirty="0">
                <a:latin typeface="Arial" panose="020B0604020202020204" pitchFamily="34" charset="0"/>
                <a:cs typeface="Arial" panose="020B0604020202020204" pitchFamily="34" charset="0"/>
              </a:rPr>
              <a:t>Therefore, the conclusion of the proposed system is based on the user‘s needs and is </a:t>
            </a:r>
            <a:r>
              <a:rPr lang="en-US" dirty="0" smtClean="0">
                <a:latin typeface="Arial" panose="020B0604020202020204" pitchFamily="34" charset="0"/>
                <a:cs typeface="Arial" panose="020B0604020202020204" pitchFamily="34" charset="0"/>
              </a:rPr>
              <a:t>user-centered</a:t>
            </a:r>
            <a:r>
              <a:rPr lang="en-US" dirty="0">
                <a:latin typeface="Arial" panose="020B0604020202020204" pitchFamily="34" charset="0"/>
                <a:cs typeface="Arial" panose="020B0604020202020204" pitchFamily="34" charset="0"/>
              </a:rPr>
              <a:t>. The system is developed in considering all issues related to all users which are included in this system. A wide range of people can use this if they know how to operate on the smartphone. Various issues related to Mess/Tiffin Service will be solved by providing them full-fledged system. Thus, the implementation of the Online Food Ordering system is done to help and solve one of the important problems of people. Based on the result of this research, it can be concluded: It helps customers in making orders easily; It gives information needed in making an order to the customer. The Food website application made for restaurants and mess can help restaurant and mess in receiving orders and modifying its data and it is also made for admin so that it helps admin in controlling all the Food system. With an online food ordering system, a restaurant and mess menu online can be set up and the customers can easily place an order. Also with a food menu online, tracking the orders is done easily, it maintains customer‘s database and improves the food delivery service. The restaurants and mess can even customize the online restaurant menu and upload images easily. Having a restaurant menu on the internet, potential customers can easily access it and place an order at their convenience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914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083F3-55C1-DDBB-01FF-14A2456ABA27}"/>
              </a:ext>
            </a:extLst>
          </p:cNvPr>
          <p:cNvSpPr>
            <a:spLocks noGrp="1"/>
          </p:cNvSpPr>
          <p:nvPr>
            <p:ph type="title"/>
          </p:nvPr>
        </p:nvSpPr>
        <p:spPr>
          <a:xfrm>
            <a:off x="1362270" y="2397967"/>
            <a:ext cx="10142342" cy="2183363"/>
          </a:xfrm>
        </p:spPr>
        <p:txBody>
          <a:bodyPr>
            <a:normAutofit/>
          </a:bodyPr>
          <a:lstStyle/>
          <a:p>
            <a:pPr algn="ctr"/>
            <a:r>
              <a:rPr lang="en-IN" sz="72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7362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9133C-76EB-7E2A-ADF0-F2E6ACF05530}"/>
              </a:ext>
            </a:extLst>
          </p:cNvPr>
          <p:cNvSpPr>
            <a:spLocks noGrp="1"/>
          </p:cNvSpPr>
          <p:nvPr>
            <p:ph type="title"/>
          </p:nvPr>
        </p:nvSpPr>
        <p:spPr>
          <a:xfrm>
            <a:off x="2592925" y="177282"/>
            <a:ext cx="8911687" cy="541175"/>
          </a:xfrm>
        </p:spPr>
        <p:txBody>
          <a:bodyPr>
            <a:normAutofit/>
          </a:bodyPr>
          <a:lstStyle/>
          <a:p>
            <a:pPr algn="ctr"/>
            <a:r>
              <a:rPr lang="en-IN" sz="2400" dirty="0"/>
              <a:t>INTRODUCTION</a:t>
            </a:r>
          </a:p>
        </p:txBody>
      </p:sp>
      <p:sp>
        <p:nvSpPr>
          <p:cNvPr id="3" name="Content Placeholder 2">
            <a:extLst>
              <a:ext uri="{FF2B5EF4-FFF2-40B4-BE49-F238E27FC236}">
                <a16:creationId xmlns:a16="http://schemas.microsoft.com/office/drawing/2014/main" xmlns="" id="{ADA3129E-941A-0B5B-331D-932615C9383D}"/>
              </a:ext>
            </a:extLst>
          </p:cNvPr>
          <p:cNvSpPr>
            <a:spLocks noGrp="1"/>
          </p:cNvSpPr>
          <p:nvPr>
            <p:ph idx="1"/>
          </p:nvPr>
        </p:nvSpPr>
        <p:spPr>
          <a:xfrm>
            <a:off x="1268963" y="1250302"/>
            <a:ext cx="10767527" cy="5365102"/>
          </a:xfrm>
        </p:spPr>
        <p:txBody>
          <a:bodyPr>
            <a:noAutofit/>
          </a:bodyPr>
          <a:lstStyle/>
          <a:p>
            <a:r>
              <a:rPr lang="en-US" sz="1600" dirty="0">
                <a:latin typeface="Arial" panose="020B0604020202020204" pitchFamily="34" charset="0"/>
                <a:cs typeface="Arial" panose="020B0604020202020204" pitchFamily="34" charset="0"/>
              </a:rPr>
              <a:t>The online food ordering system is one of the latest servicers most fast-food restaurants in the western world are adopting. With this method, food is ordered online and delivered to the customer. This is made possible through the use of an electronic payment system. Customers pay with their credit cards, although credit card customers can be served even before they make payment either through cash or cheque. So, the system designed in this project will enable customers to go on And place an order for their food. Due to the great increase in the awareness of the internet and the technologies associated with it, several opportunities are coming up on the web. So many businesses and companies now venture into their business with ease because of the internet. One of such businesses that the internet introduced is an online food ordering system. In today‘s age of fast food and take-out, many restaurants have chosen to focus on quick preparation and speedy delivery of orders rather than offering a rich dining experience. Until recently, most of these delivery orders were placed over the phone, but there are many disadvantages to this system. Anybody can order any goods via the internet and have the goods delivered at his/her doorsteps. But while trying to discuss the transfer method of the goods and services, attention is focused on the payment mode. In other words, how possible is it to pay for goods and services via the internet? This then leads to the discussion of the economic consequences of digital cash. What are the implementations from the viewpoint of economics? Since the world is fast becoming a global village, the necessary tool for this process is communication of which telecommunication is a key player. A breakthrough is the wireless 2 telephone system which comes in either fixed wireless telephone lines or the Global System of Mobile communication (GSM). This allows the restaurant employees to quickly go through the orders as they are placed and produce the necessary items with minimal delay and confusion. The greatest advantage of this system is its FLEXIBILITY</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596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0051F-C3C5-6901-899F-0EF91C69C8B5}"/>
              </a:ext>
            </a:extLst>
          </p:cNvPr>
          <p:cNvSpPr>
            <a:spLocks noGrp="1"/>
          </p:cNvSpPr>
          <p:nvPr>
            <p:ph type="title"/>
          </p:nvPr>
        </p:nvSpPr>
        <p:spPr>
          <a:xfrm>
            <a:off x="1451579" y="48769"/>
            <a:ext cx="9603275" cy="707135"/>
          </a:xfrm>
        </p:spPr>
        <p:txBody>
          <a:bodyPr>
            <a:normAutofit/>
          </a:bodyPr>
          <a:lstStyle/>
          <a:p>
            <a:pPr algn="ctr"/>
            <a:r>
              <a:rPr lang="en-IN" sz="2400" dirty="0" smtClean="0">
                <a:latin typeface="Abadi" panose="020B0604020104020204" pitchFamily="34" charset="0"/>
              </a:rPr>
              <a:t>LIST OBJECTIVE(s)</a:t>
            </a:r>
            <a:endParaRPr lang="en-IN" sz="2400" dirty="0">
              <a:latin typeface="Abadi" panose="020B0604020104020204" pitchFamily="34" charset="0"/>
            </a:endParaRPr>
          </a:p>
        </p:txBody>
      </p:sp>
      <p:sp>
        <p:nvSpPr>
          <p:cNvPr id="3" name="Content Placeholder 2">
            <a:extLst>
              <a:ext uri="{FF2B5EF4-FFF2-40B4-BE49-F238E27FC236}">
                <a16:creationId xmlns:a16="http://schemas.microsoft.com/office/drawing/2014/main" xmlns="" id="{BB5608AC-0C92-2C19-E073-C8A93F0EEA6C}"/>
              </a:ext>
            </a:extLst>
          </p:cNvPr>
          <p:cNvSpPr>
            <a:spLocks noGrp="1"/>
          </p:cNvSpPr>
          <p:nvPr>
            <p:ph idx="1"/>
          </p:nvPr>
        </p:nvSpPr>
        <p:spPr>
          <a:xfrm>
            <a:off x="1451579" y="1011936"/>
            <a:ext cx="9603275" cy="4726391"/>
          </a:xfrm>
        </p:spPr>
        <p:txBody>
          <a:bodyPr>
            <a:normAutofit fontScale="32500" lnSpcReduction="20000"/>
          </a:bodyPr>
          <a:lstStyle/>
          <a:p>
            <a:pPr marL="0" indent="0" algn="just">
              <a:buNone/>
            </a:pPr>
            <a:r>
              <a:rPr lang="en-US"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study lays out a framework for a new system to be developed and brought to the market for maximum use and to create an avenue through the web where users can log on to our server and make a selection of whatever goods or food they like subsequently pay via the internet. The following are the objectives this would bring </a:t>
            </a:r>
            <a:endParaRPr lang="en-IN" sz="6200" dirty="0">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IN"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a:t>
            </a:r>
            <a:r>
              <a:rPr lang="en-US"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home page of this web interfile provides an avenue where customers will be able to gather more reliable information about what the fast-food industry does.</a:t>
            </a:r>
          </a:p>
          <a:p>
            <a:pPr marL="0" indent="0" algn="just">
              <a:buNone/>
            </a:pPr>
            <a:r>
              <a:rPr lang="en-US" sz="6200" dirty="0">
                <a:solidFill>
                  <a:srgbClr val="000000"/>
                </a:solidFill>
                <a:latin typeface="Arial" panose="020B0604020202020204" pitchFamily="34" charset="0"/>
                <a:ea typeface="Times New Roman" panose="02020603050405020304" pitchFamily="18" charset="0"/>
                <a:cs typeface="Arial" panose="020B0604020202020204" pitchFamily="34" charset="0"/>
              </a:rPr>
              <a:t>2.</a:t>
            </a:r>
            <a:r>
              <a:rPr lang="en-US"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products and services offered would provide the customers with all the different categories of available products that they can choose and select from. </a:t>
            </a:r>
            <a:endParaRPr lang="en-IN" sz="6200" dirty="0">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US"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This will provide a user-friendly environment between the customer and employee thus increasing the efficiency of the food ordering system.</a:t>
            </a:r>
            <a:endParaRPr lang="en-IN" sz="62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US"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There will also be an online purchase form with which valued customers will be using to get in touch with any of their requests whenever the need arises.</a:t>
            </a:r>
            <a:endParaRPr lang="en-IN" sz="6200" dirty="0">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n-US" sz="6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It will also help for easy retrieval of orders made by the customers</a:t>
            </a:r>
            <a:endParaRPr lang="en-IN" sz="62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269838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6C73C-CC09-0387-3EC1-AEBDFC77EF27}"/>
              </a:ext>
            </a:extLst>
          </p:cNvPr>
          <p:cNvSpPr>
            <a:spLocks noGrp="1"/>
          </p:cNvSpPr>
          <p:nvPr>
            <p:ph type="title"/>
          </p:nvPr>
        </p:nvSpPr>
        <p:spPr/>
        <p:txBody>
          <a:bodyPr/>
          <a:lstStyle/>
          <a:p>
            <a:r>
              <a:rPr lang="en-IN" dirty="0"/>
              <a:t>                      </a:t>
            </a:r>
            <a:r>
              <a:rPr lang="en-IN" dirty="0" smtClean="0"/>
              <a:t>LITERATURE SURVEY</a:t>
            </a:r>
            <a:endParaRPr lang="en-IN" dirty="0"/>
          </a:p>
        </p:txBody>
      </p:sp>
    </p:spTree>
    <p:extLst>
      <p:ext uri="{BB962C8B-B14F-4D97-AF65-F5344CB8AC3E}">
        <p14:creationId xmlns:p14="http://schemas.microsoft.com/office/powerpoint/2010/main" val="259677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3CCFE-FADA-D27B-525A-E291FA2F834A}"/>
              </a:ext>
            </a:extLst>
          </p:cNvPr>
          <p:cNvSpPr>
            <a:spLocks noGrp="1"/>
          </p:cNvSpPr>
          <p:nvPr>
            <p:ph type="title"/>
          </p:nvPr>
        </p:nvSpPr>
        <p:spPr>
          <a:xfrm>
            <a:off x="1451579" y="233265"/>
            <a:ext cx="9603275" cy="765111"/>
          </a:xfrm>
        </p:spPr>
        <p:txBody>
          <a:bodyPr>
            <a:normAutofit/>
          </a:bodyPr>
          <a:lstStyle/>
          <a:p>
            <a:pPr algn="ctr"/>
            <a:r>
              <a:rPr lang="en-IN" dirty="0"/>
              <a:t>1. </a:t>
            </a:r>
            <a:r>
              <a:rPr lang="en-IN" sz="2400" b="1" dirty="0">
                <a:latin typeface="Abadi"/>
              </a:rPr>
              <a:t>Online food delivery System</a:t>
            </a:r>
          </a:p>
        </p:txBody>
      </p:sp>
      <p:sp>
        <p:nvSpPr>
          <p:cNvPr id="3" name="Content Placeholder 2">
            <a:extLst>
              <a:ext uri="{FF2B5EF4-FFF2-40B4-BE49-F238E27FC236}">
                <a16:creationId xmlns:a16="http://schemas.microsoft.com/office/drawing/2014/main" xmlns="" id="{7E11BDF1-0C4D-5627-B7FD-1C1F196A61BA}"/>
              </a:ext>
            </a:extLst>
          </p:cNvPr>
          <p:cNvSpPr>
            <a:spLocks noGrp="1"/>
          </p:cNvSpPr>
          <p:nvPr>
            <p:ph idx="1"/>
          </p:nvPr>
        </p:nvSpPr>
        <p:spPr>
          <a:xfrm>
            <a:off x="793102" y="1723292"/>
            <a:ext cx="10552921" cy="3803822"/>
          </a:xfrm>
        </p:spPr>
        <p:txBody>
          <a:bodyPr/>
          <a:lstStyle/>
          <a:p>
            <a:r>
              <a:rPr lang="en-IN" dirty="0">
                <a:latin typeface="Arial" panose="020B0604020202020204" pitchFamily="34" charset="0"/>
                <a:cs typeface="Arial" panose="020B0604020202020204" pitchFamily="34" charset="0"/>
              </a:rPr>
              <a:t>Online food is mainly designed for the use in the food delivery industry. This system allows hotel and restaurants to increase online food ordering such a type of business.</a:t>
            </a:r>
            <a:r>
              <a:rPr lang="en-US" dirty="0">
                <a:effectLst/>
                <a:latin typeface="Arial" panose="020B0604020202020204" pitchFamily="34" charset="0"/>
                <a:ea typeface="Times New Roman" panose="02020603050405020304" pitchFamily="18" charset="0"/>
                <a:cs typeface="Arial" panose="020B0604020202020204" pitchFamily="34" charset="0"/>
              </a:rPr>
              <a:t>The customers can select food menu items in just a few minutes. The modern food industry allows to quickly and easily delivery on customer place. Restaurant employees then use these orders through an easy to deliver on customer place easy find out navigate graphical interface for efficient processing. There are various advantages of using food delivery websites such as quick delivery, easy and conventional way to order food when </a:t>
            </a:r>
            <a:r>
              <a:rPr lang="en-US" dirty="0" err="1">
                <a:effectLst/>
                <a:latin typeface="Arial" panose="020B0604020202020204" pitchFamily="34" charset="0"/>
                <a:ea typeface="Times New Roman" panose="02020603050405020304" pitchFamily="18" charset="0"/>
                <a:cs typeface="Arial" panose="020B0604020202020204" pitchFamily="34" charset="0"/>
              </a:rPr>
              <a:t>stucked</a:t>
            </a:r>
            <a:r>
              <a:rPr lang="en-US" dirty="0">
                <a:effectLst/>
                <a:latin typeface="Arial" panose="020B0604020202020204" pitchFamily="34" charset="0"/>
                <a:ea typeface="Times New Roman" panose="02020603050405020304" pitchFamily="18" charset="0"/>
                <a:cs typeface="Arial" panose="020B0604020202020204" pitchFamily="34" charset="0"/>
              </a:rPr>
              <a:t> somewhere in traffic etc. whereas some disadvantages include extra charges for the delivery etc.</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176719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5DEEA6-12D7-0191-5ACB-AC88D43D65E7}"/>
              </a:ext>
            </a:extLst>
          </p:cNvPr>
          <p:cNvSpPr>
            <a:spLocks noGrp="1"/>
          </p:cNvSpPr>
          <p:nvPr>
            <p:ph type="title"/>
          </p:nvPr>
        </p:nvSpPr>
        <p:spPr>
          <a:xfrm>
            <a:off x="1454239" y="128015"/>
            <a:ext cx="8643154" cy="646425"/>
          </a:xfrm>
        </p:spPr>
        <p:txBody>
          <a:bodyPr>
            <a:normAutofit fontScale="90000"/>
          </a:bodyPr>
          <a:lstStyle/>
          <a:p>
            <a:pPr algn="ctr"/>
            <a:r>
              <a:rPr lang="en-IN" dirty="0"/>
              <a:t>2</a:t>
            </a:r>
            <a:r>
              <a:rPr lang="en-IN" sz="2200" dirty="0"/>
              <a:t>.</a:t>
            </a:r>
            <a:r>
              <a:rPr lang="en-US" sz="2200" b="1" dirty="0">
                <a:effectLst/>
                <a:latin typeface="Times New Roman" panose="02020603050405020304" pitchFamily="18" charset="0"/>
                <a:ea typeface="Times New Roman" panose="02020603050405020304" pitchFamily="18" charset="0"/>
              </a:rPr>
              <a:t>   </a:t>
            </a:r>
            <a:r>
              <a:rPr lang="en-US" sz="2700" b="1" dirty="0">
                <a:effectLst/>
                <a:latin typeface="Times New Roman" panose="02020603050405020304" pitchFamily="18" charset="0"/>
                <a:ea typeface="Times New Roman" panose="02020603050405020304" pitchFamily="18" charset="0"/>
              </a:rPr>
              <a:t>Food Ordering Web Application for the Fitness freaks</a:t>
            </a:r>
            <a:endParaRPr lang="en-IN" sz="2700" dirty="0"/>
          </a:p>
        </p:txBody>
      </p:sp>
      <p:sp>
        <p:nvSpPr>
          <p:cNvPr id="3" name="Text Placeholder 2">
            <a:extLst>
              <a:ext uri="{FF2B5EF4-FFF2-40B4-BE49-F238E27FC236}">
                <a16:creationId xmlns:a16="http://schemas.microsoft.com/office/drawing/2014/main" xmlns="" id="{FF09F9B2-09CC-47F1-3810-A6177D5B31D6}"/>
              </a:ext>
            </a:extLst>
          </p:cNvPr>
          <p:cNvSpPr>
            <a:spLocks noGrp="1"/>
          </p:cNvSpPr>
          <p:nvPr>
            <p:ph type="body" idx="1"/>
          </p:nvPr>
        </p:nvSpPr>
        <p:spPr>
          <a:xfrm>
            <a:off x="1465385" y="1735015"/>
            <a:ext cx="10039259" cy="4236576"/>
          </a:xfrm>
        </p:spPr>
        <p:txBody>
          <a:bodyPr>
            <a:normAutofit fontScale="62500" lnSpcReduction="20000"/>
          </a:bodyPr>
          <a:lstStyle/>
          <a:p>
            <a:r>
              <a:rPr lang="en-US" sz="3300" dirty="0">
                <a:effectLst/>
                <a:latin typeface="Arial" panose="020B0604020202020204" pitchFamily="34" charset="0"/>
                <a:ea typeface="Times New Roman" panose="02020603050405020304" pitchFamily="18" charset="0"/>
                <a:cs typeface="Arial" panose="020B0604020202020204" pitchFamily="34" charset="0"/>
              </a:rPr>
              <a:t>The online food ordering system provides convenience for the customers. It overcomes the disadvantages of the traditional queuing system. This system increases the takeaway of foods than visitors .Therefore, this system enhances the speed and standardization of taking orders from the customer. It provides a better communication platform. the user’s details are noted electronically. The online food ordering system sets up a menu online and the customers easily place the order with a simple mouse click. also with a food menu online you can easily track the orders, maintain customer databases and improve your food delivery </a:t>
            </a:r>
            <a:r>
              <a:rPr lang="en-US" sz="3300" dirty="0" err="1">
                <a:effectLst/>
                <a:latin typeface="Arial" panose="020B0604020202020204" pitchFamily="34" charset="0"/>
                <a:ea typeface="Times New Roman" panose="02020603050405020304" pitchFamily="18" charset="0"/>
                <a:cs typeface="Arial" panose="020B0604020202020204" pitchFamily="34" charset="0"/>
              </a:rPr>
              <a:t>service.This</a:t>
            </a:r>
            <a:r>
              <a:rPr lang="en-US" sz="3300" dirty="0">
                <a:effectLst/>
                <a:latin typeface="Arial" panose="020B0604020202020204" pitchFamily="34" charset="0"/>
                <a:ea typeface="Times New Roman" panose="02020603050405020304" pitchFamily="18" charset="0"/>
                <a:cs typeface="Arial" panose="020B0604020202020204" pitchFamily="34" charset="0"/>
              </a:rPr>
              <a:t> system allows the user to select the desired food items from the displayed menu. The user orders the food items. The payment can be made online or pay-on delivery system. The user’s details are maintained confidential because it maintains a separate account for each user. An id and password are provided for each user. Therefore, it provides a more secured ordering.</a:t>
            </a:r>
            <a:endParaRPr lang="en-IN" sz="3300" dirty="0">
              <a:effectLst/>
              <a:latin typeface="Arial" panose="020B0604020202020204" pitchFamily="34" charset="0"/>
              <a:ea typeface="Times New Roman" panose="02020603050405020304" pitchFamily="18" charset="0"/>
              <a:cs typeface="Arial" panose="020B0604020202020204" pitchFamily="34" charset="0"/>
            </a:endParaRPr>
          </a:p>
          <a:p>
            <a:r>
              <a:rPr lang="en-US" sz="4000" dirty="0">
                <a:effectLst/>
                <a:latin typeface="Abadi" panose="020B0604020104020204" pitchFamily="34" charset="0"/>
                <a:ea typeface="Times New Roman" panose="02020603050405020304" pitchFamily="18" charset="0"/>
              </a:rPr>
              <a:t> </a:t>
            </a:r>
            <a:endParaRPr lang="en-IN" sz="4000" dirty="0">
              <a:effectLst/>
              <a:latin typeface="Abadi" panose="020B0604020104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0033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3800D7-074D-2560-343C-20C031009DC6}"/>
              </a:ext>
            </a:extLst>
          </p:cNvPr>
          <p:cNvSpPr>
            <a:spLocks noGrp="1"/>
          </p:cNvSpPr>
          <p:nvPr>
            <p:ph type="ctrTitle"/>
          </p:nvPr>
        </p:nvSpPr>
        <p:spPr>
          <a:xfrm>
            <a:off x="1632857" y="1"/>
            <a:ext cx="9421995" cy="699795"/>
          </a:xfrm>
        </p:spPr>
        <p:txBody>
          <a:bodyPr>
            <a:normAutofit/>
          </a:bodyPr>
          <a:lstStyle/>
          <a:p>
            <a:pPr algn="ctr"/>
            <a:r>
              <a:rPr lang="en-US" sz="2400" b="1" dirty="0">
                <a:latin typeface="Times New Roman" panose="02020603050405020304" pitchFamily="18" charset="0"/>
                <a:ea typeface="Times New Roman" panose="02020603050405020304" pitchFamily="18" charset="0"/>
              </a:rPr>
              <a:t>3</a:t>
            </a:r>
            <a:r>
              <a:rPr lang="en-US" sz="2400" b="1" dirty="0">
                <a:effectLst/>
                <a:latin typeface="Times New Roman" panose="02020603050405020304" pitchFamily="18" charset="0"/>
                <a:ea typeface="Times New Roman" panose="02020603050405020304" pitchFamily="18" charset="0"/>
              </a:rPr>
              <a:t>. Comparative analysis of MEAN stack and MERN stack</a:t>
            </a:r>
            <a:endParaRPr lang="en-IN" sz="2400" dirty="0"/>
          </a:p>
        </p:txBody>
      </p:sp>
      <p:sp>
        <p:nvSpPr>
          <p:cNvPr id="3" name="Subtitle 2">
            <a:extLst>
              <a:ext uri="{FF2B5EF4-FFF2-40B4-BE49-F238E27FC236}">
                <a16:creationId xmlns:a16="http://schemas.microsoft.com/office/drawing/2014/main" xmlns="" id="{9608B30F-A850-FEFA-3FC2-277F9CA7F545}"/>
              </a:ext>
            </a:extLst>
          </p:cNvPr>
          <p:cNvSpPr>
            <a:spLocks noGrp="1"/>
          </p:cNvSpPr>
          <p:nvPr>
            <p:ph type="subTitle" idx="1"/>
          </p:nvPr>
        </p:nvSpPr>
        <p:spPr>
          <a:xfrm>
            <a:off x="1567543" y="1306286"/>
            <a:ext cx="9937102" cy="3834881"/>
          </a:xfrm>
        </p:spPr>
        <p:txBody>
          <a:bodyPr>
            <a:normAutofit/>
          </a:bodyPr>
          <a:lstStyle/>
          <a:p>
            <a:pPr algn="just"/>
            <a:r>
              <a:rPr lang="en-US" cap="none" dirty="0">
                <a:latin typeface="Arial" panose="020B0604020202020204" pitchFamily="34" charset="0"/>
                <a:ea typeface="Times New Roman" panose="02020603050405020304" pitchFamily="18" charset="0"/>
                <a:cs typeface="Arial" panose="020B0604020202020204" pitchFamily="34" charset="0"/>
              </a:rPr>
              <a:t>M</a:t>
            </a:r>
            <a:r>
              <a:rPr lang="en-US" cap="none" dirty="0">
                <a:effectLst/>
                <a:latin typeface="Arial" panose="020B0604020202020204" pitchFamily="34" charset="0"/>
                <a:ea typeface="Times New Roman" panose="02020603050405020304" pitchFamily="18" charset="0"/>
                <a:cs typeface="Arial" panose="020B0604020202020204" pitchFamily="34" charset="0"/>
              </a:rPr>
              <a:t>ost of today’s world web applications are designed using a ‘stack’ of various technologies. Mean stack and </a:t>
            </a:r>
            <a:r>
              <a:rPr lang="en-US" cap="none" dirty="0" err="1">
                <a:effectLst/>
                <a:latin typeface="Arial" panose="020B0604020202020204" pitchFamily="34" charset="0"/>
                <a:ea typeface="Times New Roman" panose="02020603050405020304" pitchFamily="18" charset="0"/>
                <a:cs typeface="Arial" panose="020B0604020202020204" pitchFamily="34" charset="0"/>
              </a:rPr>
              <a:t>mern</a:t>
            </a:r>
            <a:r>
              <a:rPr lang="en-US" cap="none" dirty="0">
                <a:effectLst/>
                <a:latin typeface="Arial" panose="020B0604020202020204" pitchFamily="34" charset="0"/>
                <a:ea typeface="Times New Roman" panose="02020603050405020304" pitchFamily="18" charset="0"/>
                <a:cs typeface="Arial" panose="020B0604020202020204" pitchFamily="34" charset="0"/>
              </a:rPr>
              <a:t> stack are two of the most popular and extremely powerful stacks that are used for the development of modern web </a:t>
            </a:r>
            <a:r>
              <a:rPr lang="en-US" cap="none" dirty="0" err="1">
                <a:effectLst/>
                <a:latin typeface="Arial" panose="020B0604020202020204" pitchFamily="34" charset="0"/>
                <a:ea typeface="Times New Roman" panose="02020603050405020304" pitchFamily="18" charset="0"/>
                <a:cs typeface="Arial" panose="020B0604020202020204" pitchFamily="34" charset="0"/>
              </a:rPr>
              <a:t>applications.mern</a:t>
            </a:r>
            <a:r>
              <a:rPr lang="en-US" cap="none" dirty="0">
                <a:effectLst/>
                <a:latin typeface="Arial" panose="020B0604020202020204" pitchFamily="34" charset="0"/>
                <a:ea typeface="Times New Roman" panose="02020603050405020304" pitchFamily="18" charset="0"/>
                <a:cs typeface="Arial" panose="020B0604020202020204" pitchFamily="34" charset="0"/>
              </a:rPr>
              <a:t> stands for </a:t>
            </a:r>
            <a:r>
              <a:rPr lang="en-US" cap="none" dirty="0" err="1">
                <a:effectLst/>
                <a:latin typeface="Arial" panose="020B0604020202020204" pitchFamily="34" charset="0"/>
                <a:ea typeface="Times New Roman" panose="02020603050405020304" pitchFamily="18" charset="0"/>
                <a:cs typeface="Arial" panose="020B0604020202020204" pitchFamily="34" charset="0"/>
              </a:rPr>
              <a:t>mongodb</a:t>
            </a:r>
            <a:r>
              <a:rPr lang="en-US" cap="none" dirty="0">
                <a:effectLst/>
                <a:latin typeface="Arial" panose="020B0604020202020204" pitchFamily="34" charset="0"/>
                <a:ea typeface="Times New Roman" panose="02020603050405020304" pitchFamily="18" charset="0"/>
                <a:cs typeface="Arial" panose="020B0604020202020204" pitchFamily="34" charset="0"/>
              </a:rPr>
              <a:t>, </a:t>
            </a:r>
            <a:r>
              <a:rPr lang="en-US" cap="none" dirty="0" err="1">
                <a:effectLst/>
                <a:latin typeface="Arial" panose="020B0604020202020204" pitchFamily="34" charset="0"/>
                <a:ea typeface="Times New Roman" panose="02020603050405020304" pitchFamily="18" charset="0"/>
                <a:cs typeface="Arial" panose="020B0604020202020204" pitchFamily="34" charset="0"/>
              </a:rPr>
              <a:t>expressjs</a:t>
            </a:r>
            <a:r>
              <a:rPr lang="en-US" cap="none" dirty="0">
                <a:effectLst/>
                <a:latin typeface="Arial" panose="020B0604020202020204" pitchFamily="34" charset="0"/>
                <a:ea typeface="Times New Roman" panose="02020603050405020304" pitchFamily="18" charset="0"/>
                <a:cs typeface="Arial" panose="020B0604020202020204" pitchFamily="34" charset="0"/>
              </a:rPr>
              <a:t>, </a:t>
            </a:r>
            <a:r>
              <a:rPr lang="en-US" cap="none" dirty="0" err="1">
                <a:effectLst/>
                <a:latin typeface="Arial" panose="020B0604020202020204" pitchFamily="34" charset="0"/>
                <a:ea typeface="Times New Roman" panose="02020603050405020304" pitchFamily="18" charset="0"/>
                <a:cs typeface="Arial" panose="020B0604020202020204" pitchFamily="34" charset="0"/>
              </a:rPr>
              <a:t>reactjs</a:t>
            </a:r>
            <a:r>
              <a:rPr lang="en-US" cap="none" dirty="0">
                <a:effectLst/>
                <a:latin typeface="Arial" panose="020B0604020202020204" pitchFamily="34" charset="0"/>
                <a:ea typeface="Times New Roman" panose="02020603050405020304" pitchFamily="18" charset="0"/>
                <a:cs typeface="Arial" panose="020B0604020202020204" pitchFamily="34" charset="0"/>
              </a:rPr>
              <a:t>, and </a:t>
            </a:r>
            <a:r>
              <a:rPr lang="en-US" cap="none" dirty="0" err="1">
                <a:effectLst/>
                <a:latin typeface="Arial" panose="020B0604020202020204" pitchFamily="34" charset="0"/>
                <a:ea typeface="Times New Roman" panose="02020603050405020304" pitchFamily="18" charset="0"/>
                <a:cs typeface="Arial" panose="020B0604020202020204" pitchFamily="34" charset="0"/>
              </a:rPr>
              <a:t>nodejs</a:t>
            </a:r>
            <a:r>
              <a:rPr lang="en-US" cap="none" dirty="0">
                <a:effectLst/>
                <a:latin typeface="Arial" panose="020B0604020202020204" pitchFamily="34" charset="0"/>
                <a:ea typeface="Times New Roman" panose="02020603050405020304" pitchFamily="18" charset="0"/>
                <a:cs typeface="Arial" panose="020B0604020202020204" pitchFamily="34" charset="0"/>
              </a:rPr>
              <a:t>, and mean being for </a:t>
            </a:r>
            <a:r>
              <a:rPr lang="en-US" cap="none" dirty="0" err="1">
                <a:effectLst/>
                <a:latin typeface="Arial" panose="020B0604020202020204" pitchFamily="34" charset="0"/>
                <a:ea typeface="Times New Roman" panose="02020603050405020304" pitchFamily="18" charset="0"/>
                <a:cs typeface="Arial" panose="020B0604020202020204" pitchFamily="34" charset="0"/>
              </a:rPr>
              <a:t>mongodb</a:t>
            </a:r>
            <a:r>
              <a:rPr lang="en-US" cap="none" dirty="0">
                <a:effectLst/>
                <a:latin typeface="Arial" panose="020B0604020202020204" pitchFamily="34" charset="0"/>
                <a:ea typeface="Times New Roman" panose="02020603050405020304" pitchFamily="18" charset="0"/>
                <a:cs typeface="Arial" panose="020B0604020202020204" pitchFamily="34" charset="0"/>
              </a:rPr>
              <a:t>, </a:t>
            </a:r>
            <a:r>
              <a:rPr lang="en-US" cap="none" dirty="0" err="1">
                <a:effectLst/>
                <a:latin typeface="Arial" panose="020B0604020202020204" pitchFamily="34" charset="0"/>
                <a:ea typeface="Times New Roman" panose="02020603050405020304" pitchFamily="18" charset="0"/>
                <a:cs typeface="Arial" panose="020B0604020202020204" pitchFamily="34" charset="0"/>
              </a:rPr>
              <a:t>expressjs</a:t>
            </a:r>
            <a:r>
              <a:rPr lang="en-US" cap="none" dirty="0">
                <a:effectLst/>
                <a:latin typeface="Arial" panose="020B0604020202020204" pitchFamily="34" charset="0"/>
                <a:ea typeface="Times New Roman" panose="02020603050405020304" pitchFamily="18" charset="0"/>
                <a:cs typeface="Arial" panose="020B0604020202020204" pitchFamily="34" charset="0"/>
              </a:rPr>
              <a:t>, </a:t>
            </a:r>
            <a:r>
              <a:rPr lang="en-US" cap="none" dirty="0" err="1">
                <a:effectLst/>
                <a:latin typeface="Arial" panose="020B0604020202020204" pitchFamily="34" charset="0"/>
                <a:ea typeface="Times New Roman" panose="02020603050405020304" pitchFamily="18" charset="0"/>
                <a:cs typeface="Arial" panose="020B0604020202020204" pitchFamily="34" charset="0"/>
              </a:rPr>
              <a:t>angularjs</a:t>
            </a:r>
            <a:r>
              <a:rPr lang="en-US" cap="none" dirty="0">
                <a:effectLst/>
                <a:latin typeface="Arial" panose="020B0604020202020204" pitchFamily="34" charset="0"/>
                <a:ea typeface="Times New Roman" panose="02020603050405020304" pitchFamily="18" charset="0"/>
                <a:cs typeface="Arial" panose="020B0604020202020204" pitchFamily="34" charset="0"/>
              </a:rPr>
              <a:t>, and </a:t>
            </a:r>
            <a:r>
              <a:rPr lang="en-US" cap="none" dirty="0" err="1">
                <a:effectLst/>
                <a:latin typeface="Arial" panose="020B0604020202020204" pitchFamily="34" charset="0"/>
                <a:ea typeface="Times New Roman" panose="02020603050405020304" pitchFamily="18" charset="0"/>
                <a:cs typeface="Arial" panose="020B0604020202020204" pitchFamily="34" charset="0"/>
              </a:rPr>
              <a:t>nodejs</a:t>
            </a:r>
            <a:r>
              <a:rPr lang="en-US" cap="none" dirty="0">
                <a:effectLst/>
                <a:latin typeface="Arial" panose="020B0604020202020204" pitchFamily="34" charset="0"/>
                <a:ea typeface="Times New Roman" panose="02020603050405020304" pitchFamily="18" charset="0"/>
                <a:cs typeface="Arial" panose="020B0604020202020204" pitchFamily="34" charset="0"/>
              </a:rPr>
              <a:t>. The key factor is that both the stacks ushers under a single umbrella named </a:t>
            </a:r>
            <a:r>
              <a:rPr lang="en-US" cap="none" dirty="0" err="1">
                <a:effectLst/>
                <a:latin typeface="Arial" panose="020B0604020202020204" pitchFamily="34" charset="0"/>
                <a:ea typeface="Times New Roman" panose="02020603050405020304" pitchFamily="18" charset="0"/>
                <a:cs typeface="Arial" panose="020B0604020202020204" pitchFamily="34" charset="0"/>
              </a:rPr>
              <a:t>javascript</a:t>
            </a:r>
            <a:r>
              <a:rPr lang="en-US" cap="none" dirty="0">
                <a:effectLst/>
                <a:latin typeface="Arial" panose="020B0604020202020204" pitchFamily="34" charset="0"/>
                <a:ea typeface="Times New Roman" panose="02020603050405020304" pitchFamily="18" charset="0"/>
                <a:cs typeface="Arial" panose="020B0604020202020204" pitchFamily="34" charset="0"/>
              </a:rPr>
              <a:t>. This ensures faster development and helps developers quickly get products to market as the need of understanding different languages to contribute to both the front-end and back-end gets eliminated, and eventually leads to a huge cut in development costs and improves efficiency. This paper revolves around analyzing features, advantages, and disadvantages of the two stack and also throws light upon the key factors that play a major role during the selection of one out of the former two.</a:t>
            </a:r>
            <a:endParaRPr lang="en-IN" cap="none"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34774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FC37B-40D8-74E9-D703-A41F2314E34A}"/>
              </a:ext>
            </a:extLst>
          </p:cNvPr>
          <p:cNvSpPr>
            <a:spLocks noGrp="1"/>
          </p:cNvSpPr>
          <p:nvPr>
            <p:ph type="ctrTitle"/>
          </p:nvPr>
        </p:nvSpPr>
        <p:spPr>
          <a:xfrm>
            <a:off x="1800808" y="188706"/>
            <a:ext cx="10077061" cy="977621"/>
          </a:xfrm>
        </p:spPr>
        <p:txBody>
          <a:bodyPr>
            <a:normAutofit fontScale="90000"/>
          </a:bodyPr>
          <a:lstStyle/>
          <a:p>
            <a:r>
              <a:rPr lang="en-IN" dirty="0"/>
              <a:t>4. </a:t>
            </a:r>
            <a:r>
              <a:rPr lang="en-IN" sz="2700" b="1" dirty="0"/>
              <a:t>A comparative study between the </a:t>
            </a:r>
            <a:r>
              <a:rPr lang="en-IN" sz="2700" b="1" dirty="0" err="1"/>
              <a:t>mysql</a:t>
            </a:r>
            <a:r>
              <a:rPr lang="en-IN" sz="2700" b="1" dirty="0"/>
              <a:t> Vs. </a:t>
            </a:r>
            <a:r>
              <a:rPr lang="en-IN" sz="2700" b="1" dirty="0" err="1"/>
              <a:t>Mongodb</a:t>
            </a:r>
            <a:r>
              <a:rPr lang="en-IN" sz="2700" b="1" dirty="0"/>
              <a:t> as back-end for </a:t>
            </a:r>
            <a:r>
              <a:rPr lang="en-IN" sz="2700" b="1" dirty="0" smtClean="0"/>
              <a:t>online </a:t>
            </a:r>
            <a:r>
              <a:rPr lang="en-IN" sz="2700" b="1" dirty="0"/>
              <a:t>platform</a:t>
            </a:r>
          </a:p>
        </p:txBody>
      </p:sp>
      <p:sp>
        <p:nvSpPr>
          <p:cNvPr id="3" name="Subtitle 2">
            <a:extLst>
              <a:ext uri="{FF2B5EF4-FFF2-40B4-BE49-F238E27FC236}">
                <a16:creationId xmlns:a16="http://schemas.microsoft.com/office/drawing/2014/main" xmlns="" id="{1E00AA80-C479-68BE-D1A2-6EDC00518884}"/>
              </a:ext>
            </a:extLst>
          </p:cNvPr>
          <p:cNvSpPr>
            <a:spLocks noGrp="1"/>
          </p:cNvSpPr>
          <p:nvPr>
            <p:ph type="subTitle" idx="1"/>
          </p:nvPr>
        </p:nvSpPr>
        <p:spPr>
          <a:xfrm>
            <a:off x="1716833" y="1791478"/>
            <a:ext cx="9750489" cy="3984171"/>
          </a:xfrm>
        </p:spPr>
        <p:txBody>
          <a:bodyPr>
            <a:normAutofit/>
          </a:bodyPr>
          <a:lstStyle/>
          <a:p>
            <a:r>
              <a:rPr lang="en-US" cap="none" dirty="0">
                <a:latin typeface="Arial" panose="020B0604020202020204" pitchFamily="34" charset="0"/>
                <a:cs typeface="Arial" panose="020B0604020202020204" pitchFamily="34" charset="0"/>
              </a:rPr>
              <a:t>In this article we present a comparative study between the usage capabilities of MongoDB, a non-relational database, and MySQL‘s usage capabilities, a relational database, as a back-end for an online platform. We will also present the advantages of using a non-relational database, namely MongoDB, compared to a relational database, namely MySQL, integrated in an online platform, which allows users to publish different articles, books, magazines and so on, and also gives them the possibility to share online their items with other people. Nowadays, most applications have thousands of users that perform operations simultaneously thus, it takes more than one operation to be executed at a time, to really see the differences between the two databases. This paper aims to highlight the differences between MySQL and MongoDB, integrated in an online platform, when various operations were executed in parallel by many users.</a:t>
            </a:r>
            <a:endParaRPr lang="en-IN"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207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590FE-E027-1B61-1B0D-9D433E8CFBA1}"/>
              </a:ext>
            </a:extLst>
          </p:cNvPr>
          <p:cNvSpPr>
            <a:spLocks noGrp="1"/>
          </p:cNvSpPr>
          <p:nvPr>
            <p:ph type="ctrTitle"/>
          </p:nvPr>
        </p:nvSpPr>
        <p:spPr>
          <a:xfrm>
            <a:off x="1698171" y="0"/>
            <a:ext cx="10493828" cy="977621"/>
          </a:xfrm>
        </p:spPr>
        <p:txBody>
          <a:bodyPr>
            <a:normAutofit/>
          </a:bodyPr>
          <a:lstStyle/>
          <a:p>
            <a:r>
              <a:rPr lang="en-US" dirty="0"/>
              <a:t>5</a:t>
            </a:r>
            <a:r>
              <a:rPr lang="en-US" sz="2700" dirty="0"/>
              <a:t>. </a:t>
            </a:r>
            <a:r>
              <a:rPr lang="en-US" sz="2400" b="1" dirty="0">
                <a:latin typeface="Abadi"/>
              </a:rPr>
              <a:t>Comparative analysis of MEAN stack and MERN stack</a:t>
            </a:r>
            <a:endParaRPr lang="en-IN" sz="2400" b="1" dirty="0">
              <a:latin typeface="Abadi"/>
            </a:endParaRPr>
          </a:p>
        </p:txBody>
      </p:sp>
      <p:sp>
        <p:nvSpPr>
          <p:cNvPr id="3" name="Subtitle 2">
            <a:extLst>
              <a:ext uri="{FF2B5EF4-FFF2-40B4-BE49-F238E27FC236}">
                <a16:creationId xmlns:a16="http://schemas.microsoft.com/office/drawing/2014/main" xmlns="" id="{D7C96CB0-75EF-1078-FA77-C254DE19C049}"/>
              </a:ext>
            </a:extLst>
          </p:cNvPr>
          <p:cNvSpPr>
            <a:spLocks noGrp="1"/>
          </p:cNvSpPr>
          <p:nvPr>
            <p:ph type="subTitle" idx="1"/>
          </p:nvPr>
        </p:nvSpPr>
        <p:spPr>
          <a:xfrm>
            <a:off x="1698171" y="1754155"/>
            <a:ext cx="9983756" cy="4264090"/>
          </a:xfrm>
        </p:spPr>
        <p:txBody>
          <a:bodyPr>
            <a:normAutofit/>
          </a:bodyPr>
          <a:lstStyle/>
          <a:p>
            <a:r>
              <a:rPr lang="en-US" cap="none" dirty="0">
                <a:latin typeface="Arial" panose="020B0604020202020204" pitchFamily="34" charset="0"/>
                <a:cs typeface="Arial" panose="020B0604020202020204" pitchFamily="34" charset="0"/>
              </a:rPr>
              <a:t>Most of today‘s world web applications are designed using a ‗stack‘ of various technologies. MEAN stack and MERN stack are two of the most popular and extremely powerful stacks that are used for the development of modern web applications. MERN stands for MongoDB, </a:t>
            </a:r>
            <a:r>
              <a:rPr lang="en-US" cap="none" dirty="0" err="1">
                <a:latin typeface="Arial" panose="020B0604020202020204" pitchFamily="34" charset="0"/>
                <a:cs typeface="Arial" panose="020B0604020202020204" pitchFamily="34" charset="0"/>
              </a:rPr>
              <a:t>ExpressJS</a:t>
            </a:r>
            <a:r>
              <a:rPr lang="en-US" cap="none" dirty="0">
                <a:latin typeface="Arial" panose="020B0604020202020204" pitchFamily="34" charset="0"/>
                <a:cs typeface="Arial" panose="020B0604020202020204" pitchFamily="34" charset="0"/>
              </a:rPr>
              <a:t>, ReactJS, and NodeJS, and MEAN being for MongoDB, </a:t>
            </a:r>
            <a:r>
              <a:rPr lang="en-US" cap="none" dirty="0" err="1">
                <a:latin typeface="Arial" panose="020B0604020202020204" pitchFamily="34" charset="0"/>
                <a:cs typeface="Arial" panose="020B0604020202020204" pitchFamily="34" charset="0"/>
              </a:rPr>
              <a:t>ExpressJS</a:t>
            </a:r>
            <a:r>
              <a:rPr lang="en-US" cap="none" dirty="0">
                <a:latin typeface="Arial" panose="020B0604020202020204" pitchFamily="34" charset="0"/>
                <a:cs typeface="Arial" panose="020B0604020202020204" pitchFamily="34" charset="0"/>
              </a:rPr>
              <a:t>, AngularJS, and NodeJS. The key factor is that both the stacks ushers under a single umbrella named JavaScript. This ensures faster development and helps developers quickly get products to market as the need of understanding different languages to contribute to both the front-end and back-end gets eliminated, and eventually leads to a huge cut in development costs and improves efficiency. This paper revolves around analyzing features, advantages, and disadvantages of the two stack and also throws light upon the key factors that play a major role during the selection of one out of the former two</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29408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850</TotalTime>
  <Words>2268</Words>
  <Application>Microsoft Office PowerPoint</Application>
  <PresentationFormat>Custom</PresentationFormat>
  <Paragraphs>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                             FOOD DELIVERY SYSTEM</vt:lpstr>
      <vt:lpstr>INTRODUCTION</vt:lpstr>
      <vt:lpstr>LIST OBJECTIVE(s)</vt:lpstr>
      <vt:lpstr>                      LITERATURE SURVEY</vt:lpstr>
      <vt:lpstr>1. Online food delivery System</vt:lpstr>
      <vt:lpstr>2.   Food Ordering Web Application for the Fitness freaks</vt:lpstr>
      <vt:lpstr>3. Comparative analysis of MEAN stack and MERN stack</vt:lpstr>
      <vt:lpstr>4. A comparative study between the mysql Vs. Mongodb as back-end for online platform</vt:lpstr>
      <vt:lpstr>5. Comparative analysis of MEAN stack and MERN stack</vt:lpstr>
      <vt:lpstr>6. Understanding the experience and meaning of app-based food delivery from a mobility perspective </vt:lpstr>
      <vt:lpstr>7. Comparative Analysis on Front-End Frameworks for Web Applications</vt:lpstr>
      <vt:lpstr>Flowchart</vt:lpstr>
      <vt:lpstr>Activity Diagram</vt:lpstr>
      <vt:lpstr>UseCase Diagram</vt:lpstr>
      <vt:lpstr>ER- DIAGRAM</vt:lpstr>
      <vt:lpstr>TECHNOLOGY USED</vt:lpstr>
      <vt:lpstr>     MERITS AND DEMERITS OF FOOD WEBSITES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SYSTEM</dc:title>
  <dc:creator>pallav.1923co1087</dc:creator>
  <cp:lastModifiedBy>dell</cp:lastModifiedBy>
  <cp:revision>9</cp:revision>
  <dcterms:created xsi:type="dcterms:W3CDTF">2022-09-27T05:33:56Z</dcterms:created>
  <dcterms:modified xsi:type="dcterms:W3CDTF">2022-09-28T04:36:38Z</dcterms:modified>
</cp:coreProperties>
</file>