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8" r:id="rId3"/>
    <p:sldId id="259" r:id="rId4"/>
    <p:sldId id="266"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B1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162789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357218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197095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284043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771738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4226408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54508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418919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177534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14915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405723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247073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102509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165133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48361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2DC956-8B2A-4FDA-9985-B942C8C7B097}" type="datetimeFigureOut">
              <a:rPr lang="en-IN" smtClean="0"/>
              <a:pPr/>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258305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2DC956-8B2A-4FDA-9985-B942C8C7B097}" type="datetimeFigureOut">
              <a:rPr lang="en-IN" smtClean="0"/>
              <a:pPr/>
              <a:t>15-11-2022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DA5CE0-64C7-4317-85A2-9B91E4440E96}" type="slidenum">
              <a:rPr lang="en-IN" smtClean="0"/>
              <a:pPr/>
              <a:t>‹#›</a:t>
            </a:fld>
            <a:endParaRPr lang="en-IN"/>
          </a:p>
        </p:txBody>
      </p:sp>
    </p:spTree>
    <p:extLst>
      <p:ext uri="{BB962C8B-B14F-4D97-AF65-F5344CB8AC3E}">
        <p14:creationId xmlns:p14="http://schemas.microsoft.com/office/powerpoint/2010/main" xmlns="" val="3087360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7F56E-45A7-527D-8713-C12CE494BB4C}"/>
              </a:ext>
            </a:extLst>
          </p:cNvPr>
          <p:cNvSpPr>
            <a:spLocks noGrp="1"/>
          </p:cNvSpPr>
          <p:nvPr>
            <p:ph type="title"/>
          </p:nvPr>
        </p:nvSpPr>
        <p:spPr>
          <a:xfrm>
            <a:off x="-1548939" y="1219201"/>
            <a:ext cx="10955406" cy="2226733"/>
          </a:xfrm>
          <a:ln>
            <a:noFill/>
          </a:ln>
          <a:effectLst>
            <a:glow rad="228600">
              <a:schemeClr val="accent6">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txBody>
          <a:bodyPr>
            <a:normAutofit fontScale="90000"/>
          </a:bodyPr>
          <a:lstStyle/>
          <a:p>
            <a:r>
              <a:rPr lang="en-US" sz="6000" dirty="0">
                <a:solidFill>
                  <a:schemeClr val="accent1">
                    <a:lumMod val="75000"/>
                  </a:schemeClr>
                </a:solidFill>
              </a:rPr>
              <a:t/>
            </a:r>
            <a:br>
              <a:rPr lang="en-US" sz="6000" dirty="0">
                <a:solidFill>
                  <a:schemeClr val="accent1">
                    <a:lumMod val="75000"/>
                  </a:schemeClr>
                </a:solidFill>
              </a:rPr>
            </a:br>
            <a:r>
              <a:rPr lang="en-US" dirty="0">
                <a:solidFill>
                  <a:srgbClr val="1A3B11"/>
                </a:solidFill>
              </a:rPr>
              <a:t/>
            </a:r>
            <a:br>
              <a:rPr lang="en-US" dirty="0">
                <a:solidFill>
                  <a:srgbClr val="1A3B11"/>
                </a:solidFill>
              </a:rPr>
            </a:br>
            <a:r>
              <a:rPr lang="en-US" dirty="0">
                <a:solidFill>
                  <a:srgbClr val="1A3B11"/>
                </a:solidFill>
              </a:rPr>
              <a:t>                  </a:t>
            </a:r>
            <a:br>
              <a:rPr lang="en-US" dirty="0">
                <a:solidFill>
                  <a:srgbClr val="1A3B11"/>
                </a:solidFill>
              </a:rPr>
            </a:br>
            <a:r>
              <a:rPr lang="en-US" dirty="0">
                <a:solidFill>
                  <a:srgbClr val="1A3B11"/>
                </a:solidFill>
              </a:rPr>
              <a:t>         </a:t>
            </a:r>
            <a:r>
              <a:rPr lang="en-US" dirty="0" smtClean="0">
                <a:solidFill>
                  <a:srgbClr val="1A3B11"/>
                </a:solidFill>
              </a:rPr>
              <a:t>     </a:t>
            </a:r>
            <a:r>
              <a:rPr lang="en-US" sz="5000" b="1" dirty="0">
                <a:solidFill>
                  <a:schemeClr val="accent1">
                    <a:lumMod val="75000"/>
                  </a:schemeClr>
                </a:solidFill>
                <a:latin typeface="Times New Roman" panose="02020603050405020304" pitchFamily="18" charset="0"/>
                <a:cs typeface="Times New Roman" panose="02020603050405020304" pitchFamily="18" charset="0"/>
              </a:rPr>
              <a:t>PLANT </a:t>
            </a:r>
            <a:r>
              <a:rPr lang="en-US" sz="5000" b="1" dirty="0" smtClean="0">
                <a:solidFill>
                  <a:schemeClr val="accent1">
                    <a:lumMod val="75000"/>
                  </a:schemeClr>
                </a:solidFill>
                <a:latin typeface="Times New Roman" panose="02020603050405020304" pitchFamily="18" charset="0"/>
                <a:cs typeface="Times New Roman" panose="02020603050405020304" pitchFamily="18" charset="0"/>
              </a:rPr>
              <a:t>DISEASE PREDICTION</a:t>
            </a:r>
            <a:r>
              <a:rPr lang="en-US" dirty="0">
                <a:solidFill>
                  <a:schemeClr val="accent1">
                    <a:lumMod val="75000"/>
                  </a:schemeClr>
                </a:solidFill>
              </a:rPr>
              <a:t/>
            </a:r>
            <a:br>
              <a:rPr lang="en-US" dirty="0">
                <a:solidFill>
                  <a:schemeClr val="accent1">
                    <a:lumMod val="75000"/>
                  </a:schemeClr>
                </a:solidFill>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xmlns="" id="{759E1AC4-0C07-6FC2-1652-0FF42B9C7C3F}"/>
              </a:ext>
            </a:extLst>
          </p:cNvPr>
          <p:cNvSpPr>
            <a:spLocks noGrp="1"/>
          </p:cNvSpPr>
          <p:nvPr>
            <p:ph type="body" idx="1"/>
          </p:nvPr>
        </p:nvSpPr>
        <p:spPr>
          <a:xfrm>
            <a:off x="1024965" y="4298116"/>
            <a:ext cx="3938953" cy="1740877"/>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MADE BY- </a:t>
            </a:r>
          </a:p>
          <a:p>
            <a:r>
              <a:rPr lang="en-US" sz="1600" dirty="0">
                <a:solidFill>
                  <a:schemeClr val="tx1"/>
                </a:solidFill>
                <a:latin typeface="Times New Roman" panose="02020603050405020304" pitchFamily="18" charset="0"/>
                <a:cs typeface="Times New Roman" panose="02020603050405020304" pitchFamily="18" charset="0"/>
              </a:rPr>
              <a:t>SEJAL GUPTA(2000290120140)</a:t>
            </a:r>
          </a:p>
          <a:p>
            <a:r>
              <a:rPr lang="en-US" sz="1600" dirty="0" err="1">
                <a:solidFill>
                  <a:schemeClr val="tx1"/>
                </a:solidFill>
                <a:latin typeface="Times New Roman" panose="02020603050405020304" pitchFamily="18" charset="0"/>
                <a:cs typeface="Times New Roman" panose="02020603050405020304" pitchFamily="18" charset="0"/>
              </a:rPr>
              <a:t>YASH</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SRIVASTAVA</a:t>
            </a:r>
            <a:r>
              <a:rPr lang="en-US" sz="1600" dirty="0" smtClean="0">
                <a:solidFill>
                  <a:schemeClr val="tx1"/>
                </a:solidFill>
                <a:latin typeface="Times New Roman" panose="02020603050405020304" pitchFamily="18" charset="0"/>
                <a:cs typeface="Times New Roman" panose="02020603050405020304" pitchFamily="18" charset="0"/>
              </a:rPr>
              <a:t>(2000290197)</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HARSH </a:t>
            </a:r>
            <a:r>
              <a:rPr lang="en-US" sz="1600" dirty="0" err="1" smtClean="0">
                <a:solidFill>
                  <a:schemeClr val="tx1"/>
                </a:solidFill>
                <a:latin typeface="Times New Roman" panose="02020603050405020304" pitchFamily="18" charset="0"/>
                <a:cs typeface="Times New Roman" panose="02020603050405020304" pitchFamily="18" charset="0"/>
              </a:rPr>
              <a:t>SRIVASTAVA</a:t>
            </a:r>
            <a:r>
              <a:rPr lang="en-US" sz="1600" dirty="0" smtClean="0">
                <a:solidFill>
                  <a:schemeClr val="tx1"/>
                </a:solidFill>
                <a:latin typeface="Times New Roman" panose="02020603050405020304" pitchFamily="18" charset="0"/>
                <a:cs typeface="Times New Roman" panose="02020603050405020304" pitchFamily="18" charset="0"/>
              </a:rPr>
              <a:t>(2000290130076)</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download.png"/>
          <p:cNvPicPr>
            <a:picLocks noChangeAspect="1"/>
          </p:cNvPicPr>
          <p:nvPr/>
        </p:nvPicPr>
        <p:blipFill>
          <a:blip r:embed="rId2" cstate="print"/>
          <a:stretch>
            <a:fillRect/>
          </a:stretch>
        </p:blipFill>
        <p:spPr>
          <a:xfrm>
            <a:off x="10275602" y="0"/>
            <a:ext cx="1916398" cy="1916398"/>
          </a:xfrm>
          <a:prstGeom prst="rect">
            <a:avLst/>
          </a:prstGeom>
          <a:ln>
            <a:noFill/>
          </a:ln>
          <a:effectLst>
            <a:softEdge rad="112500"/>
          </a:effectLst>
        </p:spPr>
      </p:pic>
      <p:pic>
        <p:nvPicPr>
          <p:cNvPr id="6" name="Picture 5" descr="770x540_yellow_leaf_curl_0.png"/>
          <p:cNvPicPr>
            <a:picLocks noChangeAspect="1"/>
          </p:cNvPicPr>
          <p:nvPr/>
        </p:nvPicPr>
        <p:blipFill>
          <a:blip r:embed="rId3" cstate="print"/>
          <a:stretch>
            <a:fillRect/>
          </a:stretch>
        </p:blipFill>
        <p:spPr>
          <a:xfrm>
            <a:off x="5271246" y="3684494"/>
            <a:ext cx="3540893" cy="2483224"/>
          </a:xfrm>
          <a:prstGeom prst="rect">
            <a:avLst/>
          </a:prstGeom>
        </p:spPr>
      </p:pic>
    </p:spTree>
    <p:extLst>
      <p:ext uri="{BB962C8B-B14F-4D97-AF65-F5344CB8AC3E}">
        <p14:creationId xmlns:p14="http://schemas.microsoft.com/office/powerpoint/2010/main" xmlns="" val="394270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BEB2B-4D3D-6CE6-326B-121A76336FE4}"/>
              </a:ext>
            </a:extLst>
          </p:cNvPr>
          <p:cNvSpPr>
            <a:spLocks noGrp="1"/>
          </p:cNvSpPr>
          <p:nvPr>
            <p:ph type="title"/>
          </p:nvPr>
        </p:nvSpPr>
        <p:spPr>
          <a:xfrm>
            <a:off x="677334" y="1305017"/>
            <a:ext cx="8596668" cy="625382"/>
          </a:xfrm>
        </p:spPr>
        <p:txBody>
          <a:bodyPr>
            <a:normAutofit/>
          </a:bodyPr>
          <a:lstStyle/>
          <a:p>
            <a:r>
              <a:rPr lang="en-IN" sz="2800" b="1" i="0" dirty="0">
                <a:solidFill>
                  <a:srgbClr val="54A021"/>
                </a:solidFill>
                <a:effectLst/>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639408D-1E8A-0C8A-3BEB-C03774CA4217}"/>
              </a:ext>
            </a:extLst>
          </p:cNvPr>
          <p:cNvSpPr>
            <a:spLocks noGrp="1"/>
          </p:cNvSpPr>
          <p:nvPr>
            <p:ph idx="1"/>
          </p:nvPr>
        </p:nvSpPr>
        <p:spPr>
          <a:xfrm>
            <a:off x="677334" y="2160589"/>
            <a:ext cx="8596668" cy="4364498"/>
          </a:xfrm>
        </p:spPr>
        <p:txBody>
          <a:bodyPr>
            <a:normAutofit/>
          </a:bodyPr>
          <a:lstStyle/>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Automatic detection of the diseases by just seeing the symptoms on the plant leaves makes it easier also</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machine vision to provide image based automatic process control. Image segmentation is grouping an image into different parts. In this Thresholding process is advanced color</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method This process is based on various features found in the image. Genetic algorithm searches from a large sampling of the cost surface. Large number of variables can be</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processed and Gives a number of optimum solutions, different image segmentation results can be obtained.</a:t>
            </a:r>
          </a:p>
          <a:p>
            <a:pPr marL="0" indent="0" algn="l">
              <a:buNone/>
            </a:pPr>
            <a:endParaRPr lang="en-US" b="0" i="0" dirty="0">
              <a:solidFill>
                <a:srgbClr val="404040"/>
              </a:solidFill>
              <a:effectLst/>
              <a:latin typeface="ff2"/>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solidFill>
                  <a:schemeClr val="tx1"/>
                </a:solidFill>
                <a:latin typeface="Times New Roman" panose="02020603050405020304" pitchFamily="18" charset="0"/>
                <a:cs typeface="Times New Roman" panose="02020603050405020304" pitchFamily="18" charset="0"/>
              </a:rPr>
              <a:t>                                                    </a:t>
            </a:r>
          </a:p>
        </p:txBody>
      </p:sp>
      <p:pic>
        <p:nvPicPr>
          <p:cNvPr id="5" name="Picture 4"/>
          <p:cNvPicPr/>
          <p:nvPr/>
        </p:nvPicPr>
        <p:blipFill>
          <a:blip r:embed="rId2" cstate="print"/>
          <a:srcRect/>
          <a:stretch>
            <a:fillRect/>
          </a:stretch>
        </p:blipFill>
        <p:spPr bwMode="auto">
          <a:xfrm>
            <a:off x="1032933" y="3953933"/>
            <a:ext cx="7569200" cy="2438400"/>
          </a:xfrm>
          <a:prstGeom prst="rect">
            <a:avLst/>
          </a:prstGeom>
          <a:noFill/>
          <a:ln w="9525">
            <a:noFill/>
            <a:miter lim="800000"/>
            <a:headEnd/>
            <a:tailEnd/>
          </a:ln>
        </p:spPr>
      </p:pic>
    </p:spTree>
    <p:extLst>
      <p:ext uri="{BB962C8B-B14F-4D97-AF65-F5344CB8AC3E}">
        <p14:creationId xmlns:p14="http://schemas.microsoft.com/office/powerpoint/2010/main" xmlns="" val="329811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11FD3D-ECA1-8C91-7A5E-70E8047B9C64}"/>
              </a:ext>
            </a:extLst>
          </p:cNvPr>
          <p:cNvSpPr>
            <a:spLocks noGrp="1"/>
          </p:cNvSpPr>
          <p:nvPr>
            <p:ph type="title"/>
          </p:nvPr>
        </p:nvSpPr>
        <p:spPr>
          <a:xfrm>
            <a:off x="397934" y="948266"/>
            <a:ext cx="8596668" cy="804333"/>
          </a:xfrm>
        </p:spPr>
        <p:txBody>
          <a:bodyPr>
            <a:noAutofit/>
          </a:bodyPr>
          <a:lstStyle/>
          <a:p>
            <a:r>
              <a:rPr lang="en-IN" sz="3200" b="1" i="0" dirty="0">
                <a:solidFill>
                  <a:srgbClr val="54A021"/>
                </a:solidFill>
                <a:effectLst/>
                <a:latin typeface="Times New Roman" panose="02020603050405020304" pitchFamily="18" charset="0"/>
                <a:cs typeface="Times New Roman" panose="02020603050405020304" pitchFamily="18" charset="0"/>
              </a:rPr>
              <a:t>PROBLEM STATEMENT</a:t>
            </a:r>
            <a:r>
              <a:rPr lang="en-IN" sz="2800" b="1" i="0" dirty="0">
                <a:solidFill>
                  <a:srgbClr val="54A021"/>
                </a:solidFill>
                <a:effectLst/>
                <a:latin typeface="Times New Roman" panose="02020603050405020304" pitchFamily="18" charset="0"/>
                <a:cs typeface="Times New Roman" panose="02020603050405020304" pitchFamily="18" charset="0"/>
              </a:rPr>
              <a:t/>
            </a:r>
            <a:br>
              <a:rPr lang="en-IN" sz="2800" b="1" i="0" dirty="0">
                <a:solidFill>
                  <a:srgbClr val="54A021"/>
                </a:solidFill>
                <a:effectLst/>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1D07BAE-8A44-886E-1160-A419080075D0}"/>
              </a:ext>
            </a:extLst>
          </p:cNvPr>
          <p:cNvSpPr>
            <a:spLocks noGrp="1"/>
          </p:cNvSpPr>
          <p:nvPr>
            <p:ph idx="1"/>
          </p:nvPr>
        </p:nvSpPr>
        <p:spPr>
          <a:xfrm>
            <a:off x="389466" y="1905000"/>
            <a:ext cx="9287933" cy="4555066"/>
          </a:xfrm>
        </p:spPr>
        <p:txBody>
          <a:bodyPr>
            <a:normAutofit/>
          </a:bodyPr>
          <a:lstStyle/>
          <a:p>
            <a:pPr algn="just">
              <a:buSzPct val="90000"/>
              <a:buFont typeface="Wingdings" pitchFamily="2" charset="2"/>
              <a:buChar char="q"/>
            </a:pPr>
            <a:r>
              <a:rPr lang="en-US" dirty="0" smtClean="0">
                <a:solidFill>
                  <a:schemeClr val="tx1"/>
                </a:solidFill>
                <a:latin typeface="Times New Roman" pitchFamily="18" charset="0"/>
                <a:cs typeface="Times New Roman" pitchFamily="18" charset="0"/>
              </a:rPr>
              <a:t>Agriculture is an integral part of the Indian economy. The Indian agriculture sector employs nearly half of the country's workforce. India is the second largest producer of Tomatoes in the world</a:t>
            </a:r>
            <a:r>
              <a:rPr lang="en-US" dirty="0" smtClean="0">
                <a:solidFill>
                  <a:schemeClr val="tx1"/>
                </a:solidFill>
                <a:latin typeface="Times New Roman" pitchFamily="18" charset="0"/>
                <a:cs typeface="Times New Roman" pitchFamily="18" charset="0"/>
              </a:rPr>
              <a:t>.</a:t>
            </a:r>
          </a:p>
          <a:p>
            <a:pPr algn="just">
              <a:buFont typeface="Wingdings" pitchFamily="2" charset="2"/>
              <a:buChar char="q"/>
            </a:pPr>
            <a:r>
              <a:rPr lang="en-US" dirty="0" smtClean="0">
                <a:solidFill>
                  <a:schemeClr val="tx1"/>
                </a:solidFill>
                <a:latin typeface="Times New Roman" pitchFamily="18" charset="0"/>
                <a:cs typeface="Times New Roman" pitchFamily="18" charset="0"/>
              </a:rPr>
              <a:t>Plants </a:t>
            </a:r>
            <a:r>
              <a:rPr lang="en-US" dirty="0" smtClean="0">
                <a:solidFill>
                  <a:schemeClr val="tx1"/>
                </a:solidFill>
                <a:latin typeface="Times New Roman" pitchFamily="18" charset="0"/>
                <a:cs typeface="Times New Roman" pitchFamily="18" charset="0"/>
              </a:rPr>
              <a:t>are highly susceptible to diseases that inhibit plant development, which has an effect on the farmer's ecology. The use of an automated disease detection technique is advantageous in detecting a plant disease at an early stage. Plant diseases manifest themselves in various parts of the plant, such as the leaves. </a:t>
            </a:r>
            <a:endParaRPr lang="en-US" dirty="0" smtClean="0">
              <a:solidFill>
                <a:schemeClr val="tx1"/>
              </a:solidFill>
              <a:latin typeface="Times New Roman" pitchFamily="18" charset="0"/>
              <a:cs typeface="Times New Roman" pitchFamily="18" charset="0"/>
            </a:endParaRPr>
          </a:p>
          <a:p>
            <a:pPr algn="just">
              <a:buFont typeface="Wingdings" pitchFamily="2" charset="2"/>
              <a:buChar char="q"/>
            </a:pPr>
            <a:r>
              <a:rPr lang="en-US" dirty="0" smtClean="0">
                <a:solidFill>
                  <a:schemeClr val="tx1"/>
                </a:solidFill>
                <a:latin typeface="Times New Roman" pitchFamily="18" charset="0"/>
                <a:cs typeface="Times New Roman" pitchFamily="18" charset="0"/>
              </a:rPr>
              <a:t>It </a:t>
            </a:r>
            <a:r>
              <a:rPr lang="en-US" dirty="0" smtClean="0">
                <a:solidFill>
                  <a:schemeClr val="tx1"/>
                </a:solidFill>
                <a:latin typeface="Times New Roman" pitchFamily="18" charset="0"/>
                <a:cs typeface="Times New Roman" pitchFamily="18" charset="0"/>
              </a:rPr>
              <a:t>takes a long time to manually diagnose plant disease using leaf photographs. As a result, computational methods must be developed to automate the process of disease detection and classification using leaf images. </a:t>
            </a:r>
            <a:endParaRPr lang="en-US" dirty="0">
              <a:solidFill>
                <a:schemeClr val="tx1"/>
              </a:solidFill>
              <a:latin typeface="Times New Roman" pitchFamily="18" charset="0"/>
              <a:cs typeface="Times New Roman" pitchFamily="18" charset="0"/>
            </a:endParaRPr>
          </a:p>
          <a:p>
            <a:pPr>
              <a:buNone/>
            </a:pPr>
            <a:endParaRPr lang="en-US" b="0" i="0" dirty="0">
              <a:solidFill>
                <a:srgbClr val="404040"/>
              </a:solidFill>
              <a:effectLst/>
              <a:latin typeface="ff2"/>
            </a:endParaRPr>
          </a:p>
          <a:p>
            <a:pPr marL="0" indent="0" algn="l">
              <a:buNone/>
            </a:pPr>
            <a:r>
              <a:rPr lang="en-US" sz="2800" b="1" i="0" dirty="0" smtClean="0">
                <a:solidFill>
                  <a:srgbClr val="54A021"/>
                </a:solidFill>
                <a:effectLst/>
                <a:latin typeface="Times New Roman" panose="02020603050405020304" pitchFamily="18" charset="0"/>
                <a:cs typeface="Times New Roman" panose="02020603050405020304" pitchFamily="18" charset="0"/>
              </a:rPr>
              <a:t> </a:t>
            </a:r>
            <a:endParaRPr lang="en-US" b="0" i="0" dirty="0">
              <a:solidFill>
                <a:srgbClr val="404040"/>
              </a:solidFill>
              <a:effectLst/>
              <a:latin typeface="ff2"/>
            </a:endParaRPr>
          </a:p>
          <a:p>
            <a:endParaRPr lang="en-IN" dirty="0"/>
          </a:p>
        </p:txBody>
      </p:sp>
    </p:spTree>
    <p:extLst>
      <p:ext uri="{BB962C8B-B14F-4D97-AF65-F5344CB8AC3E}">
        <p14:creationId xmlns:p14="http://schemas.microsoft.com/office/powerpoint/2010/main" xmlns="" val="339723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7466"/>
            <a:ext cx="8596668" cy="2480733"/>
          </a:xfrm>
        </p:spPr>
        <p:txBody>
          <a:bodyPr>
            <a:normAutofit/>
          </a:bodyPr>
          <a:lstStyle/>
          <a:p>
            <a:pPr marL="0" indent="0"/>
            <a:r>
              <a:rPr lang="en-US" b="1" dirty="0" smtClean="0">
                <a:solidFill>
                  <a:srgbClr val="54A021"/>
                </a:solidFill>
                <a:latin typeface="Times New Roman" panose="02020603050405020304" pitchFamily="18" charset="0"/>
                <a:cs typeface="Times New Roman" panose="02020603050405020304" pitchFamily="18" charset="0"/>
              </a:rPr>
              <a:t>PROPOSED IDEA</a:t>
            </a:r>
            <a:r>
              <a:rPr lang="en-US" b="1" dirty="0" smtClean="0">
                <a:solidFill>
                  <a:srgbClr val="54A021"/>
                </a:solidFill>
                <a:latin typeface="Times New Roman" panose="02020603050405020304" pitchFamily="18" charset="0"/>
                <a:cs typeface="Times New Roman" panose="02020603050405020304" pitchFamily="18" charset="0"/>
              </a:rPr>
              <a:t/>
            </a:r>
            <a:br>
              <a:rPr lang="en-US" b="1" dirty="0" smtClean="0">
                <a:solidFill>
                  <a:srgbClr val="54A021"/>
                </a:solidFill>
                <a:latin typeface="Times New Roman" panose="02020603050405020304" pitchFamily="18" charset="0"/>
                <a:cs typeface="Times New Roman" panose="02020603050405020304" pitchFamily="18" charset="0"/>
              </a:rPr>
            </a:br>
            <a:r>
              <a:rPr lang="en-US" sz="1600" b="1" dirty="0" smtClean="0">
                <a:solidFill>
                  <a:srgbClr val="54A021"/>
                </a:solidFill>
                <a:latin typeface="Times New Roman" panose="02020603050405020304" pitchFamily="18" charset="0"/>
                <a:cs typeface="Times New Roman" panose="02020603050405020304" pitchFamily="18" charset="0"/>
              </a:rPr>
              <a:t/>
            </a:r>
            <a:br>
              <a:rPr lang="en-US" sz="1600" b="1" dirty="0" smtClean="0">
                <a:solidFill>
                  <a:srgbClr val="54A021"/>
                </a:solidFill>
                <a:latin typeface="Times New Roman" panose="02020603050405020304" pitchFamily="18" charset="0"/>
                <a:cs typeface="Times New Roman" panose="02020603050405020304" pitchFamily="18" charset="0"/>
              </a:rPr>
            </a:br>
            <a:r>
              <a:rPr lang="en-US" sz="1800" dirty="0" smtClean="0">
                <a:solidFill>
                  <a:schemeClr val="tx1"/>
                </a:solidFill>
                <a:latin typeface="Times New Roman" panose="02020603050405020304" pitchFamily="18" charset="0"/>
                <a:cs typeface="Times New Roman" panose="02020603050405020304" pitchFamily="18" charset="0"/>
              </a:rPr>
              <a:t>To develop a model which can accurately detect various diseases in plants with the help of plant leaf images using Deep Learning (</a:t>
            </a:r>
            <a:r>
              <a:rPr lang="en-US" sz="1800" dirty="0" err="1" smtClean="0">
                <a:solidFill>
                  <a:schemeClr val="tx1"/>
                </a:solidFill>
                <a:latin typeface="Times New Roman" panose="02020603050405020304" pitchFamily="18" charset="0"/>
                <a:cs typeface="Times New Roman" panose="02020603050405020304" pitchFamily="18" charset="0"/>
              </a:rPr>
              <a:t>Convolutional</a:t>
            </a:r>
            <a:r>
              <a:rPr lang="en-US" sz="1800" dirty="0" smtClean="0">
                <a:solidFill>
                  <a:schemeClr val="tx1"/>
                </a:solidFill>
                <a:latin typeface="Times New Roman" panose="02020603050405020304" pitchFamily="18" charset="0"/>
                <a:cs typeface="Times New Roman" panose="02020603050405020304" pitchFamily="18" charset="0"/>
              </a:rPr>
              <a:t> Neural Network) and Machine Learning Techniques.  </a:t>
            </a:r>
            <a:br>
              <a:rPr lang="en-US" sz="1800" dirty="0" smtClean="0">
                <a:solidFill>
                  <a:schemeClr val="tx1"/>
                </a:solidFill>
                <a:latin typeface="Times New Roman" panose="02020603050405020304" pitchFamily="18" charset="0"/>
                <a:cs typeface="Times New Roman" panose="02020603050405020304" pitchFamily="18" charset="0"/>
              </a:rPr>
            </a:b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7001"/>
            <a:ext cx="8596668" cy="5130799"/>
          </a:xfrm>
        </p:spPr>
        <p:txBody>
          <a:bodyPr/>
          <a:lstStyle/>
          <a:p>
            <a:pPr marL="0" indent="0">
              <a:buNone/>
            </a:pPr>
            <a:endParaRPr lang="en-US" sz="3200" b="1" i="1" dirty="0" smtClean="0">
              <a:solidFill>
                <a:srgbClr val="54A021"/>
              </a:solidFill>
              <a:latin typeface="Times New Roman" panose="02020603050405020304" pitchFamily="18" charset="0"/>
              <a:cs typeface="Times New Roman" panose="02020603050405020304" pitchFamily="18" charset="0"/>
            </a:endParaRPr>
          </a:p>
          <a:p>
            <a:pPr marL="0" indent="0">
              <a:buNone/>
            </a:pPr>
            <a:endParaRPr lang="en-US" sz="3200" b="1" dirty="0" smtClean="0">
              <a:solidFill>
                <a:srgbClr val="54A021"/>
              </a:solidFill>
              <a:latin typeface="Times New Roman" panose="02020603050405020304" pitchFamily="18" charset="0"/>
              <a:cs typeface="Times New Roman" panose="02020603050405020304" pitchFamily="18" charset="0"/>
            </a:endParaRPr>
          </a:p>
          <a:p>
            <a:pPr marL="0" indent="0">
              <a:buNone/>
            </a:pPr>
            <a:endParaRPr lang="en-US" sz="3200" b="1" dirty="0" smtClean="0">
              <a:solidFill>
                <a:srgbClr val="54A021"/>
              </a:solidFill>
              <a:latin typeface="Times New Roman" panose="02020603050405020304" pitchFamily="18" charset="0"/>
              <a:cs typeface="Times New Roman" panose="02020603050405020304" pitchFamily="18" charset="0"/>
            </a:endParaRPr>
          </a:p>
          <a:p>
            <a:pPr marL="0" indent="0">
              <a:buNone/>
            </a:pPr>
            <a:r>
              <a:rPr lang="en-US" sz="3200" b="1" dirty="0" smtClean="0">
                <a:solidFill>
                  <a:srgbClr val="54A021"/>
                </a:solidFill>
                <a:latin typeface="Times New Roman" panose="02020603050405020304" pitchFamily="18" charset="0"/>
                <a:cs typeface="Times New Roman" panose="02020603050405020304" pitchFamily="18" charset="0"/>
              </a:rPr>
              <a:t>OBJECTIVES</a:t>
            </a:r>
            <a:endParaRPr lang="en-US" sz="3200" b="1" dirty="0" smtClean="0">
              <a:solidFill>
                <a:srgbClr val="54A0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To process the data of the leaf picture from plant dataset.</a:t>
            </a:r>
          </a:p>
          <a:p>
            <a:pPr>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Extract the feature from pre-processed data.</a:t>
            </a:r>
          </a:p>
          <a:p>
            <a:pPr>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Accurately classify the leaf disease.</a:t>
            </a:r>
          </a:p>
          <a:p>
            <a:pPr>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Evaluate performance analysis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C2A74A-15F9-BEBB-37F9-34D7E5F17CF2}"/>
              </a:ext>
            </a:extLst>
          </p:cNvPr>
          <p:cNvSpPr>
            <a:spLocks noGrp="1"/>
          </p:cNvSpPr>
          <p:nvPr>
            <p:ph idx="1"/>
          </p:nvPr>
        </p:nvSpPr>
        <p:spPr>
          <a:xfrm>
            <a:off x="677334" y="1600199"/>
            <a:ext cx="8596668" cy="4862745"/>
          </a:xfrm>
        </p:spPr>
        <p:txBody>
          <a:bodyPr>
            <a:normAutofit/>
          </a:bodyPr>
          <a:lstStyle/>
          <a:p>
            <a:pPr marL="0" indent="0" algn="l">
              <a:buNone/>
            </a:pPr>
            <a:r>
              <a:rPr lang="en-US" b="0" i="0" dirty="0">
                <a:solidFill>
                  <a:schemeClr val="tx1"/>
                </a:solidFill>
                <a:effectLst/>
                <a:latin typeface="Times New Roman" panose="02020603050405020304" pitchFamily="18" charset="0"/>
                <a:cs typeface="Times New Roman" panose="02020603050405020304" pitchFamily="18" charset="0"/>
              </a:rPr>
              <a:t>The existing method for plant disease detection is simply naked eye observation by experts through which identification and detection of plant diseases </a:t>
            </a:r>
            <a:r>
              <a:rPr lang="en-US" b="0" i="0" dirty="0" smtClean="0">
                <a:solidFill>
                  <a:schemeClr val="tx1"/>
                </a:solidFill>
                <a:effectLst/>
                <a:latin typeface="Times New Roman" panose="02020603050405020304" pitchFamily="18" charset="0"/>
                <a:cs typeface="Times New Roman" panose="02020603050405020304" pitchFamily="18" charset="0"/>
              </a:rPr>
              <a:t>done.</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54A021"/>
              </a:solidFill>
              <a:effectLst/>
              <a:latin typeface="ff1"/>
            </a:endParaRPr>
          </a:p>
          <a:p>
            <a:pPr marL="0" indent="0" algn="l">
              <a:buNone/>
            </a:pPr>
            <a:r>
              <a:rPr lang="en-US" sz="2800" b="1" i="0" dirty="0">
                <a:solidFill>
                  <a:srgbClr val="54A021"/>
                </a:solidFill>
                <a:effectLst/>
                <a:latin typeface="Times New Roman" panose="02020603050405020304" pitchFamily="18" charset="0"/>
                <a:cs typeface="Times New Roman" panose="02020603050405020304" pitchFamily="18" charset="0"/>
              </a:rPr>
              <a:t>DISADVANTAGES</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We need large team of experts to detect diseases.</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Continuous monitoring of plants is required.</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Cost of existing system is high when we implemented for large farms.</a:t>
            </a:r>
          </a:p>
          <a:p>
            <a:pPr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Farmers do not have proper facilities.</a:t>
            </a:r>
          </a:p>
          <a:p>
            <a:endParaRPr lang="en-IN" dirty="0"/>
          </a:p>
        </p:txBody>
      </p:sp>
      <p:sp>
        <p:nvSpPr>
          <p:cNvPr id="5" name="TextBox 4">
            <a:extLst>
              <a:ext uri="{FF2B5EF4-FFF2-40B4-BE49-F238E27FC236}">
                <a16:creationId xmlns:a16="http://schemas.microsoft.com/office/drawing/2014/main" xmlns="" id="{98F229D3-A39E-898A-F46C-7621F2E50D44}"/>
              </a:ext>
            </a:extLst>
          </p:cNvPr>
          <p:cNvSpPr txBox="1"/>
          <p:nvPr/>
        </p:nvSpPr>
        <p:spPr>
          <a:xfrm>
            <a:off x="677334" y="1007589"/>
            <a:ext cx="6296075" cy="1077218"/>
          </a:xfrm>
          <a:prstGeom prst="rect">
            <a:avLst/>
          </a:prstGeom>
          <a:noFill/>
        </p:spPr>
        <p:txBody>
          <a:bodyPr wrap="square">
            <a:spAutoFit/>
          </a:bodyPr>
          <a:lstStyle/>
          <a:p>
            <a:pPr algn="l"/>
            <a:r>
              <a:rPr lang="en-IN" sz="2800" b="1" i="0" dirty="0">
                <a:solidFill>
                  <a:srgbClr val="54A021"/>
                </a:solidFill>
                <a:effectLst/>
                <a:latin typeface="Times New Roman" panose="02020603050405020304" pitchFamily="18" charset="0"/>
                <a:cs typeface="Times New Roman" panose="02020603050405020304" pitchFamily="18" charset="0"/>
              </a:rPr>
              <a:t>EXISTING SYSTEM</a:t>
            </a:r>
          </a:p>
          <a:p>
            <a:r>
              <a:rPr lang="en-IN" dirty="0"/>
              <a:t/>
            </a:r>
            <a:br>
              <a:rPr lang="en-IN" dirty="0"/>
            </a:br>
            <a:endParaRPr lang="en-IN" dirty="0"/>
          </a:p>
        </p:txBody>
      </p:sp>
    </p:spTree>
    <p:extLst>
      <p:ext uri="{BB962C8B-B14F-4D97-AF65-F5344CB8AC3E}">
        <p14:creationId xmlns:p14="http://schemas.microsoft.com/office/powerpoint/2010/main" xmlns="" val="163706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8AAF03-06FE-24BC-6604-4C8B10F1C8DF}"/>
              </a:ext>
            </a:extLst>
          </p:cNvPr>
          <p:cNvSpPr>
            <a:spLocks noGrp="1"/>
          </p:cNvSpPr>
          <p:nvPr>
            <p:ph type="title"/>
          </p:nvPr>
        </p:nvSpPr>
        <p:spPr>
          <a:xfrm>
            <a:off x="6502402" y="1151468"/>
            <a:ext cx="8596668" cy="1320800"/>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 </a:t>
            </a:r>
            <a:r>
              <a:rPr lang="en-US" sz="2800" b="1" dirty="0" smtClean="0">
                <a:solidFill>
                  <a:srgbClr val="6C911D"/>
                </a:solidFill>
                <a:latin typeface="Times New Roman" panose="02020603050405020304" pitchFamily="18" charset="0"/>
                <a:cs typeface="Times New Roman" panose="02020603050405020304" pitchFamily="18" charset="0"/>
              </a:rPr>
              <a:t>FLOWCHART</a:t>
            </a:r>
            <a:r>
              <a:rPr lang="en-US" sz="2800" b="1" dirty="0" smtClean="0">
                <a:solidFill>
                  <a:srgbClr val="6C911D"/>
                </a:solidFill>
                <a:latin typeface="Times New Roman" panose="02020603050405020304" pitchFamily="18" charset="0"/>
                <a:cs typeface="Times New Roman" panose="02020603050405020304" pitchFamily="18" charset="0"/>
              </a:rPr>
              <a:t/>
            </a:r>
            <a:br>
              <a:rPr lang="en-US" sz="2800" b="1" dirty="0" smtClean="0">
                <a:solidFill>
                  <a:srgbClr val="6C911D"/>
                </a:solidFill>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10391C3-A85B-446A-5D1E-28E5907B1185}"/>
              </a:ext>
            </a:extLst>
          </p:cNvPr>
          <p:cNvSpPr>
            <a:spLocks noGrp="1"/>
          </p:cNvSpPr>
          <p:nvPr>
            <p:ph idx="1"/>
          </p:nvPr>
        </p:nvSpPr>
        <p:spPr>
          <a:xfrm>
            <a:off x="465668" y="1151467"/>
            <a:ext cx="5748866" cy="4030133"/>
          </a:xfrm>
        </p:spPr>
        <p:txBody>
          <a:bodyPr>
            <a:normAutofit/>
          </a:bodyPr>
          <a:lstStyle/>
          <a:p>
            <a:pPr marL="0" indent="0" algn="l">
              <a:buNone/>
            </a:pPr>
            <a:r>
              <a:rPr lang="en-US" sz="2800" b="1" i="0" dirty="0" smtClean="0">
                <a:solidFill>
                  <a:srgbClr val="6C911D"/>
                </a:solidFill>
                <a:effectLst/>
                <a:latin typeface="Times New Roman" panose="02020603050405020304" pitchFamily="18" charset="0"/>
                <a:cs typeface="Times New Roman" panose="02020603050405020304" pitchFamily="18" charset="0"/>
              </a:rPr>
              <a:t>ADVANTAGES</a:t>
            </a:r>
          </a:p>
          <a:p>
            <a:pPr marL="0" indent="0" algn="l">
              <a:buNone/>
            </a:pPr>
            <a:endParaRPr lang="en-US" sz="800" b="1" i="0" dirty="0">
              <a:solidFill>
                <a:srgbClr val="6C911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0" i="0" dirty="0">
                <a:solidFill>
                  <a:schemeClr val="tx1"/>
                </a:solidFill>
                <a:effectLst/>
                <a:latin typeface="Times New Roman" pitchFamily="18" charset="0"/>
                <a:cs typeface="Times New Roman" pitchFamily="18" charset="0"/>
              </a:rPr>
              <a:t>At very early stage itself it detects the symptoms of diseases.</a:t>
            </a:r>
          </a:p>
          <a:p>
            <a:pPr algn="just">
              <a:buFont typeface="Wingdings" panose="05000000000000000000" pitchFamily="2" charset="2"/>
              <a:buChar char="Ø"/>
            </a:pPr>
            <a:r>
              <a:rPr lang="en-US" b="0" i="0" dirty="0">
                <a:solidFill>
                  <a:schemeClr val="tx1"/>
                </a:solidFill>
                <a:effectLst/>
                <a:latin typeface="Times New Roman" pitchFamily="18" charset="0"/>
                <a:cs typeface="Times New Roman" pitchFamily="18" charset="0"/>
              </a:rPr>
              <a:t>Automatic detection of the diseases by just seeing the symptoms.</a:t>
            </a:r>
          </a:p>
          <a:p>
            <a:pPr algn="just">
              <a:buFont typeface="Wingdings" panose="05000000000000000000" pitchFamily="2" charset="2"/>
              <a:buChar char="Ø"/>
            </a:pPr>
            <a:r>
              <a:rPr lang="en-US" b="0" i="0" dirty="0">
                <a:solidFill>
                  <a:schemeClr val="tx1"/>
                </a:solidFill>
                <a:effectLst/>
                <a:latin typeface="Times New Roman" pitchFamily="18" charset="0"/>
                <a:cs typeface="Times New Roman" pitchFamily="18" charset="0"/>
              </a:rPr>
              <a:t>Also supports machine vision to provide image based automatic process </a:t>
            </a:r>
            <a:r>
              <a:rPr lang="en-US" b="0" i="0" dirty="0">
                <a:solidFill>
                  <a:srgbClr val="404040"/>
                </a:solidFill>
                <a:effectLst/>
                <a:latin typeface="ff4"/>
              </a:rPr>
              <a:t>.</a:t>
            </a:r>
            <a:endParaRPr lang="en-US" b="0" i="0" dirty="0">
              <a:solidFill>
                <a:srgbClr val="90C226"/>
              </a:solidFill>
              <a:effectLst/>
              <a:latin typeface="ff3"/>
            </a:endParaRPr>
          </a:p>
          <a:p>
            <a:pPr marL="0" indent="0">
              <a:buNone/>
            </a:pPr>
            <a:endParaRPr lang="en-IN" dirty="0"/>
          </a:p>
        </p:txBody>
      </p:sp>
      <p:pic>
        <p:nvPicPr>
          <p:cNvPr id="4" name="Picture 3"/>
          <p:cNvPicPr/>
          <p:nvPr/>
        </p:nvPicPr>
        <p:blipFill>
          <a:blip r:embed="rId2" cstate="print"/>
          <a:srcRect l="11397" t="7601" r="11397" b="8416"/>
          <a:stretch>
            <a:fillRect/>
          </a:stretch>
        </p:blipFill>
        <p:spPr>
          <a:xfrm>
            <a:off x="6383866" y="1862667"/>
            <a:ext cx="2802467" cy="4199467"/>
          </a:xfrm>
          <a:prstGeom prst="rect">
            <a:avLst/>
          </a:prstGeom>
        </p:spPr>
      </p:pic>
    </p:spTree>
    <p:extLst>
      <p:ext uri="{BB962C8B-B14F-4D97-AF65-F5344CB8AC3E}">
        <p14:creationId xmlns:p14="http://schemas.microsoft.com/office/powerpoint/2010/main" xmlns="" val="384994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DE546-99D1-0AFD-43BA-8C5ED226CDB4}"/>
              </a:ext>
            </a:extLst>
          </p:cNvPr>
          <p:cNvSpPr>
            <a:spLocks noGrp="1"/>
          </p:cNvSpPr>
          <p:nvPr>
            <p:ph type="title"/>
          </p:nvPr>
        </p:nvSpPr>
        <p:spPr>
          <a:xfrm>
            <a:off x="559293" y="609599"/>
            <a:ext cx="8714709" cy="1550989"/>
          </a:xfrm>
        </p:spPr>
        <p:txBody>
          <a:bodyPr>
            <a:normAutofit/>
          </a:bodyPr>
          <a:lstStyle/>
          <a:p>
            <a:r>
              <a:rPr lang="en-IN" sz="2800" b="1" dirty="0" smtClean="0">
                <a:solidFill>
                  <a:srgbClr val="90C226"/>
                </a:solidFill>
                <a:latin typeface="Times New Roman" panose="02020603050405020304" pitchFamily="18" charset="0"/>
                <a:cs typeface="Times New Roman" panose="02020603050405020304" pitchFamily="18" charset="0"/>
              </a:rPr>
              <a:t>EXPECTED OUTCOME</a:t>
            </a:r>
            <a:br>
              <a:rPr lang="en-IN" sz="2800" b="1" dirty="0" smtClean="0">
                <a:solidFill>
                  <a:srgbClr val="90C226"/>
                </a:solidFill>
                <a:latin typeface="Times New Roman" panose="02020603050405020304" pitchFamily="18" charset="0"/>
                <a:cs typeface="Times New Roman" panose="02020603050405020304" pitchFamily="18" charset="0"/>
              </a:rPr>
            </a:br>
            <a:r>
              <a:rPr lang="en-IN" sz="2800" b="1" dirty="0" smtClean="0">
                <a:solidFill>
                  <a:srgbClr val="90C226"/>
                </a:solidFill>
                <a:latin typeface="Times New Roman" panose="02020603050405020304" pitchFamily="18" charset="0"/>
                <a:cs typeface="Times New Roman" panose="02020603050405020304" pitchFamily="18" charset="0"/>
              </a:rPr>
              <a:t/>
            </a:r>
            <a:br>
              <a:rPr lang="en-IN" sz="2800" b="1" dirty="0" smtClean="0">
                <a:solidFill>
                  <a:srgbClr val="90C226"/>
                </a:solidFill>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D133DEB-9F6E-0D5B-314D-D8F95F4E03E4}"/>
              </a:ext>
            </a:extLst>
          </p:cNvPr>
          <p:cNvSpPr>
            <a:spLocks noGrp="1"/>
          </p:cNvSpPr>
          <p:nvPr>
            <p:ph idx="1"/>
          </p:nvPr>
        </p:nvSpPr>
        <p:spPr>
          <a:xfrm>
            <a:off x="584200" y="1168400"/>
            <a:ext cx="8689802" cy="5486400"/>
          </a:xfrm>
        </p:spPr>
        <p:txBody>
          <a:bodyPr>
            <a:noAutofit/>
          </a:bodyPr>
          <a:lstStyle/>
          <a:p>
            <a:pPr marL="0" indent="0" algn="just"/>
            <a:r>
              <a:rPr lang="en-US" sz="1600" dirty="0" smtClean="0">
                <a:solidFill>
                  <a:schemeClr val="tx1"/>
                </a:solidFill>
                <a:latin typeface="Times New Roman" pitchFamily="18" charset="0"/>
                <a:cs typeface="Times New Roman" pitchFamily="18" charset="0"/>
              </a:rPr>
              <a:t>The proposal of our idea is to classify various diseases of crop, as well as an algorithm for image segmentation that can be used for automated detection and classification of plant leaf diseases in the future. </a:t>
            </a:r>
          </a:p>
          <a:p>
            <a:pPr marL="0" indent="0" algn="just"/>
            <a:r>
              <a:rPr lang="en-US" sz="1600" dirty="0" smtClean="0">
                <a:solidFill>
                  <a:schemeClr val="tx1"/>
                </a:solidFill>
                <a:latin typeface="Times New Roman" pitchFamily="18" charset="0"/>
                <a:cs typeface="Times New Roman" pitchFamily="18" charset="0"/>
              </a:rPr>
              <a:t>Another </a:t>
            </a:r>
            <a:r>
              <a:rPr lang="en-US" sz="1600" dirty="0" smtClean="0">
                <a:solidFill>
                  <a:schemeClr val="tx1"/>
                </a:solidFill>
                <a:latin typeface="Times New Roman" pitchFamily="18" charset="0"/>
                <a:cs typeface="Times New Roman" pitchFamily="18" charset="0"/>
              </a:rPr>
              <a:t>benefit of this approach is that plant diseases can be detected at an early stage, or even at the beginning. Convolution neural network and Deep neural network algorithms may be used to increase recognition rates in the classification </a:t>
            </a:r>
            <a:r>
              <a:rPr lang="en-US" sz="1600" dirty="0" smtClean="0">
                <a:solidFill>
                  <a:schemeClr val="tx1"/>
                </a:solidFill>
                <a:latin typeface="Times New Roman" pitchFamily="18" charset="0"/>
                <a:cs typeface="Times New Roman" pitchFamily="18" charset="0"/>
              </a:rPr>
              <a:t>process.</a:t>
            </a:r>
          </a:p>
          <a:p>
            <a:pPr marL="0" indent="0" algn="just">
              <a:buNone/>
            </a:pPr>
            <a:endParaRPr lang="en-IN" sz="1600" dirty="0" smtClean="0">
              <a:latin typeface="Times New Roman" pitchFamily="18" charset="0"/>
              <a:cs typeface="Times New Roman" pitchFamily="18" charset="0"/>
            </a:endParaRPr>
          </a:p>
          <a:p>
            <a:pPr marL="0" indent="0" algn="just">
              <a:buNone/>
            </a:pPr>
            <a:r>
              <a:rPr lang="en-IN" sz="2800" b="1" dirty="0" smtClean="0">
                <a:solidFill>
                  <a:srgbClr val="90C226"/>
                </a:solidFill>
                <a:latin typeface="Times New Roman" panose="02020603050405020304" pitchFamily="18" charset="0"/>
                <a:cs typeface="Times New Roman" panose="02020603050405020304" pitchFamily="18" charset="0"/>
              </a:rPr>
              <a:t>FUTURE SCOPE</a:t>
            </a:r>
          </a:p>
          <a:p>
            <a:pPr marL="0" indent="0" algn="just">
              <a:buNone/>
            </a:pPr>
            <a:endParaRPr lang="en-IN" sz="100" b="1" dirty="0" smtClean="0">
              <a:solidFill>
                <a:srgbClr val="90C226"/>
              </a:solidFill>
              <a:latin typeface="Times New Roman" panose="02020603050405020304" pitchFamily="18" charset="0"/>
              <a:cs typeface="Times New Roman" panose="02020603050405020304" pitchFamily="18" charset="0"/>
            </a:endParaRPr>
          </a:p>
          <a:p>
            <a:pPr marL="0" indent="0" algn="just"/>
            <a:r>
              <a:rPr lang="en-IN" sz="1600" dirty="0" smtClean="0">
                <a:solidFill>
                  <a:schemeClr val="tx1"/>
                </a:solidFill>
                <a:latin typeface="Times New Roman" panose="02020603050405020304" pitchFamily="18" charset="0"/>
                <a:cs typeface="Times New Roman" panose="02020603050405020304" pitchFamily="18" charset="0"/>
              </a:rPr>
              <a:t>Our model can be extended to detect multiple diseases for multiple crops.</a:t>
            </a:r>
          </a:p>
          <a:p>
            <a:pPr marL="0" indent="0" algn="just"/>
            <a:r>
              <a:rPr lang="en-IN" sz="1600" dirty="0" smtClean="0">
                <a:solidFill>
                  <a:schemeClr val="tx1"/>
                </a:solidFill>
                <a:latin typeface="Times New Roman" panose="02020603050405020304" pitchFamily="18" charset="0"/>
                <a:cs typeface="Times New Roman" panose="02020603050405020304" pitchFamily="18" charset="0"/>
              </a:rPr>
              <a:t> The Efficiency can be further improved.</a:t>
            </a:r>
          </a:p>
          <a:p>
            <a:pPr marL="0" indent="0" algn="just"/>
            <a:r>
              <a:rPr lang="en-IN" sz="1600" dirty="0" smtClean="0">
                <a:solidFill>
                  <a:schemeClr val="tx1"/>
                </a:solidFill>
                <a:latin typeface="Times New Roman" panose="02020603050405020304" pitchFamily="18" charset="0"/>
                <a:cs typeface="Times New Roman" panose="02020603050405020304" pitchFamily="18" charset="0"/>
              </a:rPr>
              <a:t>Our model can be implemented in real time mobile applications and web services, so farmers                can identify diseases simply by clicking photos of the infected leaf.</a:t>
            </a:r>
          </a:p>
          <a:p>
            <a:pPr marL="0" indent="0" algn="just"/>
            <a:r>
              <a:rPr lang="en-IN" sz="1600" dirty="0" smtClean="0">
                <a:solidFill>
                  <a:schemeClr val="tx1"/>
                </a:solidFill>
                <a:latin typeface="Times New Roman" panose="02020603050405020304" pitchFamily="18" charset="0"/>
                <a:cs typeface="Times New Roman" panose="02020603050405020304" pitchFamily="18" charset="0"/>
              </a:rPr>
              <a:t>Our model can recommend pesticides and insecticides to control the further spread of disease on the different parts of the plants after proper identification of the diseases.</a:t>
            </a:r>
            <a:endParaRPr lang="en-IN" sz="16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600" b="1" dirty="0" smtClean="0">
                <a:solidFill>
                  <a:srgbClr val="90C226"/>
                </a:solidFill>
                <a:latin typeface="Times New Roman" panose="02020603050405020304" pitchFamily="18" charset="0"/>
                <a:cs typeface="Times New Roman" panose="02020603050405020304" pitchFamily="18" charset="0"/>
              </a:rPr>
              <a:t/>
            </a:r>
            <a:br>
              <a:rPr lang="en-IN" sz="1600" b="1" dirty="0" smtClean="0">
                <a:solidFill>
                  <a:srgbClr val="90C226"/>
                </a:solidFill>
                <a:latin typeface="Times New Roman" panose="02020603050405020304" pitchFamily="18" charset="0"/>
                <a:cs typeface="Times New Roman" panose="02020603050405020304" pitchFamily="18" charset="0"/>
              </a:rPr>
            </a:br>
            <a:r>
              <a:rPr lang="en-IN" sz="1600" b="1" dirty="0" smtClean="0">
                <a:solidFill>
                  <a:srgbClr val="90C226"/>
                </a:solidFill>
                <a:latin typeface="Times New Roman" panose="02020603050405020304" pitchFamily="18" charset="0"/>
                <a:cs typeface="Times New Roman" panose="02020603050405020304" pitchFamily="18" charset="0"/>
              </a:rPr>
              <a:t/>
            </a:r>
            <a:br>
              <a:rPr lang="en-IN" sz="1600" b="1" dirty="0" smtClean="0">
                <a:solidFill>
                  <a:srgbClr val="90C226"/>
                </a:solidFill>
                <a:latin typeface="Times New Roman" panose="02020603050405020304" pitchFamily="18" charset="0"/>
                <a:cs typeface="Times New Roman" panose="02020603050405020304"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6130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928EDC-2264-22E1-023F-2327FC6E5213}"/>
              </a:ext>
            </a:extLst>
          </p:cNvPr>
          <p:cNvSpPr>
            <a:spLocks noGrp="1"/>
          </p:cNvSpPr>
          <p:nvPr>
            <p:ph idx="1"/>
          </p:nvPr>
        </p:nvSpPr>
        <p:spPr>
          <a:xfrm>
            <a:off x="1686756" y="2707689"/>
            <a:ext cx="7587245" cy="3333673"/>
          </a:xfrm>
        </p:spPr>
        <p:txBody>
          <a:bodyPr>
            <a:normAutofit/>
          </a:bodyPr>
          <a:lstStyle/>
          <a:p>
            <a:pPr marL="0" indent="0">
              <a:buNone/>
            </a:pPr>
            <a:r>
              <a:rPr lang="en-US" sz="9600" dirty="0">
                <a:solidFill>
                  <a:schemeClr val="tx1"/>
                </a:solidFill>
                <a:latin typeface="Times New Roman" panose="02020603050405020304" pitchFamily="18" charset="0"/>
                <a:cs typeface="Times New Roman" panose="02020603050405020304" pitchFamily="18" charset="0"/>
              </a:rPr>
              <a:t>THANK YOU</a:t>
            </a:r>
            <a:endParaRPr lang="en-IN" sz="9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406686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531</Words>
  <Application>Microsoft Office PowerPoint</Application>
  <PresentationFormat>Custom</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                                   PLANT DISEASE PREDICTION </vt:lpstr>
      <vt:lpstr>INTRODUCTION</vt:lpstr>
      <vt:lpstr>PROBLEM STATEMENT  </vt:lpstr>
      <vt:lpstr>PROPOSED IDEA  To develop a model which can accurately detect various diseases in plants with the help of plant leaf images using Deep Learning (Convolutional Neural Network) and Machine Learning Techniques.   </vt:lpstr>
      <vt:lpstr>Slide 5</vt:lpstr>
      <vt:lpstr> FLOWCHART   </vt:lpstr>
      <vt:lpstr>EXPECTED OUTCOME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INNOTECH PRESENTATION ON</dc:title>
  <dc:creator>Sejal Gupta</dc:creator>
  <cp:lastModifiedBy>Yash Srivastava</cp:lastModifiedBy>
  <cp:revision>16</cp:revision>
  <dcterms:created xsi:type="dcterms:W3CDTF">2022-11-14T18:01:29Z</dcterms:created>
  <dcterms:modified xsi:type="dcterms:W3CDTF">2022-11-14T21:05:02Z</dcterms:modified>
</cp:coreProperties>
</file>