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257" r:id="rId3"/>
    <p:sldId id="258" r:id="rId4"/>
    <p:sldId id="259" r:id="rId5"/>
    <p:sldId id="270" r:id="rId6"/>
    <p:sldId id="271" r:id="rId7"/>
    <p:sldId id="272" r:id="rId8"/>
    <p:sldId id="268" r:id="rId9"/>
    <p:sldId id="267" r:id="rId10"/>
    <p:sldId id="275" r:id="rId11"/>
    <p:sldId id="262" r:id="rId12"/>
    <p:sldId id="273" r:id="rId13"/>
    <p:sldId id="269" r:id="rId14"/>
    <p:sldId id="276"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9BE4E8-DE51-4DE5-875A-227A5F45CFA0}" v="12" dt="2024-03-11T08:53:44.7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5" d="100"/>
          <a:sy n="85" d="100"/>
        </p:scale>
        <p:origin x="59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16-04-2024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B5B39C-DFBD-0699-0EBE-E45C634A5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07A36A-DDF3-3FC6-F24A-71369A77E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4D24CFE-FC2C-A81F-F02B-E0CEE9836F5F}"/>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432FA320-5822-7EA5-550F-C32FC74A1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0EA14C2-A15F-8F54-8C5B-AA7AD553D4A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2123957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18164-CEBA-08B1-F977-5EEE725DF21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628AA90-C956-E388-83AB-4E8A864DFB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7044B6-B848-B4DE-D94A-4EED932464B3}"/>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2998F9F7-44B1-CB12-B7EE-28BA6067E46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43B4502-1E06-98E6-355D-D77727557F50}"/>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12727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04F482A-68C1-52E1-7F47-1B353E3F328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21CEBDA-E318-34CD-959B-0D232710E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0CD53F1-9C8B-AC39-45FE-2D92F4B1737D}"/>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80D7C581-5CB1-194C-CD1D-9526CCC23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5433E2-9102-1B20-6D52-016B10AB7D6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44589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3C519-9A92-8897-4BDE-D58083D757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E0CA8F-A326-6FF4-6076-90D583B2AE6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035E20-13DE-45E4-8E1D-FF237C2EB5ED}"/>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76F00BC5-0F8E-0035-A987-CDBFBA30F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42CE3B-DF05-0ADC-AD0B-B3DD80822A2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3890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86F5-03A3-486F-AFA9-81FA7B50C8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1AD075-B71E-A44F-53B6-10934E8445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58D3E6-7CDF-9272-5F6B-D68580EB1B4A}"/>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122CF30A-350E-B5FE-622C-D57F8FF7D6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28D865-2E75-FF32-6C8D-6026E8C90E5E}"/>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343772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77619-6353-14A1-6BEC-DB128523B25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C68C319-034E-C310-323E-A6DF7F66AC5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28AACC-D10D-89ED-D049-CFF232E004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BC0D86-C3F7-0B08-B539-5CA9FB66994E}"/>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6" name="Footer Placeholder 5">
            <a:extLst>
              <a:ext uri="{FF2B5EF4-FFF2-40B4-BE49-F238E27FC236}">
                <a16:creationId xmlns:a16="http://schemas.microsoft.com/office/drawing/2014/main" id="{6DF5ABB6-D29B-BAE1-1156-7CC64A4ED7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DB0E570-AF41-04CA-F51B-4734022DD3B5}"/>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711816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7DEDF-E3CE-BAD4-668B-5800CDDC43D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3CF1C95-9C0D-0182-F20C-93743B7817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1CABD0-1CB7-B065-DE66-19BC70A760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24D90D-11BC-BE86-5CB1-8897ACB27D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4C8C50-4371-BC7E-0230-6C5C60B62F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92684F5-5F50-2D21-68E3-327C94923C70}"/>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8" name="Footer Placeholder 7">
            <a:extLst>
              <a:ext uri="{FF2B5EF4-FFF2-40B4-BE49-F238E27FC236}">
                <a16:creationId xmlns:a16="http://schemas.microsoft.com/office/drawing/2014/main" id="{EE9DEA1C-330B-063E-8C7A-554B1BBEC6E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3F62784-D31A-5D4C-6709-DE0391881652}"/>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504856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5550-589D-83C2-589C-64EF42033F7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63610A7-50CA-BFEB-2DBC-E5A05062EF23}"/>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4" name="Footer Placeholder 3">
            <a:extLst>
              <a:ext uri="{FF2B5EF4-FFF2-40B4-BE49-F238E27FC236}">
                <a16:creationId xmlns:a16="http://schemas.microsoft.com/office/drawing/2014/main" id="{4E6FCF93-F7E8-3475-BAD4-973BEA77647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BA4A6B3-4C5C-F4B5-C7E4-ABAD9F132E5A}"/>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752842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E6C496-B959-287A-491F-66E15CBEBB8F}"/>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3" name="Footer Placeholder 2">
            <a:extLst>
              <a:ext uri="{FF2B5EF4-FFF2-40B4-BE49-F238E27FC236}">
                <a16:creationId xmlns:a16="http://schemas.microsoft.com/office/drawing/2014/main" id="{C9621830-72E1-51ED-940C-C478F9077D0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DA4BD4-AEC4-6D5B-708F-8E7C8DD4CE4A}"/>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9463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C418-AF66-A7BD-FFA2-2928290522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56BB930-43B4-13D2-6A8B-B22804D559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2422AB8-E51B-E142-FDC3-81A3DD1007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9561EB-19DA-36B5-A5BC-DB7B9333D3DB}"/>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6" name="Footer Placeholder 5">
            <a:extLst>
              <a:ext uri="{FF2B5EF4-FFF2-40B4-BE49-F238E27FC236}">
                <a16:creationId xmlns:a16="http://schemas.microsoft.com/office/drawing/2014/main" id="{41341C93-F547-4A61-822B-2A86C86AFC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0C17A-F3B2-7468-7D69-B19B07CC6B14}"/>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506098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CCC21-00AD-E2C5-9C67-23BF48016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B8C4E09-A6E8-9AFD-FCB0-945FD03F81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8C6570-2B78-70F7-6851-6533BCBF3C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1BC8B4-7226-E2E3-E603-F5E328AC186D}"/>
              </a:ext>
            </a:extLst>
          </p:cNvPr>
          <p:cNvSpPr>
            <a:spLocks noGrp="1"/>
          </p:cNvSpPr>
          <p:nvPr>
            <p:ph type="dt" sz="half" idx="10"/>
          </p:nvPr>
        </p:nvSpPr>
        <p:spPr/>
        <p:txBody>
          <a:bodyPr/>
          <a:lstStyle/>
          <a:p>
            <a:fld id="{AED75D64-2596-4CD3-88B1-63A1A557245C}" type="datetimeFigureOut">
              <a:rPr lang="en-IN" smtClean="0"/>
              <a:t>16-04-2024</a:t>
            </a:fld>
            <a:endParaRPr lang="en-IN"/>
          </a:p>
        </p:txBody>
      </p:sp>
      <p:sp>
        <p:nvSpPr>
          <p:cNvPr id="6" name="Footer Placeholder 5">
            <a:extLst>
              <a:ext uri="{FF2B5EF4-FFF2-40B4-BE49-F238E27FC236}">
                <a16:creationId xmlns:a16="http://schemas.microsoft.com/office/drawing/2014/main" id="{8B332C1C-F41A-0ABC-9A3E-77A8E3B2B1F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C18E6B-A3F4-5337-0AF8-412F990264BF}"/>
              </a:ext>
            </a:extLst>
          </p:cNvPr>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194579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B3119-0473-4067-4378-2BA005EECC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105DF2-FF12-5C43-5F1E-64B754CD7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E5604C9-E2C0-2C8F-9677-09B89A077D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D75D64-2596-4CD3-88B1-63A1A557245C}" type="datetimeFigureOut">
              <a:rPr lang="en-IN" smtClean="0"/>
              <a:t>16-04-2024</a:t>
            </a:fld>
            <a:endParaRPr lang="en-IN"/>
          </a:p>
        </p:txBody>
      </p:sp>
      <p:sp>
        <p:nvSpPr>
          <p:cNvPr id="5" name="Footer Placeholder 4">
            <a:extLst>
              <a:ext uri="{FF2B5EF4-FFF2-40B4-BE49-F238E27FC236}">
                <a16:creationId xmlns:a16="http://schemas.microsoft.com/office/drawing/2014/main" id="{0F48CD2D-8632-875D-5F88-0958D3CA6B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3E4C0E9-E712-BB84-1BFF-AAFAEDC4FA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352153869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d.docs.live.net/d52163eede63de50/Desktop/new%20era%20chat%20application%20(1).docx"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421364" y="0"/>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r>
              <a:rPr lang="en-IN" sz="4900" dirty="0"/>
              <a:t> Project Presentation (KCS 851)</a:t>
            </a:r>
            <a:br>
              <a:rPr lang="en-IN" sz="4900" dirty="0"/>
            </a:br>
            <a:r>
              <a:rPr lang="en-IN" sz="4900" dirty="0"/>
              <a:t>(Real Time Chat Application)</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1013012" y="3048239"/>
            <a:ext cx="8967601" cy="2590561"/>
          </a:xfrm>
        </p:spPr>
        <p:txBody>
          <a:bodyPr>
            <a:normAutofit/>
          </a:bodyPr>
          <a:lstStyle/>
          <a:p>
            <a:r>
              <a:rPr lang="en-IN" sz="2000" dirty="0"/>
              <a:t>                                             Guide Name: </a:t>
            </a:r>
            <a:r>
              <a:rPr lang="en-IN" sz="2000" dirty="0" err="1"/>
              <a:t>Dr.</a:t>
            </a:r>
            <a:r>
              <a:rPr lang="en-IN" sz="2000" dirty="0"/>
              <a:t> Ajay Kumar Shrivastava</a:t>
            </a:r>
          </a:p>
          <a:p>
            <a:r>
              <a:rPr lang="en-IN" sz="2000" dirty="0"/>
              <a:t>				</a:t>
            </a:r>
          </a:p>
          <a:p>
            <a:pPr algn="just"/>
            <a:r>
              <a:rPr lang="en-IN" sz="2000" dirty="0"/>
              <a:t>                                                               1. Sachin Kushwaha (2000290120130)</a:t>
            </a:r>
          </a:p>
          <a:p>
            <a:r>
              <a:rPr lang="en-IN" sz="2000" dirty="0"/>
              <a:t>                                           2. Sachin Verma        (2000290120131)</a:t>
            </a:r>
          </a:p>
          <a:p>
            <a:r>
              <a:rPr lang="en-IN" sz="2000" dirty="0"/>
              <a:t>                                               3. Sidharth Kushwaha   (2100290129009)</a:t>
            </a:r>
          </a:p>
          <a:p>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43"/>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23977" y="0"/>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1904923" y="659669"/>
            <a:ext cx="816505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863560D-0046-9D80-5394-A06B27AEE9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0365" y="755156"/>
            <a:ext cx="6201913" cy="2265976"/>
          </a:xfrm>
          <a:prstGeom prst="rect">
            <a:avLst/>
          </a:prstGeom>
        </p:spPr>
      </p:pic>
      <p:pic>
        <p:nvPicPr>
          <p:cNvPr id="9" name="Picture 8">
            <a:extLst>
              <a:ext uri="{FF2B5EF4-FFF2-40B4-BE49-F238E27FC236}">
                <a16:creationId xmlns:a16="http://schemas.microsoft.com/office/drawing/2014/main" id="{81738914-195D-AC6C-F79C-C445914B5C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2136" y="2916444"/>
            <a:ext cx="6281506" cy="3771176"/>
          </a:xfrm>
          <a:prstGeom prst="rect">
            <a:avLst/>
          </a:prstGeom>
        </p:spPr>
      </p:pic>
      <p:sp>
        <p:nvSpPr>
          <p:cNvPr id="10" name="Rectangle 9">
            <a:extLst>
              <a:ext uri="{FF2B5EF4-FFF2-40B4-BE49-F238E27FC236}">
                <a16:creationId xmlns:a16="http://schemas.microsoft.com/office/drawing/2014/main" id="{8F74C251-6570-9BB8-B6A2-ECEAAEFE0838}"/>
              </a:ext>
            </a:extLst>
          </p:cNvPr>
          <p:cNvSpPr/>
          <p:nvPr/>
        </p:nvSpPr>
        <p:spPr>
          <a:xfrm>
            <a:off x="2945486" y="170380"/>
            <a:ext cx="4136325" cy="584775"/>
          </a:xfrm>
          <a:prstGeom prst="rect">
            <a:avLst/>
          </a:prstGeom>
          <a:noFill/>
        </p:spPr>
        <p:txBody>
          <a:bodyPr wrap="square" lIns="91440" tIns="45720" rIns="91440" bIns="45720">
            <a:spAutoFit/>
          </a:bodyPr>
          <a:lstStyle/>
          <a:p>
            <a:pPr algn="ctr"/>
            <a:r>
              <a:rPr lang="en-US" sz="3200" b="0" cap="none" spc="0" dirty="0">
                <a:ln w="0"/>
                <a:solidFill>
                  <a:schemeClr val="tx1"/>
                </a:solidFill>
                <a:effectLst>
                  <a:outerShdw blurRad="38100" dist="19050" dir="2700000" algn="tl" rotWithShape="0">
                    <a:schemeClr val="dk1">
                      <a:alpha val="40000"/>
                    </a:schemeClr>
                  </a:outerShdw>
                </a:effectLst>
              </a:rPr>
              <a:t>Data flow diagram</a:t>
            </a:r>
          </a:p>
        </p:txBody>
      </p:sp>
    </p:spTree>
    <p:extLst>
      <p:ext uri="{BB962C8B-B14F-4D97-AF65-F5344CB8AC3E}">
        <p14:creationId xmlns:p14="http://schemas.microsoft.com/office/powerpoint/2010/main" val="1092073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p:txBody>
          <a:bodyPr/>
          <a:lstStyle/>
          <a:p>
            <a:r>
              <a:rPr lang="en-IN" dirty="0"/>
              <a:t>Patent Status</a:t>
            </a:r>
          </a:p>
        </p:txBody>
      </p:sp>
      <p:pic>
        <p:nvPicPr>
          <p:cNvPr id="5" name="Content Placeholder 4">
            <a:extLst>
              <a:ext uri="{FF2B5EF4-FFF2-40B4-BE49-F238E27FC236}">
                <a16:creationId xmlns:a16="http://schemas.microsoft.com/office/drawing/2014/main" id="{D2503845-5A21-808C-FE70-348568661A5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2550" y="2569229"/>
            <a:ext cx="9486900" cy="2038630"/>
          </a:xfrm>
        </p:spPr>
      </p:pic>
    </p:spTree>
    <p:extLst>
      <p:ext uri="{BB962C8B-B14F-4D97-AF65-F5344CB8AC3E}">
        <p14:creationId xmlns:p14="http://schemas.microsoft.com/office/powerpoint/2010/main" val="3047737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1F73E-0CE3-D001-38A4-CC6CB32AD51A}"/>
              </a:ext>
            </a:extLst>
          </p:cNvPr>
          <p:cNvSpPr>
            <a:spLocks noGrp="1"/>
          </p:cNvSpPr>
          <p:nvPr>
            <p:ph type="title"/>
          </p:nvPr>
        </p:nvSpPr>
        <p:spPr/>
        <p:txBody>
          <a:bodyPr/>
          <a:lstStyle/>
          <a:p>
            <a:r>
              <a:rPr lang="en-IN" dirty="0"/>
              <a:t>Project Status</a:t>
            </a:r>
          </a:p>
        </p:txBody>
      </p:sp>
      <p:sp>
        <p:nvSpPr>
          <p:cNvPr id="3" name="Content Placeholder 2">
            <a:extLst>
              <a:ext uri="{FF2B5EF4-FFF2-40B4-BE49-F238E27FC236}">
                <a16:creationId xmlns:a16="http://schemas.microsoft.com/office/drawing/2014/main" id="{35768EA5-E207-66FA-39A1-0D22880E29ED}"/>
              </a:ext>
            </a:extLst>
          </p:cNvPr>
          <p:cNvSpPr>
            <a:spLocks noGrp="1"/>
          </p:cNvSpPr>
          <p:nvPr>
            <p:ph idx="1"/>
          </p:nvPr>
        </p:nvSpPr>
        <p:spPr/>
        <p:txBody>
          <a:bodyPr/>
          <a:lstStyle/>
          <a:p>
            <a:r>
              <a:rPr lang="en-IN" dirty="0"/>
              <a:t>100 % project is completed</a:t>
            </a:r>
          </a:p>
          <a:p>
            <a:r>
              <a:rPr lang="en-IN" dirty="0"/>
              <a:t>Research paper submitted</a:t>
            </a:r>
          </a:p>
          <a:p>
            <a:endParaRPr lang="en-IN" dirty="0"/>
          </a:p>
          <a:p>
            <a:pPr marL="0" indent="0">
              <a:buNone/>
            </a:pPr>
            <a:r>
              <a:rPr lang="en-IN" dirty="0">
                <a:hlinkClick r:id="rId2"/>
              </a:rPr>
              <a:t>Research paper</a:t>
            </a:r>
            <a:endParaRPr lang="en-IN" dirty="0"/>
          </a:p>
          <a:p>
            <a:pPr marL="0" indent="0">
              <a:buNone/>
            </a:pPr>
            <a:endParaRPr lang="en-IN" dirty="0"/>
          </a:p>
        </p:txBody>
      </p:sp>
    </p:spTree>
    <p:extLst>
      <p:ext uri="{BB962C8B-B14F-4D97-AF65-F5344CB8AC3E}">
        <p14:creationId xmlns:p14="http://schemas.microsoft.com/office/powerpoint/2010/main" val="30715527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17780C-CDD2-25E8-7225-8D6D06489FAC}"/>
              </a:ext>
            </a:extLst>
          </p:cNvPr>
          <p:cNvSpPr>
            <a:spLocks noGrp="1"/>
          </p:cNvSpPr>
          <p:nvPr>
            <p:ph type="title"/>
          </p:nvPr>
        </p:nvSpPr>
        <p:spPr>
          <a:xfrm>
            <a:off x="838200" y="365125"/>
            <a:ext cx="10515600" cy="369981"/>
          </a:xfrm>
        </p:spPr>
        <p:txBody>
          <a:bodyPr>
            <a:normAutofit fontScale="90000"/>
          </a:bodyPr>
          <a:lstStyle/>
          <a:p>
            <a:r>
              <a:rPr lang="en-US" dirty="0"/>
              <a:t>Login , Sign Up page</a:t>
            </a:r>
            <a:endParaRPr lang="en-IN" dirty="0"/>
          </a:p>
        </p:txBody>
      </p:sp>
      <p:pic>
        <p:nvPicPr>
          <p:cNvPr id="14" name="Picture 13">
            <a:extLst>
              <a:ext uri="{FF2B5EF4-FFF2-40B4-BE49-F238E27FC236}">
                <a16:creationId xmlns:a16="http://schemas.microsoft.com/office/drawing/2014/main" id="{EB6579E9-A8BA-94B1-C63B-2F59BE3104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7796"/>
            <a:ext cx="5794310" cy="5295721"/>
          </a:xfrm>
          <a:prstGeom prst="rect">
            <a:avLst/>
          </a:prstGeom>
        </p:spPr>
      </p:pic>
      <p:pic>
        <p:nvPicPr>
          <p:cNvPr id="16" name="Picture 15">
            <a:extLst>
              <a:ext uri="{FF2B5EF4-FFF2-40B4-BE49-F238E27FC236}">
                <a16:creationId xmlns:a16="http://schemas.microsoft.com/office/drawing/2014/main" id="{2A5B2C48-784D-43DF-99B7-7B9B7CBC233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927797"/>
            <a:ext cx="5921829" cy="5295722"/>
          </a:xfrm>
          <a:prstGeom prst="rect">
            <a:avLst/>
          </a:prstGeom>
        </p:spPr>
      </p:pic>
    </p:spTree>
    <p:extLst>
      <p:ext uri="{BB962C8B-B14F-4D97-AF65-F5344CB8AC3E}">
        <p14:creationId xmlns:p14="http://schemas.microsoft.com/office/powerpoint/2010/main" val="166738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F7DFC-A7C6-1A0A-BD0F-AD7CDB07CD92}"/>
              </a:ext>
            </a:extLst>
          </p:cNvPr>
          <p:cNvSpPr>
            <a:spLocks noGrp="1"/>
          </p:cNvSpPr>
          <p:nvPr>
            <p:ph type="title"/>
          </p:nvPr>
        </p:nvSpPr>
        <p:spPr>
          <a:xfrm>
            <a:off x="838200" y="365126"/>
            <a:ext cx="10515600" cy="764428"/>
          </a:xfrm>
        </p:spPr>
        <p:txBody>
          <a:bodyPr/>
          <a:lstStyle/>
          <a:p>
            <a:r>
              <a:rPr lang="en-US" dirty="0"/>
              <a:t>Interface of chat app</a:t>
            </a:r>
            <a:endParaRPr lang="en-IN" dirty="0"/>
          </a:p>
        </p:txBody>
      </p:sp>
      <p:pic>
        <p:nvPicPr>
          <p:cNvPr id="6" name="Content Placeholder 5">
            <a:extLst>
              <a:ext uri="{FF2B5EF4-FFF2-40B4-BE49-F238E27FC236}">
                <a16:creationId xmlns:a16="http://schemas.microsoft.com/office/drawing/2014/main" id="{0517E11D-21E9-9C5D-9A13-D0AD0F23721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4071" y="1255058"/>
            <a:ext cx="11107270" cy="5237815"/>
          </a:xfrm>
        </p:spPr>
      </p:pic>
    </p:spTree>
    <p:extLst>
      <p:ext uri="{BB962C8B-B14F-4D97-AF65-F5344CB8AC3E}">
        <p14:creationId xmlns:p14="http://schemas.microsoft.com/office/powerpoint/2010/main" val="41877359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a:xfrm>
            <a:off x="1246094" y="1584324"/>
            <a:ext cx="9027460" cy="1965699"/>
          </a:xfrm>
        </p:spPr>
        <p:txBody>
          <a:bodyPr>
            <a:normAutofit/>
          </a:bodyPr>
          <a:lstStyle/>
          <a:p>
            <a:pPr algn="ctr"/>
            <a:r>
              <a:rPr lang="en-US" sz="8000" dirty="0"/>
              <a:t>Thank You</a:t>
            </a:r>
            <a:endParaRPr lang="en-IN" sz="8000" dirty="0"/>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a:xfrm>
            <a:off x="694765" y="965013"/>
            <a:ext cx="10515600" cy="1545105"/>
          </a:xfrm>
        </p:spPr>
        <p:txBody>
          <a:bodyPr/>
          <a:lstStyle/>
          <a:p>
            <a:pPr marL="0" indent="0" algn="ctr">
              <a:buNone/>
            </a:pPr>
            <a:r>
              <a:rPr lang="en-IN" dirty="0"/>
              <a:t>.</a:t>
            </a:r>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a:xfrm>
            <a:off x="838200" y="2605555"/>
            <a:ext cx="10515600" cy="4351338"/>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Private organizations often grapple with communication challenges when relying on generic, external chat applications that lack the requisite security and customization features. A critical issue emerges: the absence of a dedicated, secure, and adaptable real-time chat application specifically tailored for the unique demands of private organizations. This application must facilitate confidential, efficient internal communication while incorporating robust data encryption and seamless integration with organizational workflows. Creating such a  real-time chat platform is pivotal for enhancing internal communication, safeguarding sensitive information, and fostering streamlined collaboration within the organization, ensuring the privacy and security of vital data.</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a:xfrm>
            <a:off x="838200" y="311336"/>
            <a:ext cx="10515600" cy="1325563"/>
          </a:xfrm>
        </p:spPr>
        <p:txBody>
          <a:bodyPr/>
          <a:lstStyle/>
          <a:p>
            <a:r>
              <a:rPr lang="en-IN" dirty="0"/>
              <a:t>Objectives</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pPr marL="0" indent="0">
              <a:buNone/>
            </a:pPr>
            <a:r>
              <a:rPr lang="en-US" sz="1800" dirty="0">
                <a:effectLst/>
                <a:latin typeface="Times New Roman" panose="02020603050405020304" pitchFamily="18" charset="0"/>
                <a:ea typeface="Times New Roman" panose="02020603050405020304" pitchFamily="18" charset="0"/>
              </a:rPr>
              <a:t>•  </a:t>
            </a:r>
            <a:r>
              <a:rPr lang="en-US" sz="1900" b="1" dirty="0">
                <a:effectLst/>
                <a:latin typeface="Times New Roman" panose="02020603050405020304" pitchFamily="18" charset="0"/>
                <a:ea typeface="Times New Roman" panose="02020603050405020304" pitchFamily="18" charset="0"/>
              </a:rPr>
              <a:t>Easy to use GUI </a:t>
            </a:r>
            <a:r>
              <a:rPr lang="en-US" sz="1900" dirty="0">
                <a:effectLst/>
                <a:latin typeface="Times New Roman" panose="02020603050405020304" pitchFamily="18" charset="0"/>
                <a:ea typeface="Times New Roman" panose="02020603050405020304" pitchFamily="18" charset="0"/>
              </a:rPr>
              <a:t>(Graphical User Interface), hence any user with minimal knowledge of operating a system  can use the software. </a:t>
            </a:r>
          </a:p>
          <a:p>
            <a:r>
              <a:rPr lang="en-IN" sz="1800" b="1" i="0" dirty="0">
                <a:effectLst/>
                <a:latin typeface="Times New Roman" panose="02020603050405020304" pitchFamily="18" charset="0"/>
                <a:cs typeface="Times New Roman" panose="02020603050405020304" pitchFamily="18" charset="0"/>
              </a:rPr>
              <a:t>User Registration and Authentication:</a:t>
            </a:r>
            <a:r>
              <a:rPr lang="en-US" sz="1800" i="0" dirty="0">
                <a:effectLst/>
                <a:latin typeface="Times New Roman" panose="02020603050405020304" pitchFamily="18" charset="0"/>
                <a:cs typeface="Times New Roman" panose="02020603050405020304" pitchFamily="18" charset="0"/>
              </a:rPr>
              <a:t>Implement a secure user registration and authentication system to ensure that only authorized users can access the chat application. </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1900" b="1" dirty="0">
                <a:latin typeface="Times New Roman" panose="02020603050405020304" pitchFamily="18" charset="0"/>
                <a:cs typeface="Times New Roman" panose="02020603050405020304" pitchFamily="18" charset="0"/>
              </a:rPr>
              <a:t>Private and Group chat</a:t>
            </a:r>
            <a:r>
              <a:rPr lang="en-US" sz="1900" dirty="0">
                <a:latin typeface="Times New Roman" panose="02020603050405020304" pitchFamily="18" charset="0"/>
                <a:cs typeface="Times New Roman" panose="02020603050405020304" pitchFamily="18" charset="0"/>
              </a:rPr>
              <a:t>: Enable both one-on-one private messaging and group chats. Users should be able to create, join, and manage group chats with multiple participants.</a:t>
            </a:r>
          </a:p>
          <a:p>
            <a:r>
              <a:rPr lang="en-US" sz="1900" b="1" dirty="0">
                <a:latin typeface="Times New Roman" panose="02020603050405020304" pitchFamily="18" charset="0"/>
                <a:cs typeface="Times New Roman" panose="02020603050405020304" pitchFamily="18" charset="0"/>
              </a:rPr>
              <a:t>Search and Message History :</a:t>
            </a:r>
            <a:r>
              <a:rPr lang="en-US" sz="1900" dirty="0">
                <a:latin typeface="Times New Roman" panose="02020603050405020304" pitchFamily="18" charset="0"/>
                <a:cs typeface="Times New Roman" panose="02020603050405020304" pitchFamily="18" charset="0"/>
              </a:rPr>
              <a:t> Provide a search feature to help users find and review their chat history easily.</a:t>
            </a:r>
          </a:p>
          <a:p>
            <a:pPr marL="0" indent="0">
              <a:buNone/>
            </a:pPr>
            <a:r>
              <a:rPr lang="en-US" sz="1900" dirty="0">
                <a:latin typeface="Times New Roman" panose="02020603050405020304" pitchFamily="18" charset="0"/>
                <a:cs typeface="Times New Roman" panose="02020603050405020304" pitchFamily="18" charset="0"/>
              </a:rPr>
              <a:t>•  </a:t>
            </a:r>
            <a:r>
              <a:rPr lang="en-US" sz="1900" b="1" dirty="0">
                <a:latin typeface="Times New Roman" panose="02020603050405020304" pitchFamily="18" charset="0"/>
                <a:cs typeface="Times New Roman" panose="02020603050405020304" pitchFamily="18" charset="0"/>
              </a:rPr>
              <a:t>Real-Time Communication</a:t>
            </a:r>
            <a:r>
              <a:rPr lang="en-US" sz="1900" dirty="0">
                <a:latin typeface="Times New Roman" panose="02020603050405020304" pitchFamily="18" charset="0"/>
                <a:cs typeface="Times New Roman" panose="02020603050405020304" pitchFamily="18" charset="0"/>
              </a:rPr>
              <a:t>: The primary objective is to enable real-time messaging, where users can       send and receive messages instantly. Achieving low-latency communication is essential.</a:t>
            </a:r>
          </a:p>
          <a:p>
            <a:r>
              <a:rPr lang="en-US" sz="1900" b="1" dirty="0">
                <a:latin typeface="Times New Roman" panose="02020603050405020304" pitchFamily="18" charset="0"/>
                <a:cs typeface="Times New Roman" panose="02020603050405020304" pitchFamily="18" charset="0"/>
              </a:rPr>
              <a:t>Typing Indicators</a:t>
            </a:r>
            <a:r>
              <a:rPr lang="en-US" sz="1900" dirty="0">
                <a:latin typeface="Times New Roman" panose="02020603050405020304" pitchFamily="18" charset="0"/>
                <a:cs typeface="Times New Roman" panose="02020603050405020304" pitchFamily="18" charset="0"/>
              </a:rPr>
              <a:t>: Show real-time typing indicators to let users know when someone is composing a message.</a:t>
            </a:r>
          </a:p>
          <a:p>
            <a:pPr marL="0" indent="0">
              <a:buNone/>
            </a:pPr>
            <a:r>
              <a:rPr lang="en-US" sz="1900" dirty="0">
                <a:latin typeface="New Roman"/>
                <a:cs typeface="Times New Roman" panose="02020603050405020304" pitchFamily="18" charset="0"/>
              </a:rPr>
              <a:t>• </a:t>
            </a:r>
            <a:r>
              <a:rPr lang="en-US" sz="1900" b="1" dirty="0">
                <a:latin typeface="New Roman"/>
                <a:cs typeface="Times New Roman" panose="02020603050405020304" pitchFamily="18" charset="0"/>
              </a:rPr>
              <a:t>Push Notifications</a:t>
            </a:r>
            <a:r>
              <a:rPr lang="en-US" sz="1900" dirty="0">
                <a:latin typeface="New Roman"/>
                <a:cs typeface="Times New Roman" panose="02020603050405020304" pitchFamily="18" charset="0"/>
              </a:rPr>
              <a:t>: Send push notifications to devices  to alert users about new messages or updates.</a:t>
            </a:r>
            <a:endParaRPr lang="en-IN" sz="1800" dirty="0">
              <a:effectLst/>
              <a:latin typeface="New Roman"/>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dirty="0"/>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a:bodyPr>
          <a:lstStyle/>
          <a:p>
            <a:r>
              <a:rPr lang="en-US" sz="1800" dirty="0">
                <a:latin typeface="Times New Roman" panose="02020603050405020304" pitchFamily="18" charset="0"/>
                <a:cs typeface="Times New Roman" panose="02020603050405020304" pitchFamily="18" charset="0"/>
              </a:rPr>
              <a:t>Realtime chat applications interface are created using scripting languages like HTML CSS and  JavaScript . This markup language makes the application more attractive, useful and user-friendly to use . Markup languages help make things more engaging and imaginative.</a:t>
            </a:r>
          </a:p>
          <a:p>
            <a:r>
              <a:rPr lang="en-US" sz="1800" dirty="0">
                <a:latin typeface="Times New Roman" panose="02020603050405020304" pitchFamily="18" charset="0"/>
                <a:cs typeface="Times New Roman" panose="02020603050405020304" pitchFamily="18" charset="0"/>
              </a:rPr>
              <a:t>React </a:t>
            </a:r>
          </a:p>
          <a:p>
            <a:r>
              <a:rPr lang="en-US" sz="1800" dirty="0">
                <a:latin typeface="Times New Roman" panose="02020603050405020304" pitchFamily="18" charset="0"/>
                <a:cs typeface="Times New Roman" panose="02020603050405020304" pitchFamily="18" charset="0"/>
              </a:rPr>
              <a:t>JavaScript</a:t>
            </a:r>
          </a:p>
          <a:p>
            <a:r>
              <a:rPr lang="en-US" sz="1800" dirty="0">
                <a:latin typeface="Times New Roman" panose="02020603050405020304" pitchFamily="18" charset="0"/>
                <a:cs typeface="Times New Roman" panose="02020603050405020304" pitchFamily="18" charset="0"/>
              </a:rPr>
              <a:t>Express.js</a:t>
            </a:r>
          </a:p>
          <a:p>
            <a:r>
              <a:rPr lang="en-US" sz="1800" dirty="0">
                <a:latin typeface="Times New Roman" panose="02020603050405020304" pitchFamily="18" charset="0"/>
                <a:cs typeface="Times New Roman" panose="02020603050405020304" pitchFamily="18" charset="0"/>
              </a:rPr>
              <a:t>Socket.io</a:t>
            </a:r>
          </a:p>
          <a:p>
            <a:r>
              <a:rPr lang="en-US" sz="1800" dirty="0">
                <a:latin typeface="Times New Roman" panose="02020603050405020304" pitchFamily="18" charset="0"/>
                <a:cs typeface="Times New Roman" panose="02020603050405020304" pitchFamily="18" charset="0"/>
              </a:rPr>
              <a:t>Node.js</a:t>
            </a:r>
          </a:p>
          <a:p>
            <a:r>
              <a:rPr lang="en-US" sz="1800" dirty="0">
                <a:latin typeface="Times New Roman" panose="02020603050405020304" pitchFamily="18" charset="0"/>
                <a:cs typeface="Times New Roman" panose="02020603050405020304" pitchFamily="18" charset="0"/>
              </a:rPr>
              <a:t>MongoDB</a:t>
            </a:r>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5006-7D31-7A64-F4CF-F29748578EBF}"/>
              </a:ext>
            </a:extLst>
          </p:cNvPr>
          <p:cNvSpPr>
            <a:spLocks noGrp="1"/>
          </p:cNvSpPr>
          <p:nvPr>
            <p:ph type="title"/>
          </p:nvPr>
        </p:nvSpPr>
        <p:spPr>
          <a:xfrm>
            <a:off x="838200" y="365125"/>
            <a:ext cx="10515600" cy="2064310"/>
          </a:xfrm>
        </p:spPr>
        <p:txBody>
          <a:bodyPr>
            <a:normAutofit/>
          </a:bodyPr>
          <a:lstStyle/>
          <a:p>
            <a:r>
              <a:rPr lang="en-IN" sz="3200" dirty="0"/>
              <a:t>Development of Chat Application</a:t>
            </a:r>
            <a:br>
              <a:rPr lang="en-IN" sz="3200" dirty="0"/>
            </a:br>
            <a:r>
              <a:rPr lang="en-IN" sz="1800" dirty="0"/>
              <a:t>IJRASET  (2022)</a:t>
            </a:r>
            <a:br>
              <a:rPr lang="en-IN" sz="1800" dirty="0"/>
            </a:br>
            <a:r>
              <a:rPr lang="en-IN" sz="1600" dirty="0" err="1">
                <a:latin typeface="Times New Roman" panose="02020603050405020304" pitchFamily="18" charset="0"/>
                <a:cs typeface="Times New Roman" panose="02020603050405020304" pitchFamily="18" charset="0"/>
              </a:rPr>
              <a:t>Dr.</a:t>
            </a:r>
            <a:r>
              <a:rPr lang="en-IN" sz="1600" dirty="0">
                <a:latin typeface="Times New Roman" panose="02020603050405020304" pitchFamily="18" charset="0"/>
                <a:cs typeface="Times New Roman" panose="02020603050405020304" pitchFamily="18" charset="0"/>
              </a:rPr>
              <a:t> Abhay </a:t>
            </a:r>
            <a:r>
              <a:rPr lang="en-IN" sz="1600" dirty="0" err="1">
                <a:latin typeface="Times New Roman" panose="02020603050405020304" pitchFamily="18" charset="0"/>
                <a:cs typeface="Times New Roman" panose="02020603050405020304" pitchFamily="18" charset="0"/>
              </a:rPr>
              <a:t>Kasetwar</a:t>
            </a:r>
            <a:r>
              <a:rPr lang="en-IN" sz="1600" dirty="0">
                <a:latin typeface="Times New Roman" panose="02020603050405020304" pitchFamily="18" charset="0"/>
                <a:cs typeface="Times New Roman" panose="02020603050405020304" pitchFamily="18" charset="0"/>
              </a:rPr>
              <a:t> , Ritik </a:t>
            </a:r>
            <a:r>
              <a:rPr lang="en-IN" sz="1600" dirty="0" err="1">
                <a:latin typeface="Times New Roman" panose="02020603050405020304" pitchFamily="18" charset="0"/>
                <a:cs typeface="Times New Roman" panose="02020603050405020304" pitchFamily="18" charset="0"/>
              </a:rPr>
              <a:t>Gajbhiye</a:t>
            </a: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01B1D57-2830-1C2B-C7BB-375F1A5C71F4}"/>
              </a:ext>
            </a:extLst>
          </p:cNvPr>
          <p:cNvSpPr>
            <a:spLocks noGrp="1"/>
          </p:cNvSpPr>
          <p:nvPr>
            <p:ph idx="1"/>
          </p:nvPr>
        </p:nvSpPr>
        <p:spPr>
          <a:xfrm>
            <a:off x="838200" y="2330823"/>
            <a:ext cx="10515600" cy="3846139"/>
          </a:xfrm>
        </p:spPr>
        <p:txBody>
          <a:bodyPr>
            <a:normAutofit/>
          </a:bodyPr>
          <a:lstStyle/>
          <a:p>
            <a:r>
              <a:rPr lang="en-US" sz="2400" dirty="0">
                <a:latin typeface="Times New Roman" panose="02020603050405020304" pitchFamily="18" charset="0"/>
                <a:cs typeface="Times New Roman" panose="02020603050405020304" pitchFamily="18" charset="0"/>
              </a:rPr>
              <a:t>This research paper contains that the chat app provides a better and more flexible program. for discussion. Developed with the latest technology in the way of providing a reliable system. The main advantages of the system are instant messaging, real-world communication, added security, group chat, etc. This app can find the best demand in the market for most organizations that aim to have private applications. Additional features will also be added to the program based on community needs that include conference call, video chat. Location sharing, etc. based on need.</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55373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EE0C0-0555-174D-6E39-C2972D272A7C}"/>
              </a:ext>
            </a:extLst>
          </p:cNvPr>
          <p:cNvSpPr>
            <a:spLocks noGrp="1"/>
          </p:cNvSpPr>
          <p:nvPr>
            <p:ph type="title"/>
          </p:nvPr>
        </p:nvSpPr>
        <p:spPr>
          <a:xfrm>
            <a:off x="838200" y="365125"/>
            <a:ext cx="10515600" cy="1893981"/>
          </a:xfrm>
        </p:spPr>
        <p:txBody>
          <a:bodyPr>
            <a:normAutofit/>
          </a:bodyPr>
          <a:lstStyle/>
          <a:p>
            <a:r>
              <a:rPr lang="en-US" sz="3200" dirty="0"/>
              <a:t>AN OVERVIEW OF REAL-TIME CHAT APPLICATION</a:t>
            </a:r>
            <a:br>
              <a:rPr lang="en-US" sz="3200" dirty="0"/>
            </a:br>
            <a:r>
              <a:rPr lang="en-IN" sz="2400" dirty="0"/>
              <a:t>IJRTI (2022)</a:t>
            </a:r>
            <a:br>
              <a:rPr lang="en-US" sz="3200" dirty="0"/>
            </a:br>
            <a:r>
              <a:rPr lang="en-IN" sz="1600" dirty="0" err="1">
                <a:latin typeface="Times New Roman" panose="02020603050405020304" pitchFamily="18" charset="0"/>
                <a:cs typeface="Times New Roman" panose="02020603050405020304" pitchFamily="18" charset="0"/>
              </a:rPr>
              <a:t>Akshata</a:t>
            </a:r>
            <a:r>
              <a:rPr lang="en-IN" sz="1600" dirty="0">
                <a:latin typeface="Times New Roman" panose="02020603050405020304" pitchFamily="18" charset="0"/>
                <a:cs typeface="Times New Roman" panose="02020603050405020304" pitchFamily="18" charset="0"/>
              </a:rPr>
              <a:t> D </a:t>
            </a:r>
            <a:r>
              <a:rPr lang="en-IN" sz="1600" dirty="0" err="1">
                <a:latin typeface="Times New Roman" panose="02020603050405020304" pitchFamily="18" charset="0"/>
                <a:cs typeface="Times New Roman" panose="02020603050405020304" pitchFamily="18" charset="0"/>
              </a:rPr>
              <a:t>Vhandale</a:t>
            </a:r>
            <a:r>
              <a:rPr lang="en-IN" sz="1600" dirty="0">
                <a:latin typeface="Times New Roman" panose="02020603050405020304" pitchFamily="18" charset="0"/>
                <a:cs typeface="Times New Roman" panose="02020603050405020304" pitchFamily="18" charset="0"/>
              </a:rPr>
              <a:t> , </a:t>
            </a:r>
            <a:r>
              <a:rPr lang="en-IN" sz="1600" dirty="0" err="1">
                <a:latin typeface="Times New Roman" panose="02020603050405020304" pitchFamily="18" charset="0"/>
                <a:cs typeface="Times New Roman" panose="02020603050405020304" pitchFamily="18" charset="0"/>
              </a:rPr>
              <a:t>Sayam</a:t>
            </a:r>
            <a:r>
              <a:rPr lang="en-IN" sz="1600" dirty="0">
                <a:latin typeface="Times New Roman" panose="02020603050405020304" pitchFamily="18" charset="0"/>
                <a:cs typeface="Times New Roman" panose="02020603050405020304" pitchFamily="18" charset="0"/>
              </a:rPr>
              <a:t> N </a:t>
            </a:r>
            <a:r>
              <a:rPr lang="en-IN" sz="1600" dirty="0" err="1">
                <a:latin typeface="Times New Roman" panose="02020603050405020304" pitchFamily="18" charset="0"/>
                <a:cs typeface="Times New Roman" panose="02020603050405020304" pitchFamily="18" charset="0"/>
              </a:rPr>
              <a:t>Gandhak</a:t>
            </a:r>
            <a:endParaRPr lang="en-IN" sz="16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7ACDAC-99DB-6470-45D3-5BBA973182EB}"/>
              </a:ext>
            </a:extLst>
          </p:cNvPr>
          <p:cNvSpPr>
            <a:spLocks noGrp="1"/>
          </p:cNvSpPr>
          <p:nvPr>
            <p:ph idx="1"/>
          </p:nvPr>
        </p:nvSpPr>
        <p:spPr>
          <a:xfrm>
            <a:off x="838200" y="2438400"/>
            <a:ext cx="10515600" cy="3272118"/>
          </a:xfrm>
        </p:spPr>
        <p:txBody>
          <a:bodyPr>
            <a:noAutofit/>
          </a:bodyPr>
          <a:lstStyle/>
          <a:p>
            <a:pPr marL="0" indent="0">
              <a:buNone/>
            </a:pPr>
            <a:r>
              <a:rPr lang="en-US" sz="1600" dirty="0">
                <a:latin typeface="Times New Roman" panose="02020603050405020304" pitchFamily="18" charset="0"/>
                <a:cs typeface="Times New Roman" panose="02020603050405020304" pitchFamily="18" charset="0"/>
              </a:rPr>
              <a:t>Chat application is a feature or a program on the Internet to communicate directly among Internet users who</a:t>
            </a:r>
          </a:p>
          <a:p>
            <a:pPr marL="0" indent="0">
              <a:buNone/>
            </a:pPr>
            <a:r>
              <a:rPr lang="en-US" sz="1600" dirty="0">
                <a:latin typeface="Times New Roman" panose="02020603050405020304" pitchFamily="18" charset="0"/>
                <a:cs typeface="Times New Roman" panose="02020603050405020304" pitchFamily="18" charset="0"/>
              </a:rPr>
              <a:t>are online or who were equally using the internet. Chat applications allow users to communicate even though from a great</a:t>
            </a:r>
          </a:p>
          <a:p>
            <a:pPr marL="0" indent="0">
              <a:buNone/>
            </a:pPr>
            <a:r>
              <a:rPr lang="en-US" sz="1600" dirty="0">
                <a:latin typeface="Times New Roman" panose="02020603050405020304" pitchFamily="18" charset="0"/>
                <a:cs typeface="Times New Roman" panose="02020603050405020304" pitchFamily="18" charset="0"/>
              </a:rPr>
              <a:t>distance. Therefore, this chat application must be real-time and multi-platform to be used by many users. The development</a:t>
            </a:r>
          </a:p>
          <a:p>
            <a:pPr marL="0" indent="0">
              <a:buNone/>
            </a:pPr>
            <a:r>
              <a:rPr lang="en-US" sz="1600" dirty="0">
                <a:latin typeface="Times New Roman" panose="02020603050405020304" pitchFamily="18" charset="0"/>
                <a:cs typeface="Times New Roman" panose="02020603050405020304" pitchFamily="18" charset="0"/>
              </a:rPr>
              <a:t>of information and communication technologies are rapidly making one of the reasons for Indonesia, especially Bandung</a:t>
            </a:r>
          </a:p>
          <a:p>
            <a:pPr marL="0" indent="0">
              <a:buNone/>
            </a:pPr>
            <a:r>
              <a:rPr lang="en-US" sz="1600" dirty="0">
                <a:latin typeface="Times New Roman" panose="02020603050405020304" pitchFamily="18" charset="0"/>
                <a:cs typeface="Times New Roman" panose="02020603050405020304" pitchFamily="18" charset="0"/>
              </a:rPr>
              <a:t>to develop this chat application. That's because Indonesia does not always rely on outsiders. It is important for Indonesia</a:t>
            </a:r>
          </a:p>
          <a:p>
            <a:pPr marL="0" indent="0">
              <a:buNone/>
            </a:pPr>
            <a:r>
              <a:rPr lang="en-US" sz="1600" dirty="0">
                <a:latin typeface="Times New Roman" panose="02020603050405020304" pitchFamily="18" charset="0"/>
                <a:cs typeface="Times New Roman" panose="02020603050405020304" pitchFamily="18" charset="0"/>
              </a:rPr>
              <a:t>to develop this chat application for themselves. This chat application in the manufacture begins with the collection of</a:t>
            </a:r>
          </a:p>
          <a:p>
            <a:pPr marL="0" indent="0">
              <a:buNone/>
            </a:pPr>
            <a:r>
              <a:rPr lang="en-US" sz="1600" dirty="0">
                <a:latin typeface="Times New Roman" panose="02020603050405020304" pitchFamily="18" charset="0"/>
                <a:cs typeface="Times New Roman" panose="02020603050405020304" pitchFamily="18" charset="0"/>
              </a:rPr>
              <a:t>relevant data that will be displayed in the web and mobile versions. The programming language used to build server is</a:t>
            </a:r>
          </a:p>
          <a:p>
            <a:pPr marL="0" indent="0">
              <a:buNone/>
            </a:pPr>
            <a:r>
              <a:rPr lang="en-US" sz="1600" dirty="0">
                <a:latin typeface="Times New Roman" panose="02020603050405020304" pitchFamily="18" charset="0"/>
                <a:cs typeface="Times New Roman" panose="02020603050405020304" pitchFamily="18" charset="0"/>
              </a:rPr>
              <a:t>Node.js with express framework and MongoDB database.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2776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193BE-4213-0BA4-ECE0-14FF41075531}"/>
              </a:ext>
            </a:extLst>
          </p:cNvPr>
          <p:cNvSpPr>
            <a:spLocks noGrp="1"/>
          </p:cNvSpPr>
          <p:nvPr>
            <p:ph type="title"/>
          </p:nvPr>
        </p:nvSpPr>
        <p:spPr>
          <a:xfrm>
            <a:off x="838200" y="365125"/>
            <a:ext cx="10515600" cy="2082240"/>
          </a:xfrm>
        </p:spPr>
        <p:txBody>
          <a:bodyPr>
            <a:normAutofit fontScale="90000"/>
          </a:bodyPr>
          <a:lstStyle/>
          <a:p>
            <a:r>
              <a:rPr lang="en-US" sz="3600" dirty="0"/>
              <a:t>DESIGN &amp; IMPLEMENTATION OF REAL TIME CHAT APPLICATION</a:t>
            </a:r>
            <a:br>
              <a:rPr lang="en-US" sz="3600" dirty="0"/>
            </a:br>
            <a:r>
              <a:rPr lang="en-IN" sz="2700" dirty="0"/>
              <a:t>IJRASET(2021)</a:t>
            </a:r>
            <a:br>
              <a:rPr lang="en-IN" sz="2700" dirty="0"/>
            </a:br>
            <a:r>
              <a:rPr lang="en-IN" sz="2200" dirty="0"/>
              <a:t>Rahul Khandelwal, </a:t>
            </a:r>
            <a:r>
              <a:rPr lang="en-IN" sz="2200" dirty="0" err="1"/>
              <a:t>Dishant</a:t>
            </a:r>
            <a:r>
              <a:rPr lang="en-IN" sz="2200" dirty="0"/>
              <a:t> Solanki</a:t>
            </a:r>
            <a:br>
              <a:rPr lang="en-US" sz="3600" dirty="0"/>
            </a:br>
            <a:endParaRPr lang="en-IN" sz="3600" dirty="0"/>
          </a:p>
        </p:txBody>
      </p:sp>
      <p:sp>
        <p:nvSpPr>
          <p:cNvPr id="3" name="Content Placeholder 2">
            <a:extLst>
              <a:ext uri="{FF2B5EF4-FFF2-40B4-BE49-F238E27FC236}">
                <a16:creationId xmlns:a16="http://schemas.microsoft.com/office/drawing/2014/main" id="{FDF5731C-5F6A-8241-BE04-1DC64F1EA846}"/>
              </a:ext>
            </a:extLst>
          </p:cNvPr>
          <p:cNvSpPr>
            <a:spLocks noGrp="1"/>
          </p:cNvSpPr>
          <p:nvPr>
            <p:ph idx="1"/>
          </p:nvPr>
        </p:nvSpPr>
        <p:spPr>
          <a:xfrm>
            <a:off x="838200" y="2519081"/>
            <a:ext cx="10515600" cy="3657881"/>
          </a:xfrm>
        </p:spPr>
        <p:txBody>
          <a:bodyPr>
            <a:normAutofit/>
          </a:bodyPr>
          <a:lstStyle/>
          <a:p>
            <a:r>
              <a:rPr lang="en-US" sz="2400" dirty="0">
                <a:latin typeface="Times New Roman" panose="02020603050405020304" pitchFamily="18" charset="0"/>
                <a:cs typeface="Times New Roman" panose="02020603050405020304" pitchFamily="18" charset="0"/>
              </a:rPr>
              <a:t>The development of real-time chat applications using technologies like Node.js and Socket.io is both engaging and instructive. These applications offer an effective means of communication, significantly reducing time spent on traditional methods. In today's world, the demand for chat applications is widespread, addressing a variety of needs. They enable efficient mass communication and eliminate the need for frequent phone calls, thereby streamlining interactions. Building such applications with Node.js and Socket.io offers not only the advantage of time-saving but also a valuable opportunity to gain expertise in these technologies. It combines practicality with a steep learning curve, making it a valuable project for developers.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6078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3CC5B-5831-6647-94BF-D82BE31998AB}"/>
              </a:ext>
            </a:extLst>
          </p:cNvPr>
          <p:cNvSpPr>
            <a:spLocks noGrp="1"/>
          </p:cNvSpPr>
          <p:nvPr>
            <p:ph type="title"/>
          </p:nvPr>
        </p:nvSpPr>
        <p:spPr>
          <a:xfrm>
            <a:off x="838200" y="365125"/>
            <a:ext cx="10515600" cy="629957"/>
          </a:xfrm>
        </p:spPr>
        <p:txBody>
          <a:bodyPr>
            <a:normAutofit fontScale="90000"/>
          </a:bodyPr>
          <a:lstStyle/>
          <a:p>
            <a:r>
              <a:rPr lang="en-US" dirty="0"/>
              <a:t>ER Diagram</a:t>
            </a:r>
            <a:endParaRPr lang="en-IN" dirty="0"/>
          </a:p>
        </p:txBody>
      </p:sp>
      <p:pic>
        <p:nvPicPr>
          <p:cNvPr id="5" name="Content Placeholder 4">
            <a:extLst>
              <a:ext uri="{FF2B5EF4-FFF2-40B4-BE49-F238E27FC236}">
                <a16:creationId xmlns:a16="http://schemas.microsoft.com/office/drawing/2014/main" id="{8A2C4697-627C-C51C-FD01-95A7E383104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156447"/>
            <a:ext cx="10515600" cy="5336428"/>
          </a:xfrm>
        </p:spPr>
      </p:pic>
    </p:spTree>
    <p:extLst>
      <p:ext uri="{BB962C8B-B14F-4D97-AF65-F5344CB8AC3E}">
        <p14:creationId xmlns:p14="http://schemas.microsoft.com/office/powerpoint/2010/main" val="204604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4890A-FDAE-F5CC-AFB2-2BC2F23A209F}"/>
              </a:ext>
            </a:extLst>
          </p:cNvPr>
          <p:cNvSpPr>
            <a:spLocks noGrp="1"/>
          </p:cNvSpPr>
          <p:nvPr>
            <p:ph type="title"/>
          </p:nvPr>
        </p:nvSpPr>
        <p:spPr>
          <a:xfrm>
            <a:off x="838200" y="681037"/>
            <a:ext cx="10515600" cy="507683"/>
          </a:xfrm>
        </p:spPr>
        <p:txBody>
          <a:bodyPr>
            <a:normAutofit fontScale="90000"/>
          </a:bodyPr>
          <a:lstStyle/>
          <a:p>
            <a:r>
              <a:rPr lang="en-US" dirty="0"/>
              <a:t>Use Case Diagram</a:t>
            </a:r>
            <a:endParaRPr lang="en-IN" dirty="0"/>
          </a:p>
        </p:txBody>
      </p:sp>
      <p:pic>
        <p:nvPicPr>
          <p:cNvPr id="6" name="Content Placeholder 5">
            <a:extLst>
              <a:ext uri="{FF2B5EF4-FFF2-40B4-BE49-F238E27FC236}">
                <a16:creationId xmlns:a16="http://schemas.microsoft.com/office/drawing/2014/main" id="{8DEB591E-E261-37BD-EA61-672A4B5EF78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69293" y="1825625"/>
            <a:ext cx="4853414" cy="4351338"/>
          </a:xfrm>
        </p:spPr>
      </p:pic>
    </p:spTree>
    <p:extLst>
      <p:ext uri="{BB962C8B-B14F-4D97-AF65-F5344CB8AC3E}">
        <p14:creationId xmlns:p14="http://schemas.microsoft.com/office/powerpoint/2010/main" val="1400252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1250</TotalTime>
  <Words>878</Words>
  <Application>Microsoft Office PowerPoint</Application>
  <PresentationFormat>Widescreen</PresentationFormat>
  <Paragraphs>52</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New Roman</vt:lpstr>
      <vt:lpstr>Times New Roman</vt:lpstr>
      <vt:lpstr>Office Theme</vt:lpstr>
      <vt:lpstr>        Project Presentation (KCS 851) (Real Time Chat Application)</vt:lpstr>
      <vt:lpstr>Problem Statement</vt:lpstr>
      <vt:lpstr>Objectives</vt:lpstr>
      <vt:lpstr>Technology Used </vt:lpstr>
      <vt:lpstr>Development of Chat Application IJRASET  (2022) Dr. Abhay Kasetwar , Ritik Gajbhiye</vt:lpstr>
      <vt:lpstr>AN OVERVIEW OF REAL-TIME CHAT APPLICATION IJRTI (2022) Akshata D Vhandale , Sayam N Gandhak</vt:lpstr>
      <vt:lpstr>DESIGN &amp; IMPLEMENTATION OF REAL TIME CHAT APPLICATION IJRASET(2021) Rahul Khandelwal, Dishant Solanki </vt:lpstr>
      <vt:lpstr>ER Diagram</vt:lpstr>
      <vt:lpstr>Use Case Diagram</vt:lpstr>
      <vt:lpstr>PowerPoint Presentation</vt:lpstr>
      <vt:lpstr>Patent Status</vt:lpstr>
      <vt:lpstr>Project Status</vt:lpstr>
      <vt:lpstr>Login , Sign Up page</vt:lpstr>
      <vt:lpstr>Interface of chat app</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sachin verma</cp:lastModifiedBy>
  <cp:revision>23</cp:revision>
  <dcterms:created xsi:type="dcterms:W3CDTF">2023-09-23T09:10:50Z</dcterms:created>
  <dcterms:modified xsi:type="dcterms:W3CDTF">2024-04-16T06:43:26Z</dcterms:modified>
</cp:coreProperties>
</file>