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3" r:id="rId4"/>
    <p:sldId id="259" r:id="rId5"/>
    <p:sldId id="264" r:id="rId6"/>
    <p:sldId id="265" r:id="rId7"/>
    <p:sldId id="266" r:id="rId8"/>
    <p:sldId id="270" r:id="rId9"/>
    <p:sldId id="269" r:id="rId10"/>
    <p:sldId id="267" r:id="rId11"/>
    <p:sldId id="268"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8C10AE4-7926-4669-BE21-81D11B973AC9}" type="datetimeFigureOut">
              <a:rPr lang="en-IN" smtClean="0"/>
              <a:t>14-11-2022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61646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154631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404945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312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4197055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C10AE4-7926-4669-BE21-81D11B973AC9}"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97462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C10AE4-7926-4669-BE21-81D11B973AC9}"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229613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10AE4-7926-4669-BE21-81D11B973AC9}"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2325909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10AE4-7926-4669-BE21-81D11B973AC9}"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14362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10AE4-7926-4669-BE21-81D11B973AC9}"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62222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10AE4-7926-4669-BE21-81D11B973AC9}"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5427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40856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10AE4-7926-4669-BE21-81D11B973AC9}"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238029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C10AE4-7926-4669-BE21-81D11B973AC9}"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818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10AE4-7926-4669-BE21-81D11B973AC9}"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36653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342832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10AE4-7926-4669-BE21-81D11B973AC9}"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16DF-6071-4120-9CEC-2D7E37D894E7}" type="slidenum">
              <a:rPr lang="en-IN" smtClean="0"/>
              <a:t>‹#›</a:t>
            </a:fld>
            <a:endParaRPr lang="en-IN"/>
          </a:p>
        </p:txBody>
      </p:sp>
    </p:spTree>
    <p:extLst>
      <p:ext uri="{BB962C8B-B14F-4D97-AF65-F5344CB8AC3E}">
        <p14:creationId xmlns:p14="http://schemas.microsoft.com/office/powerpoint/2010/main" val="163800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C10AE4-7926-4669-BE21-81D11B973AC9}" type="datetimeFigureOut">
              <a:rPr lang="en-IN" smtClean="0"/>
              <a:t>14-11-2022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7816DF-6071-4120-9CEC-2D7E37D894E7}" type="slidenum">
              <a:rPr lang="en-IN" smtClean="0"/>
              <a:t>‹#›</a:t>
            </a:fld>
            <a:endParaRPr lang="en-IN"/>
          </a:p>
        </p:txBody>
      </p:sp>
    </p:spTree>
    <p:extLst>
      <p:ext uri="{BB962C8B-B14F-4D97-AF65-F5344CB8AC3E}">
        <p14:creationId xmlns:p14="http://schemas.microsoft.com/office/powerpoint/2010/main" val="10371901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FC2F608-FD40-4FC0-A227-B43E700AC060}"/>
              </a:ext>
            </a:extLst>
          </p:cNvPr>
          <p:cNvSpPr txBox="1">
            <a:spLocks/>
          </p:cNvSpPr>
          <p:nvPr/>
        </p:nvSpPr>
        <p:spPr>
          <a:xfrm>
            <a:off x="1552630" y="268006"/>
            <a:ext cx="9086739" cy="1371600"/>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KIET Groups of institutions, Ghaziabad</a:t>
            </a:r>
            <a:endParaRPr lang="en-US" dirty="0"/>
          </a:p>
        </p:txBody>
      </p:sp>
      <p:sp>
        <p:nvSpPr>
          <p:cNvPr id="4" name="TextBox 3">
            <a:extLst>
              <a:ext uri="{FF2B5EF4-FFF2-40B4-BE49-F238E27FC236}">
                <a16:creationId xmlns:a16="http://schemas.microsoft.com/office/drawing/2014/main" id="{4B06C00B-B863-4131-9893-701258DC5183}"/>
              </a:ext>
            </a:extLst>
          </p:cNvPr>
          <p:cNvSpPr txBox="1"/>
          <p:nvPr/>
        </p:nvSpPr>
        <p:spPr>
          <a:xfrm>
            <a:off x="2820807" y="953806"/>
            <a:ext cx="7053406" cy="1200329"/>
          </a:xfrm>
          <a:prstGeom prst="rect">
            <a:avLst/>
          </a:prstGeom>
          <a:noFill/>
        </p:spPr>
        <p:txBody>
          <a:bodyPr wrap="none" rtlCol="0">
            <a:spAutoFit/>
          </a:bodyPr>
          <a:lstStyle/>
          <a:p>
            <a:r>
              <a:rPr lang="en-IN" sz="3600" dirty="0"/>
              <a:t>                 Project on</a:t>
            </a:r>
          </a:p>
          <a:p>
            <a:r>
              <a:rPr lang="en-IN" sz="3600" b="1" dirty="0"/>
              <a:t>Traffic Sign Recognition System</a:t>
            </a:r>
          </a:p>
        </p:txBody>
      </p:sp>
      <p:sp>
        <p:nvSpPr>
          <p:cNvPr id="5" name="TextBox 4">
            <a:extLst>
              <a:ext uri="{FF2B5EF4-FFF2-40B4-BE49-F238E27FC236}">
                <a16:creationId xmlns:a16="http://schemas.microsoft.com/office/drawing/2014/main" id="{0561E42B-E5C6-4C82-96B4-8B3A2695F031}"/>
              </a:ext>
            </a:extLst>
          </p:cNvPr>
          <p:cNvSpPr txBox="1"/>
          <p:nvPr/>
        </p:nvSpPr>
        <p:spPr>
          <a:xfrm>
            <a:off x="5402219" y="3786070"/>
            <a:ext cx="1387559" cy="400110"/>
          </a:xfrm>
          <a:prstGeom prst="rect">
            <a:avLst/>
          </a:prstGeom>
          <a:noFill/>
        </p:spPr>
        <p:txBody>
          <a:bodyPr wrap="none" rtlCol="0">
            <a:spAutoFit/>
          </a:bodyPr>
          <a:lstStyle/>
          <a:p>
            <a:r>
              <a:rPr lang="en-IN" sz="2000" dirty="0"/>
              <a:t>Supervisor</a:t>
            </a:r>
          </a:p>
        </p:txBody>
      </p:sp>
      <p:sp>
        <p:nvSpPr>
          <p:cNvPr id="6" name="TextBox 5">
            <a:extLst>
              <a:ext uri="{FF2B5EF4-FFF2-40B4-BE49-F238E27FC236}">
                <a16:creationId xmlns:a16="http://schemas.microsoft.com/office/drawing/2014/main" id="{B312E789-1DB9-47AE-B412-BD0C1F4CB177}"/>
              </a:ext>
            </a:extLst>
          </p:cNvPr>
          <p:cNvSpPr txBox="1"/>
          <p:nvPr/>
        </p:nvSpPr>
        <p:spPr>
          <a:xfrm>
            <a:off x="4769625" y="4186180"/>
            <a:ext cx="3148875" cy="461665"/>
          </a:xfrm>
          <a:prstGeom prst="rect">
            <a:avLst/>
          </a:prstGeom>
          <a:noFill/>
        </p:spPr>
        <p:txBody>
          <a:bodyPr wrap="square" rtlCol="0">
            <a:spAutoFit/>
          </a:bodyPr>
          <a:lstStyle/>
          <a:p>
            <a:r>
              <a:rPr lang="en-IN" sz="2400" dirty="0">
                <a:highlight>
                  <a:srgbClr val="0000FF"/>
                </a:highlight>
              </a:rPr>
              <a:t>Mr. Pawan Kumar Pal</a:t>
            </a:r>
          </a:p>
        </p:txBody>
      </p:sp>
      <p:sp>
        <p:nvSpPr>
          <p:cNvPr id="7" name="TextBox 6">
            <a:extLst>
              <a:ext uri="{FF2B5EF4-FFF2-40B4-BE49-F238E27FC236}">
                <a16:creationId xmlns:a16="http://schemas.microsoft.com/office/drawing/2014/main" id="{7B6F0BAF-E389-410C-8887-F5655D3109CE}"/>
              </a:ext>
            </a:extLst>
          </p:cNvPr>
          <p:cNvSpPr txBox="1"/>
          <p:nvPr/>
        </p:nvSpPr>
        <p:spPr>
          <a:xfrm>
            <a:off x="5310466" y="4774752"/>
            <a:ext cx="1723040" cy="400110"/>
          </a:xfrm>
          <a:prstGeom prst="rect">
            <a:avLst/>
          </a:prstGeom>
          <a:noFill/>
        </p:spPr>
        <p:txBody>
          <a:bodyPr wrap="square" rtlCol="0">
            <a:spAutoFit/>
          </a:bodyPr>
          <a:lstStyle/>
          <a:p>
            <a:r>
              <a:rPr lang="en-IN" sz="2000" dirty="0"/>
              <a:t>Presented by</a:t>
            </a:r>
          </a:p>
        </p:txBody>
      </p:sp>
      <p:sp>
        <p:nvSpPr>
          <p:cNvPr id="8" name="TextBox 7">
            <a:extLst>
              <a:ext uri="{FF2B5EF4-FFF2-40B4-BE49-F238E27FC236}">
                <a16:creationId xmlns:a16="http://schemas.microsoft.com/office/drawing/2014/main" id="{1D8F7F16-0B5D-441F-9E7A-FDF67548177B}"/>
              </a:ext>
            </a:extLst>
          </p:cNvPr>
          <p:cNvSpPr txBox="1"/>
          <p:nvPr/>
        </p:nvSpPr>
        <p:spPr>
          <a:xfrm>
            <a:off x="4941702" y="5189815"/>
            <a:ext cx="2804722" cy="1200329"/>
          </a:xfrm>
          <a:prstGeom prst="rect">
            <a:avLst/>
          </a:prstGeom>
          <a:noFill/>
        </p:spPr>
        <p:txBody>
          <a:bodyPr wrap="square" rtlCol="0">
            <a:spAutoFit/>
          </a:bodyPr>
          <a:lstStyle/>
          <a:p>
            <a:r>
              <a:rPr lang="en-IN" sz="2400" dirty="0">
                <a:solidFill>
                  <a:schemeClr val="bg2">
                    <a:lumMod val="20000"/>
                    <a:lumOff val="80000"/>
                  </a:schemeClr>
                </a:solidFill>
                <a:highlight>
                  <a:srgbClr val="0000FF"/>
                </a:highlight>
              </a:rPr>
              <a:t>Prashant Gupta</a:t>
            </a:r>
          </a:p>
          <a:p>
            <a:r>
              <a:rPr lang="en-IN" sz="2400" dirty="0" err="1">
                <a:solidFill>
                  <a:schemeClr val="bg2">
                    <a:lumMod val="20000"/>
                    <a:lumOff val="80000"/>
                  </a:schemeClr>
                </a:solidFill>
                <a:highlight>
                  <a:srgbClr val="0000FF"/>
                </a:highlight>
              </a:rPr>
              <a:t>Asish</a:t>
            </a:r>
            <a:r>
              <a:rPr lang="en-IN" sz="2400" dirty="0">
                <a:solidFill>
                  <a:schemeClr val="bg2">
                    <a:lumMod val="20000"/>
                    <a:lumOff val="80000"/>
                  </a:schemeClr>
                </a:solidFill>
                <a:highlight>
                  <a:srgbClr val="0000FF"/>
                </a:highlight>
              </a:rPr>
              <a:t> Kumar</a:t>
            </a:r>
          </a:p>
          <a:p>
            <a:r>
              <a:rPr lang="en-IN" sz="2400" dirty="0">
                <a:solidFill>
                  <a:schemeClr val="bg2">
                    <a:lumMod val="20000"/>
                    <a:lumOff val="80000"/>
                  </a:schemeClr>
                </a:solidFill>
                <a:highlight>
                  <a:srgbClr val="0000FF"/>
                </a:highlight>
              </a:rPr>
              <a:t>Anubhav Kumar</a:t>
            </a:r>
          </a:p>
        </p:txBody>
      </p:sp>
    </p:spTree>
    <p:extLst>
      <p:ext uri="{BB962C8B-B14F-4D97-AF65-F5344CB8AC3E}">
        <p14:creationId xmlns:p14="http://schemas.microsoft.com/office/powerpoint/2010/main" val="207652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96BF4-1754-A0E8-1CD0-DD02B06B64D5}"/>
              </a:ext>
            </a:extLst>
          </p:cNvPr>
          <p:cNvSpPr/>
          <p:nvPr/>
        </p:nvSpPr>
        <p:spPr>
          <a:xfrm>
            <a:off x="3814482" y="199962"/>
            <a:ext cx="3935506" cy="1354217"/>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dirty="0">
                <a:ln w="0"/>
                <a:latin typeface="Times New Roman" panose="02020603050405020304" pitchFamily="18" charset="0"/>
                <a:ea typeface="Times New Roman" panose="02020603050405020304" pitchFamily="18" charset="0"/>
              </a:rPr>
              <a:t>LITERATURE REVIEW</a:t>
            </a:r>
            <a:endParaRPr lang="en-IN" sz="2800" u="sng" dirty="0">
              <a:ln w="0"/>
              <a:latin typeface="Times New Roman" panose="02020603050405020304" pitchFamily="18" charset="0"/>
              <a:ea typeface="Times New Roman" panose="02020603050405020304" pitchFamily="18" charset="0"/>
            </a:endParaRPr>
          </a:p>
          <a:p>
            <a:endParaRPr lang="en-US" sz="5400" b="0" cap="none" spc="0" dirty="0">
              <a:ln w="0"/>
            </a:endParaRPr>
          </a:p>
        </p:txBody>
      </p:sp>
      <p:sp>
        <p:nvSpPr>
          <p:cNvPr id="3" name="Rectangle 2">
            <a:extLst>
              <a:ext uri="{FF2B5EF4-FFF2-40B4-BE49-F238E27FC236}">
                <a16:creationId xmlns:a16="http://schemas.microsoft.com/office/drawing/2014/main" id="{A34648EC-0758-E01E-0F99-9DFAA90B02D9}"/>
              </a:ext>
            </a:extLst>
          </p:cNvPr>
          <p:cNvSpPr/>
          <p:nvPr/>
        </p:nvSpPr>
        <p:spPr>
          <a:xfrm>
            <a:off x="1191933" y="1031918"/>
            <a:ext cx="9808134" cy="707886"/>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effectLst/>
                <a:latin typeface="Times New Roman" panose="02020603050405020304" pitchFamily="18" charset="0"/>
                <a:ea typeface="Times New Roman" panose="02020603050405020304" pitchFamily="18" charset="0"/>
              </a:rPr>
              <a:t>Road-Sign Detection and Recognition Based on Support Vector Machines</a:t>
            </a:r>
            <a:endParaRPr lang="en-IN" sz="2400" dirty="0">
              <a:effectLst/>
              <a:latin typeface="Times New Roman" panose="02020603050405020304" pitchFamily="18" charset="0"/>
              <a:ea typeface="Times New Roman" panose="02020603050405020304" pitchFamily="18" charset="0"/>
            </a:endParaRP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TextBox 7">
            <a:extLst>
              <a:ext uri="{FF2B5EF4-FFF2-40B4-BE49-F238E27FC236}">
                <a16:creationId xmlns:a16="http://schemas.microsoft.com/office/drawing/2014/main" id="{068DAD2A-53B4-E579-F2A2-C3B3B6E70F46}"/>
              </a:ext>
            </a:extLst>
          </p:cNvPr>
          <p:cNvSpPr txBox="1"/>
          <p:nvPr/>
        </p:nvSpPr>
        <p:spPr>
          <a:xfrm>
            <a:off x="1191933" y="2104398"/>
            <a:ext cx="8563726" cy="34778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rPr>
              <a:t>This paper presents an automatic road-sign detection and recognition system based on support vector machines (SVMs). In automatic traffic-sign maintenance and in a visual driver-assistance system, road-sign detection and recognition are two of the most important functions. This  system is able to detect and recognize circular, rectangular, triangular, and octagonal signs. </a:t>
            </a:r>
          </a:p>
          <a:p>
            <a:pPr marL="342900" indent="-342900" algn="jus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rPr>
              <a:t>The proposed recognition system is based on the generalization properties of SVMs. The system consists of three stages: 1) segmentation according to the color of the pixel; 2) traffic-sign detection by shape classification using linear SVMs; and 3) content recognition based on Gaussian-kernel SVMs.</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727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B4E42C-9747-A5C8-1A39-10AA7EBEF388}"/>
              </a:ext>
            </a:extLst>
          </p:cNvPr>
          <p:cNvSpPr/>
          <p:nvPr/>
        </p:nvSpPr>
        <p:spPr>
          <a:xfrm>
            <a:off x="1753580" y="883125"/>
            <a:ext cx="7722627" cy="830997"/>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ADAS and Video Surveillance Analytics System Using Deep</a:t>
            </a:r>
            <a:endParaRPr lang="en-I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Learning Algorithms on FPGA</a:t>
            </a:r>
            <a:endParaRPr lang="en-IN" sz="2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9">
            <a:extLst>
              <a:ext uri="{FF2B5EF4-FFF2-40B4-BE49-F238E27FC236}">
                <a16:creationId xmlns:a16="http://schemas.microsoft.com/office/drawing/2014/main" id="{C0AD73AF-1149-511E-0DE2-D38BBC88D965}"/>
              </a:ext>
            </a:extLst>
          </p:cNvPr>
          <p:cNvSpPr txBox="1"/>
          <p:nvPr/>
        </p:nvSpPr>
        <p:spPr>
          <a:xfrm>
            <a:off x="872021" y="2260905"/>
            <a:ext cx="9809019"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t>Deep learning algorithms, such as CNN (Convolutional Neural Network), can provide high accuracy for great number of applications including ADAS (Advanced Driver Assistance System) and video surveillance analytics. Considering processing speed and energy efficiency, FPGA  (Field Programmable Gate Arrays) is a good hardware to construct customized CNN solution. </a:t>
            </a:r>
            <a:endParaRPr lang="en-IN" b="1" dirty="0"/>
          </a:p>
        </p:txBody>
      </p:sp>
      <p:sp>
        <p:nvSpPr>
          <p:cNvPr id="4" name="TextBox 11">
            <a:extLst>
              <a:ext uri="{FF2B5EF4-FFF2-40B4-BE49-F238E27FC236}">
                <a16:creationId xmlns:a16="http://schemas.microsoft.com/office/drawing/2014/main" id="{D9233B43-CD21-1A44-E5E5-66ADEF34A9CE}"/>
              </a:ext>
            </a:extLst>
          </p:cNvPr>
          <p:cNvSpPr txBox="1"/>
          <p:nvPr/>
        </p:nvSpPr>
        <p:spPr>
          <a:xfrm>
            <a:off x="872021" y="3723804"/>
            <a:ext cx="9485746"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ADAS (Advanced Driver Assistance System)  technology is used for advancement in the field of surveillance and for traffic as well as symbol recognition systems. This is mainly used in the cars and other smart devices for detection of symbols and act according to it. Consider a ‘breaker’ symbol on the road sides after recognizing that symbol the car will automatically slow and similar cases can be observed for various symbols.</a:t>
            </a:r>
            <a:endParaRPr lang="en-IN" b="1" dirty="0">
              <a:effectLst/>
              <a:latin typeface="Times New Roman" panose="02020603050405020304" pitchFamily="18" charset="0"/>
              <a:ea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rPr>
              <a:t> </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499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1E86C-93DD-4FD3-8246-D08294862FA9}"/>
              </a:ext>
            </a:extLst>
          </p:cNvPr>
          <p:cNvSpPr/>
          <p:nvPr/>
        </p:nvSpPr>
        <p:spPr>
          <a:xfrm>
            <a:off x="1129552" y="1730207"/>
            <a:ext cx="9897036" cy="4616648"/>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algorithm that has been used for traffic signs it can be generalized to deal with other kinds of objects. The known difficulties that exist for object recognition in outdoor environment have been considered. This way the system is immune to lighting changes, occlusions and object deformation being useful for driver support systems.</a:t>
            </a:r>
            <a:endParaRPr lang="en-IN" sz="24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US" sz="24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Due to this knowledge of the sign status, it is believed that the system is useful for other applications such as maintenance and inventories of traffic sign in highway and cities.</a:t>
            </a:r>
            <a:endParaRPr lang="en-IN" sz="2400" dirty="0">
              <a:effectLst/>
              <a:latin typeface="Times New Roman" panose="02020603050405020304" pitchFamily="18" charset="0"/>
              <a:ea typeface="Times New Roman" panose="02020603050405020304" pitchFamily="18" charset="0"/>
            </a:endParaRPr>
          </a:p>
          <a:p>
            <a:pPr marL="457200" indent="-457200"/>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FD691643-20D6-4B50-96E3-086921785850}"/>
              </a:ext>
            </a:extLst>
          </p:cNvPr>
          <p:cNvSpPr/>
          <p:nvPr/>
        </p:nvSpPr>
        <p:spPr>
          <a:xfrm>
            <a:off x="3578964" y="418811"/>
            <a:ext cx="394037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CONCLUSION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3436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F20EE-668D-4F74-B99E-33923309D939}"/>
              </a:ext>
            </a:extLst>
          </p:cNvPr>
          <p:cNvSpPr txBox="1"/>
          <p:nvPr/>
        </p:nvSpPr>
        <p:spPr>
          <a:xfrm>
            <a:off x="1299882" y="753035"/>
            <a:ext cx="8677834" cy="6623371"/>
          </a:xfrm>
          <a:prstGeom prst="rect">
            <a:avLst/>
          </a:prstGeom>
          <a:noFill/>
        </p:spPr>
        <p:txBody>
          <a:bodyPr wrap="square">
            <a:spAutoFit/>
          </a:bodyPr>
          <a:lstStyle/>
          <a:p>
            <a:pPr marL="457200" indent="-457200" algn="just"/>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57200" indent="-457200" algn="l"/>
            <a:r>
              <a:rPr lang="en-US" sz="1400" dirty="0">
                <a:solidFill>
                  <a:schemeClr val="bg1"/>
                </a:solidFill>
                <a:effectLst/>
                <a:latin typeface="Times New Roman" panose="02020603050405020304" pitchFamily="18" charset="0"/>
                <a:ea typeface="Times New Roman" panose="02020603050405020304" pitchFamily="18" charset="0"/>
              </a:rPr>
              <a:t>[1]  A. </a:t>
            </a:r>
            <a:r>
              <a:rPr lang="en-US" sz="1400" dirty="0" err="1">
                <a:solidFill>
                  <a:schemeClr val="bg1"/>
                </a:solidFill>
                <a:effectLst/>
                <a:latin typeface="Times New Roman" panose="02020603050405020304" pitchFamily="18" charset="0"/>
                <a:ea typeface="Times New Roman" panose="02020603050405020304" pitchFamily="18" charset="0"/>
              </a:rPr>
              <a:t>Nikonorov</a:t>
            </a:r>
            <a:r>
              <a:rPr lang="en-US" sz="1400" dirty="0">
                <a:solidFill>
                  <a:schemeClr val="bg1"/>
                </a:solidFill>
                <a:effectLst/>
                <a:latin typeface="Times New Roman" panose="02020603050405020304" pitchFamily="18" charset="0"/>
                <a:ea typeface="Times New Roman" panose="02020603050405020304" pitchFamily="18" charset="0"/>
              </a:rPr>
              <a:t>, P. </a:t>
            </a:r>
            <a:r>
              <a:rPr lang="en-US" sz="1400" dirty="0" err="1">
                <a:solidFill>
                  <a:schemeClr val="bg1"/>
                </a:solidFill>
                <a:effectLst/>
                <a:latin typeface="Times New Roman" panose="02020603050405020304" pitchFamily="18" charset="0"/>
                <a:ea typeface="Times New Roman" panose="02020603050405020304" pitchFamily="18" charset="0"/>
              </a:rPr>
              <a:t>Yakimov</a:t>
            </a:r>
            <a:r>
              <a:rPr lang="en-US" sz="1400" dirty="0">
                <a:solidFill>
                  <a:schemeClr val="bg1"/>
                </a:solidFill>
                <a:effectLst/>
                <a:latin typeface="Times New Roman" panose="02020603050405020304" pitchFamily="18" charset="0"/>
                <a:ea typeface="Times New Roman" panose="02020603050405020304" pitchFamily="18" charset="0"/>
              </a:rPr>
              <a:t>, M. Petrov, Traffic sign detection on GPU using color shape regular expressions, VISIGRAPP IMTA-4, Paper 8 (2013). </a:t>
            </a:r>
          </a:p>
          <a:p>
            <a:pPr marL="457200" indent="-457200" algn="l"/>
            <a:endParaRPr lang="en-IN" sz="1400" dirty="0">
              <a:solidFill>
                <a:schemeClr val="bg1"/>
              </a:solidFill>
              <a:effectLst/>
              <a:latin typeface="Times New Roman" panose="02020603050405020304" pitchFamily="18" charset="0"/>
              <a:ea typeface="Times New Roman" panose="02020603050405020304" pitchFamily="18" charset="0"/>
            </a:endParaRPr>
          </a:p>
          <a:p>
            <a:pPr marL="457200" indent="-457200" algn="l"/>
            <a:r>
              <a:rPr lang="en-US" sz="1400" dirty="0">
                <a:solidFill>
                  <a:schemeClr val="bg1"/>
                </a:solidFill>
                <a:effectLst/>
                <a:latin typeface="Times New Roman" panose="02020603050405020304" pitchFamily="18" charset="0"/>
                <a:ea typeface="Times New Roman" panose="02020603050405020304" pitchFamily="18" charset="0"/>
              </a:rPr>
              <a:t>[2]  R. </a:t>
            </a:r>
            <a:r>
              <a:rPr lang="en-US" sz="1400" dirty="0" err="1">
                <a:solidFill>
                  <a:schemeClr val="bg1"/>
                </a:solidFill>
                <a:effectLst/>
                <a:latin typeface="Times New Roman" panose="02020603050405020304" pitchFamily="18" charset="0"/>
                <a:ea typeface="Times New Roman" panose="02020603050405020304" pitchFamily="18" charset="0"/>
              </a:rPr>
              <a:t>Belaroussi</a:t>
            </a:r>
            <a:r>
              <a:rPr lang="en-US" sz="1400" dirty="0">
                <a:solidFill>
                  <a:schemeClr val="bg1"/>
                </a:solidFill>
                <a:effectLst/>
                <a:latin typeface="Times New Roman" panose="02020603050405020304" pitchFamily="18" charset="0"/>
                <a:ea typeface="Times New Roman" panose="02020603050405020304" pitchFamily="18" charset="0"/>
              </a:rPr>
              <a:t>, P. </a:t>
            </a:r>
            <a:r>
              <a:rPr lang="en-US" sz="1400" dirty="0" err="1">
                <a:solidFill>
                  <a:schemeClr val="bg1"/>
                </a:solidFill>
                <a:effectLst/>
                <a:latin typeface="Times New Roman" panose="02020603050405020304" pitchFamily="18" charset="0"/>
                <a:ea typeface="Times New Roman" panose="02020603050405020304" pitchFamily="18" charset="0"/>
              </a:rPr>
              <a:t>Foucher</a:t>
            </a:r>
            <a:r>
              <a:rPr lang="en-US" sz="1400" dirty="0">
                <a:solidFill>
                  <a:schemeClr val="bg1"/>
                </a:solidFill>
                <a:effectLst/>
                <a:latin typeface="Times New Roman" panose="02020603050405020304" pitchFamily="18" charset="0"/>
                <a:ea typeface="Times New Roman" panose="02020603050405020304" pitchFamily="18" charset="0"/>
              </a:rPr>
              <a:t>, J.P. </a:t>
            </a:r>
            <a:r>
              <a:rPr lang="en-US" sz="1400" dirty="0" err="1">
                <a:solidFill>
                  <a:schemeClr val="bg1"/>
                </a:solidFill>
                <a:effectLst/>
                <a:latin typeface="Times New Roman" panose="02020603050405020304" pitchFamily="18" charset="0"/>
                <a:ea typeface="Times New Roman" panose="02020603050405020304" pitchFamily="18" charset="0"/>
              </a:rPr>
              <a:t>Tarel</a:t>
            </a:r>
            <a:r>
              <a:rPr lang="en-US" sz="1400" dirty="0">
                <a:solidFill>
                  <a:schemeClr val="bg1"/>
                </a:solidFill>
                <a:effectLst/>
                <a:latin typeface="Times New Roman" panose="02020603050405020304" pitchFamily="18" charset="0"/>
                <a:ea typeface="Times New Roman" panose="02020603050405020304" pitchFamily="18" charset="0"/>
              </a:rPr>
              <a:t>, B. </a:t>
            </a:r>
            <a:r>
              <a:rPr lang="en-US" sz="1400" dirty="0" err="1">
                <a:solidFill>
                  <a:schemeClr val="bg1"/>
                </a:solidFill>
                <a:effectLst/>
                <a:latin typeface="Times New Roman" panose="02020603050405020304" pitchFamily="18" charset="0"/>
                <a:ea typeface="Times New Roman" panose="02020603050405020304" pitchFamily="18" charset="0"/>
              </a:rPr>
              <a:t>Soheilian</a:t>
            </a:r>
            <a:r>
              <a:rPr lang="en-US" sz="1400" dirty="0">
                <a:solidFill>
                  <a:schemeClr val="bg1"/>
                </a:solidFill>
                <a:effectLst/>
                <a:latin typeface="Times New Roman" panose="02020603050405020304" pitchFamily="18" charset="0"/>
                <a:ea typeface="Times New Roman" panose="02020603050405020304" pitchFamily="18" charset="0"/>
              </a:rPr>
              <a:t>, P.  Charbonnier,  N. </a:t>
            </a:r>
            <a:r>
              <a:rPr lang="en-US" sz="1400" dirty="0" err="1">
                <a:solidFill>
                  <a:schemeClr val="bg1"/>
                </a:solidFill>
                <a:effectLst/>
                <a:latin typeface="Times New Roman" panose="02020603050405020304" pitchFamily="18" charset="0"/>
                <a:ea typeface="Times New Roman" panose="02020603050405020304" pitchFamily="18" charset="0"/>
              </a:rPr>
              <a:t>Paparoditis</a:t>
            </a:r>
            <a:r>
              <a:rPr lang="en-US" sz="1400" dirty="0">
                <a:solidFill>
                  <a:schemeClr val="bg1"/>
                </a:solidFill>
                <a:effectLst/>
                <a:latin typeface="Times New Roman" panose="02020603050405020304" pitchFamily="18" charset="0"/>
                <a:ea typeface="Times New Roman" panose="02020603050405020304" pitchFamily="18" charset="0"/>
              </a:rPr>
              <a:t>, Road Sign Detection in Images, A Case Study, 20th International Conference on Pattern Recognition (ICPR), 2010, pp. 484-488</a:t>
            </a:r>
          </a:p>
          <a:p>
            <a:pPr marL="457200" indent="-457200" algn="l"/>
            <a:endParaRPr lang="en-IN" sz="1400" dirty="0">
              <a:effectLst/>
              <a:latin typeface="Times New Roman" panose="02020603050405020304" pitchFamily="18" charset="0"/>
              <a:ea typeface="Times New Roman" panose="02020603050405020304" pitchFamily="18" charset="0"/>
            </a:endParaRPr>
          </a:p>
          <a:p>
            <a:pPr marL="457200" indent="-457200" algn="just"/>
            <a:r>
              <a:rPr lang="en-US" sz="1400" dirty="0">
                <a:solidFill>
                  <a:srgbClr val="000000"/>
                </a:solidFill>
                <a:effectLst/>
                <a:latin typeface="Times New Roman" panose="02020603050405020304" pitchFamily="18" charset="0"/>
                <a:ea typeface="Times New Roman" panose="02020603050405020304" pitchFamily="18" charset="0"/>
              </a:rPr>
              <a:t>[3] Aditya, A.M., &amp; </a:t>
            </a:r>
            <a:r>
              <a:rPr lang="en-US" sz="1400" dirty="0" err="1">
                <a:solidFill>
                  <a:srgbClr val="000000"/>
                </a:solidFill>
                <a:effectLst/>
                <a:latin typeface="Times New Roman" panose="02020603050405020304" pitchFamily="18" charset="0"/>
                <a:ea typeface="Times New Roman" panose="02020603050405020304" pitchFamily="18" charset="0"/>
              </a:rPr>
              <a:t>Moharir</a:t>
            </a:r>
            <a:r>
              <a:rPr lang="en-US" sz="1400" dirty="0">
                <a:solidFill>
                  <a:srgbClr val="000000"/>
                </a:solidFill>
                <a:effectLst/>
                <a:latin typeface="Times New Roman" panose="02020603050405020304" pitchFamily="18" charset="0"/>
                <a:ea typeface="Times New Roman" panose="02020603050405020304" pitchFamily="18" charset="0"/>
              </a:rPr>
              <a:t>, S. (2016). Study of Traffic Sign Detection and Recognition Algorithms. </a:t>
            </a:r>
          </a:p>
          <a:p>
            <a:pPr marL="457200" indent="-457200" algn="just"/>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[4]  </a:t>
            </a:r>
            <a:r>
              <a:rPr lang="en-US" sz="1400" dirty="0" err="1">
                <a:solidFill>
                  <a:srgbClr val="333333"/>
                </a:solidFill>
                <a:effectLst/>
                <a:latin typeface="Times New Roman" panose="02020603050405020304" pitchFamily="18" charset="0"/>
                <a:ea typeface="Times New Roman" panose="02020603050405020304" pitchFamily="18" charset="0"/>
              </a:rPr>
              <a:t>Mogelmose</a:t>
            </a:r>
            <a:r>
              <a:rPr lang="en-US" sz="1400" dirty="0">
                <a:solidFill>
                  <a:srgbClr val="333333"/>
                </a:solidFill>
                <a:effectLst/>
                <a:latin typeface="Times New Roman" panose="02020603050405020304" pitchFamily="18" charset="0"/>
                <a:ea typeface="Times New Roman" panose="02020603050405020304" pitchFamily="18" charset="0"/>
              </a:rPr>
              <a:t>, M. M. Trivedi and T. B. </a:t>
            </a:r>
            <a:r>
              <a:rPr lang="en-US" sz="1400" dirty="0" err="1">
                <a:solidFill>
                  <a:srgbClr val="333333"/>
                </a:solidFill>
                <a:effectLst/>
                <a:latin typeface="Times New Roman" panose="02020603050405020304" pitchFamily="18" charset="0"/>
                <a:ea typeface="Times New Roman" panose="02020603050405020304" pitchFamily="18" charset="0"/>
              </a:rPr>
              <a:t>Moeslund</a:t>
            </a:r>
            <a:r>
              <a:rPr lang="en-US" sz="1400" dirty="0">
                <a:solidFill>
                  <a:srgbClr val="333333"/>
                </a:solidFill>
                <a:effectLst/>
                <a:latin typeface="Times New Roman" panose="02020603050405020304" pitchFamily="18" charset="0"/>
                <a:ea typeface="Times New Roman" panose="02020603050405020304" pitchFamily="18" charset="0"/>
              </a:rPr>
              <a:t>, "Vision-based traffic sign detection and analysis      for intelligent driver            assistance systems: Perspectives and survey", </a:t>
            </a:r>
            <a:r>
              <a:rPr lang="en-US" sz="1400" i="1" dirty="0">
                <a:solidFill>
                  <a:srgbClr val="333333"/>
                </a:solidFill>
                <a:effectLst/>
                <a:latin typeface="Times New Roman" panose="02020603050405020304" pitchFamily="18" charset="0"/>
                <a:ea typeface="Times New Roman" panose="02020603050405020304" pitchFamily="18" charset="0"/>
              </a:rPr>
              <a:t>IEEE Trans. </a:t>
            </a:r>
            <a:r>
              <a:rPr lang="en-US" sz="1400" i="1" dirty="0" err="1">
                <a:solidFill>
                  <a:srgbClr val="333333"/>
                </a:solidFill>
                <a:effectLst/>
                <a:latin typeface="Times New Roman" panose="02020603050405020304" pitchFamily="18" charset="0"/>
                <a:ea typeface="Times New Roman" panose="02020603050405020304" pitchFamily="18" charset="0"/>
              </a:rPr>
              <a:t>Intell</a:t>
            </a:r>
            <a:r>
              <a:rPr lang="en-US" sz="1400" i="1" dirty="0">
                <a:solidFill>
                  <a:srgbClr val="333333"/>
                </a:solidFill>
                <a:effectLst/>
                <a:latin typeface="Times New Roman" panose="02020603050405020304" pitchFamily="18" charset="0"/>
                <a:ea typeface="Times New Roman" panose="02020603050405020304" pitchFamily="18" charset="0"/>
              </a:rPr>
              <a:t>. Transp. Syst.</a:t>
            </a:r>
            <a:r>
              <a:rPr lang="en-US" sz="1400" dirty="0">
                <a:solidFill>
                  <a:srgbClr val="333333"/>
                </a:solidFill>
                <a:effectLst/>
                <a:latin typeface="Times New Roman" panose="02020603050405020304" pitchFamily="18" charset="0"/>
                <a:ea typeface="Times New Roman" panose="02020603050405020304" pitchFamily="18" charset="0"/>
              </a:rPr>
              <a:t>, vol. 13, pp. 1484-1497, Dec. 2012.</a:t>
            </a:r>
          </a:p>
          <a:p>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[5] P. Viola and M. J. Jones, "Robust real-time face detection", </a:t>
            </a:r>
            <a:r>
              <a:rPr lang="en-US" sz="1400" i="1" dirty="0">
                <a:solidFill>
                  <a:srgbClr val="333333"/>
                </a:solidFill>
                <a:effectLst/>
                <a:latin typeface="Times New Roman" panose="02020603050405020304" pitchFamily="18" charset="0"/>
                <a:ea typeface="Times New Roman" panose="02020603050405020304" pitchFamily="18" charset="0"/>
              </a:rPr>
              <a:t>Int. J. </a:t>
            </a:r>
            <a:r>
              <a:rPr lang="en-US" sz="1400" i="1" dirty="0" err="1">
                <a:solidFill>
                  <a:srgbClr val="333333"/>
                </a:solidFill>
                <a:effectLst/>
                <a:latin typeface="Times New Roman" panose="02020603050405020304" pitchFamily="18" charset="0"/>
                <a:ea typeface="Times New Roman" panose="02020603050405020304" pitchFamily="18" charset="0"/>
              </a:rPr>
              <a:t>Comput</a:t>
            </a:r>
            <a:r>
              <a:rPr lang="en-US" sz="1400" i="1" dirty="0">
                <a:solidFill>
                  <a:srgbClr val="333333"/>
                </a:solidFill>
                <a:effectLst/>
                <a:latin typeface="Times New Roman" panose="02020603050405020304" pitchFamily="18" charset="0"/>
                <a:ea typeface="Times New Roman" panose="02020603050405020304" pitchFamily="18" charset="0"/>
              </a:rPr>
              <a:t>. Vis.</a:t>
            </a:r>
            <a:r>
              <a:rPr lang="en-US" sz="1400" dirty="0">
                <a:solidFill>
                  <a:srgbClr val="333333"/>
                </a:solidFill>
                <a:effectLst/>
                <a:latin typeface="Times New Roman" panose="02020603050405020304" pitchFamily="18" charset="0"/>
                <a:ea typeface="Times New Roman" panose="02020603050405020304" pitchFamily="18" charset="0"/>
              </a:rPr>
              <a:t>, vol. 57, no. 2, pp. 137-154, 2004.</a:t>
            </a:r>
          </a:p>
          <a:p>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[6]</a:t>
            </a:r>
            <a:r>
              <a:rPr lang="en-US" sz="1400" b="1" dirty="0">
                <a:solidFill>
                  <a:srgbClr val="333333"/>
                </a:solidFill>
                <a:effectLst/>
                <a:latin typeface="Times New Roman" panose="02020603050405020304" pitchFamily="18" charset="0"/>
                <a:ea typeface="Times New Roman" panose="02020603050405020304" pitchFamily="18" charset="0"/>
              </a:rPr>
              <a:t> </a:t>
            </a:r>
            <a:r>
              <a:rPr lang="en-US" sz="1400" dirty="0">
                <a:solidFill>
                  <a:srgbClr val="333333"/>
                </a:solidFill>
                <a:effectLst/>
                <a:latin typeface="Times New Roman" panose="02020603050405020304" pitchFamily="18" charset="0"/>
                <a:ea typeface="Times New Roman" panose="02020603050405020304" pitchFamily="18" charset="0"/>
              </a:rPr>
              <a:t>L. Fletcher, N. </a:t>
            </a:r>
            <a:r>
              <a:rPr lang="en-US" sz="1400" dirty="0" err="1">
                <a:solidFill>
                  <a:srgbClr val="333333"/>
                </a:solidFill>
                <a:effectLst/>
                <a:latin typeface="Times New Roman" panose="02020603050405020304" pitchFamily="18" charset="0"/>
                <a:ea typeface="Times New Roman" panose="02020603050405020304" pitchFamily="18" charset="0"/>
              </a:rPr>
              <a:t>Apostoloff</a:t>
            </a:r>
            <a:r>
              <a:rPr lang="en-US" sz="1400" dirty="0">
                <a:solidFill>
                  <a:srgbClr val="333333"/>
                </a:solidFill>
                <a:effectLst/>
                <a:latin typeface="Times New Roman" panose="02020603050405020304" pitchFamily="18" charset="0"/>
                <a:ea typeface="Times New Roman" panose="02020603050405020304" pitchFamily="18" charset="0"/>
              </a:rPr>
              <a:t>, L. </a:t>
            </a:r>
            <a:r>
              <a:rPr lang="en-US" sz="1400" dirty="0" err="1">
                <a:solidFill>
                  <a:srgbClr val="333333"/>
                </a:solidFill>
                <a:effectLst/>
                <a:latin typeface="Times New Roman" panose="02020603050405020304" pitchFamily="18" charset="0"/>
                <a:ea typeface="Times New Roman" panose="02020603050405020304" pitchFamily="18" charset="0"/>
              </a:rPr>
              <a:t>Petersson</a:t>
            </a:r>
            <a:r>
              <a:rPr lang="en-US" sz="1400" dirty="0">
                <a:solidFill>
                  <a:srgbClr val="333333"/>
                </a:solidFill>
                <a:effectLst/>
                <a:latin typeface="Times New Roman" panose="02020603050405020304" pitchFamily="18" charset="0"/>
                <a:ea typeface="Times New Roman" panose="02020603050405020304" pitchFamily="18" charset="0"/>
              </a:rPr>
              <a:t> and A. </a:t>
            </a:r>
            <a:r>
              <a:rPr lang="en-US" sz="1400" dirty="0" err="1">
                <a:solidFill>
                  <a:srgbClr val="333333"/>
                </a:solidFill>
                <a:effectLst/>
                <a:latin typeface="Times New Roman" panose="02020603050405020304" pitchFamily="18" charset="0"/>
                <a:ea typeface="Times New Roman" panose="02020603050405020304" pitchFamily="18" charset="0"/>
              </a:rPr>
              <a:t>Zelinsky</a:t>
            </a:r>
            <a:r>
              <a:rPr lang="en-US" sz="1400" dirty="0">
                <a:solidFill>
                  <a:srgbClr val="333333"/>
                </a:solidFill>
                <a:effectLst/>
                <a:latin typeface="Times New Roman" panose="02020603050405020304" pitchFamily="18" charset="0"/>
                <a:ea typeface="Times New Roman" panose="02020603050405020304" pitchFamily="18" charset="0"/>
              </a:rPr>
              <a:t>, "Vision in and out of vehicles", </a:t>
            </a:r>
            <a:r>
              <a:rPr lang="en-US" sz="1400" i="1" dirty="0">
                <a:solidFill>
                  <a:srgbClr val="333333"/>
                </a:solidFill>
                <a:effectLst/>
                <a:latin typeface="Times New Roman" panose="02020603050405020304" pitchFamily="18" charset="0"/>
                <a:ea typeface="Times New Roman" panose="02020603050405020304" pitchFamily="18" charset="0"/>
              </a:rPr>
              <a:t>IEEE </a:t>
            </a:r>
            <a:r>
              <a:rPr lang="en-US" sz="1400" i="1" dirty="0" err="1">
                <a:solidFill>
                  <a:srgbClr val="333333"/>
                </a:solidFill>
                <a:effectLst/>
                <a:latin typeface="Times New Roman" panose="02020603050405020304" pitchFamily="18" charset="0"/>
                <a:ea typeface="Times New Roman" panose="02020603050405020304" pitchFamily="18" charset="0"/>
              </a:rPr>
              <a:t>Intell</a:t>
            </a:r>
            <a:r>
              <a:rPr lang="en-US" sz="1400" i="1" dirty="0">
                <a:solidFill>
                  <a:srgbClr val="333333"/>
                </a:solidFill>
                <a:effectLst/>
                <a:latin typeface="Times New Roman" panose="02020603050405020304" pitchFamily="18" charset="0"/>
                <a:ea typeface="Times New Roman" panose="02020603050405020304" pitchFamily="18" charset="0"/>
              </a:rPr>
              <a:t>. Syst.</a:t>
            </a:r>
            <a:r>
              <a:rPr lang="en-US" sz="1400" dirty="0">
                <a:solidFill>
                  <a:srgbClr val="333333"/>
                </a:solidFill>
                <a:effectLst/>
                <a:latin typeface="Times New Roman" panose="02020603050405020304" pitchFamily="18" charset="0"/>
                <a:ea typeface="Times New Roman" panose="02020603050405020304" pitchFamily="18" charset="0"/>
              </a:rPr>
              <a:t>, vol. 18, no. 3, pp. 12-17, May/Jun. 2003</a:t>
            </a:r>
          </a:p>
          <a:p>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[7] S. </a:t>
            </a:r>
            <a:r>
              <a:rPr lang="en-US" sz="1400" dirty="0" err="1">
                <a:solidFill>
                  <a:srgbClr val="333333"/>
                </a:solidFill>
                <a:effectLst/>
                <a:latin typeface="Times New Roman" panose="02020603050405020304" pitchFamily="18" charset="0"/>
                <a:ea typeface="Times New Roman" panose="02020603050405020304" pitchFamily="18" charset="0"/>
              </a:rPr>
              <a:t>Lafuente</a:t>
            </a:r>
            <a:r>
              <a:rPr lang="en-US" sz="1400" dirty="0">
                <a:solidFill>
                  <a:srgbClr val="333333"/>
                </a:solidFill>
                <a:effectLst/>
                <a:latin typeface="Times New Roman" panose="02020603050405020304" pitchFamily="18" charset="0"/>
                <a:ea typeface="Times New Roman" panose="02020603050405020304" pitchFamily="18" charset="0"/>
              </a:rPr>
              <a:t>-Arroyo, P. Gil-</a:t>
            </a:r>
            <a:r>
              <a:rPr lang="en-US" sz="1400" dirty="0" err="1">
                <a:solidFill>
                  <a:srgbClr val="333333"/>
                </a:solidFill>
                <a:effectLst/>
                <a:latin typeface="Times New Roman" panose="02020603050405020304" pitchFamily="18" charset="0"/>
                <a:ea typeface="Times New Roman" panose="02020603050405020304" pitchFamily="18" charset="0"/>
              </a:rPr>
              <a:t>Jimnez</a:t>
            </a:r>
            <a:r>
              <a:rPr lang="en-US" sz="1400" dirty="0">
                <a:solidFill>
                  <a:srgbClr val="333333"/>
                </a:solidFill>
                <a:effectLst/>
                <a:latin typeface="Times New Roman" panose="02020603050405020304" pitchFamily="18" charset="0"/>
                <a:ea typeface="Times New Roman" panose="02020603050405020304" pitchFamily="18" charset="0"/>
              </a:rPr>
              <a:t>, R. Maldonado-</a:t>
            </a:r>
            <a:r>
              <a:rPr lang="en-US" sz="1400" dirty="0" err="1">
                <a:solidFill>
                  <a:srgbClr val="333333"/>
                </a:solidFill>
                <a:effectLst/>
                <a:latin typeface="Times New Roman" panose="02020603050405020304" pitchFamily="18" charset="0"/>
                <a:ea typeface="Times New Roman" panose="02020603050405020304" pitchFamily="18" charset="0"/>
              </a:rPr>
              <a:t>Bascn</a:t>
            </a:r>
            <a:r>
              <a:rPr lang="en-US" sz="1400" dirty="0">
                <a:solidFill>
                  <a:srgbClr val="333333"/>
                </a:solidFill>
                <a:effectLst/>
                <a:latin typeface="Times New Roman" panose="02020603050405020304" pitchFamily="18" charset="0"/>
                <a:ea typeface="Times New Roman" panose="02020603050405020304" pitchFamily="18" charset="0"/>
              </a:rPr>
              <a:t>, F. </a:t>
            </a:r>
            <a:r>
              <a:rPr lang="en-US" sz="1400" dirty="0" err="1">
                <a:solidFill>
                  <a:srgbClr val="333333"/>
                </a:solidFill>
                <a:effectLst/>
                <a:latin typeface="Times New Roman" panose="02020603050405020304" pitchFamily="18" charset="0"/>
                <a:ea typeface="Times New Roman" panose="02020603050405020304" pitchFamily="18" charset="0"/>
              </a:rPr>
              <a:t>Lpez-Ferreras</a:t>
            </a:r>
            <a:r>
              <a:rPr lang="en-US" sz="1400" dirty="0">
                <a:solidFill>
                  <a:srgbClr val="333333"/>
                </a:solidFill>
                <a:effectLst/>
                <a:latin typeface="Times New Roman" panose="02020603050405020304" pitchFamily="18" charset="0"/>
                <a:ea typeface="Times New Roman" panose="02020603050405020304" pitchFamily="18" charset="0"/>
              </a:rPr>
              <a:t> and S. Maldonado-</a:t>
            </a:r>
            <a:r>
              <a:rPr lang="en-US" sz="1400" dirty="0" err="1">
                <a:solidFill>
                  <a:srgbClr val="333333"/>
                </a:solidFill>
                <a:effectLst/>
                <a:latin typeface="Times New Roman" panose="02020603050405020304" pitchFamily="18" charset="0"/>
                <a:ea typeface="Times New Roman" panose="02020603050405020304" pitchFamily="18" charset="0"/>
              </a:rPr>
              <a:t>Bascn</a:t>
            </a:r>
            <a:r>
              <a:rPr lang="en-US" sz="1400" dirty="0">
                <a:solidFill>
                  <a:srgbClr val="333333"/>
                </a:solidFill>
                <a:effectLst/>
                <a:latin typeface="Times New Roman" panose="02020603050405020304" pitchFamily="18" charset="0"/>
                <a:ea typeface="Times New Roman" panose="02020603050405020304" pitchFamily="18" charset="0"/>
              </a:rPr>
              <a:t>, "Traffic sign shape classification evaluation I: SVM using distance to borders", </a:t>
            </a:r>
            <a:r>
              <a:rPr lang="en-US" sz="1400" i="1" dirty="0">
                <a:solidFill>
                  <a:srgbClr val="333333"/>
                </a:solidFill>
                <a:effectLst/>
                <a:latin typeface="Times New Roman" panose="02020603050405020304" pitchFamily="18" charset="0"/>
                <a:ea typeface="Times New Roman" panose="02020603050405020304" pitchFamily="18" charset="0"/>
              </a:rPr>
              <a:t>Proc. IEEE </a:t>
            </a:r>
            <a:r>
              <a:rPr lang="en-US" sz="1400" i="1" dirty="0" err="1">
                <a:solidFill>
                  <a:srgbClr val="333333"/>
                </a:solidFill>
                <a:effectLst/>
                <a:latin typeface="Times New Roman" panose="02020603050405020304" pitchFamily="18" charset="0"/>
                <a:ea typeface="Times New Roman" panose="02020603050405020304" pitchFamily="18" charset="0"/>
              </a:rPr>
              <a:t>Intell</a:t>
            </a:r>
            <a:r>
              <a:rPr lang="en-US" sz="1400" i="1" dirty="0">
                <a:solidFill>
                  <a:srgbClr val="333333"/>
                </a:solidFill>
                <a:effectLst/>
                <a:latin typeface="Times New Roman" panose="02020603050405020304" pitchFamily="18" charset="0"/>
                <a:ea typeface="Times New Roman" panose="02020603050405020304" pitchFamily="18" charset="0"/>
              </a:rPr>
              <a:t>. </a:t>
            </a:r>
            <a:r>
              <a:rPr lang="en-US" sz="1400" i="1" dirty="0" err="1">
                <a:solidFill>
                  <a:srgbClr val="333333"/>
                </a:solidFill>
                <a:effectLst/>
                <a:latin typeface="Times New Roman" panose="02020603050405020304" pitchFamily="18" charset="0"/>
                <a:ea typeface="Times New Roman" panose="02020603050405020304" pitchFamily="18" charset="0"/>
              </a:rPr>
              <a:t>Veh</a:t>
            </a:r>
            <a:r>
              <a:rPr lang="en-US" sz="1400" i="1" dirty="0">
                <a:solidFill>
                  <a:srgbClr val="333333"/>
                </a:solidFill>
                <a:effectLst/>
                <a:latin typeface="Times New Roman" panose="02020603050405020304" pitchFamily="18" charset="0"/>
                <a:ea typeface="Times New Roman" panose="02020603050405020304" pitchFamily="18" charset="0"/>
              </a:rPr>
              <a:t>. </a:t>
            </a:r>
            <a:r>
              <a:rPr lang="en-US" sz="1400" i="1" dirty="0" err="1">
                <a:solidFill>
                  <a:srgbClr val="333333"/>
                </a:solidFill>
                <a:effectLst/>
                <a:latin typeface="Times New Roman" panose="02020603050405020304" pitchFamily="18" charset="0"/>
                <a:ea typeface="Times New Roman" panose="02020603050405020304" pitchFamily="18" charset="0"/>
              </a:rPr>
              <a:t>Symp</a:t>
            </a:r>
            <a:r>
              <a:rPr lang="en-US" sz="1400" i="1" dirty="0">
                <a:solidFill>
                  <a:srgbClr val="333333"/>
                </a:solidFill>
                <a:effectLst/>
                <a:latin typeface="Times New Roman" panose="02020603050405020304" pitchFamily="18" charset="0"/>
                <a:ea typeface="Times New Roman" panose="02020603050405020304" pitchFamily="18" charset="0"/>
              </a:rPr>
              <a:t>.</a:t>
            </a:r>
            <a:r>
              <a:rPr lang="en-US" sz="1400" dirty="0">
                <a:solidFill>
                  <a:srgbClr val="333333"/>
                </a:solidFill>
                <a:effectLst/>
                <a:latin typeface="Times New Roman" panose="02020603050405020304" pitchFamily="18" charset="0"/>
                <a:ea typeface="Times New Roman" panose="02020603050405020304" pitchFamily="18" charset="0"/>
              </a:rPr>
              <a:t>, pp. 557-562, 2005-Jun.</a:t>
            </a:r>
          </a:p>
          <a:p>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[8] V. </a:t>
            </a:r>
            <a:r>
              <a:rPr lang="en-US" sz="1400" dirty="0" err="1">
                <a:solidFill>
                  <a:srgbClr val="333333"/>
                </a:solidFill>
                <a:effectLst/>
                <a:latin typeface="Times New Roman" panose="02020603050405020304" pitchFamily="18" charset="0"/>
                <a:ea typeface="Times New Roman" panose="02020603050405020304" pitchFamily="18" charset="0"/>
              </a:rPr>
              <a:t>Balali</a:t>
            </a:r>
            <a:r>
              <a:rPr lang="en-US" sz="1400" dirty="0">
                <a:solidFill>
                  <a:srgbClr val="333333"/>
                </a:solidFill>
                <a:effectLst/>
                <a:latin typeface="Times New Roman" panose="02020603050405020304" pitchFamily="18" charset="0"/>
                <a:ea typeface="Times New Roman" panose="02020603050405020304" pitchFamily="18" charset="0"/>
              </a:rPr>
              <a:t>, A. A. Rad and M. </a:t>
            </a:r>
            <a:r>
              <a:rPr lang="en-US" sz="1400" dirty="0" err="1">
                <a:solidFill>
                  <a:srgbClr val="333333"/>
                </a:solidFill>
                <a:effectLst/>
                <a:latin typeface="Times New Roman" panose="02020603050405020304" pitchFamily="18" charset="0"/>
                <a:ea typeface="Times New Roman" panose="02020603050405020304" pitchFamily="18" charset="0"/>
              </a:rPr>
              <a:t>Golparvar-Fard</a:t>
            </a:r>
            <a:r>
              <a:rPr lang="en-US" sz="1400" dirty="0">
                <a:solidFill>
                  <a:srgbClr val="333333"/>
                </a:solidFill>
                <a:effectLst/>
                <a:latin typeface="Times New Roman" panose="02020603050405020304" pitchFamily="18" charset="0"/>
                <a:ea typeface="Times New Roman" panose="02020603050405020304" pitchFamily="18" charset="0"/>
              </a:rPr>
              <a:t>, "Detection classification and mapping of U.S. traffic signs using Google street view images for roadway inventory management", </a:t>
            </a:r>
            <a:r>
              <a:rPr lang="en-US" sz="1400" i="1" dirty="0">
                <a:solidFill>
                  <a:srgbClr val="333333"/>
                </a:solidFill>
                <a:effectLst/>
                <a:latin typeface="Times New Roman" panose="02020603050405020304" pitchFamily="18" charset="0"/>
                <a:ea typeface="Times New Roman" panose="02020603050405020304" pitchFamily="18" charset="0"/>
              </a:rPr>
              <a:t>Vis. Eng.</a:t>
            </a:r>
            <a:r>
              <a:rPr lang="en-US" sz="1400" dirty="0">
                <a:solidFill>
                  <a:srgbClr val="333333"/>
                </a:solidFill>
                <a:effectLst/>
                <a:latin typeface="Times New Roman" panose="02020603050405020304" pitchFamily="18" charset="0"/>
                <a:ea typeface="Times New Roman" panose="02020603050405020304" pitchFamily="18" charset="0"/>
              </a:rPr>
              <a:t>, vol. 3, no. 1, pp. 15, 2015.</a:t>
            </a:r>
          </a:p>
          <a:p>
            <a:endParaRPr lang="en-IN" sz="1400" dirty="0">
              <a:effectLst/>
              <a:latin typeface="Times New Roman" panose="02020603050405020304" pitchFamily="18" charset="0"/>
              <a:ea typeface="Times New Roman" panose="02020603050405020304" pitchFamily="18" charset="0"/>
            </a:endParaRPr>
          </a:p>
          <a:p>
            <a:r>
              <a:rPr lang="en-US" sz="1400" dirty="0">
                <a:solidFill>
                  <a:srgbClr val="333333"/>
                </a:solidFill>
                <a:effectLst/>
                <a:latin typeface="Times New Roman" panose="02020603050405020304" pitchFamily="18" charset="0"/>
                <a:ea typeface="Times New Roman" panose="02020603050405020304" pitchFamily="18" charset="0"/>
              </a:rPr>
              <a:t>[9] K. C. P. Wang, Z. Hou and W. Gong, "Automated road sign inventory system based on stereo vision and tracking", </a:t>
            </a:r>
            <a:r>
              <a:rPr lang="en-US" sz="1400" i="1" dirty="0" err="1">
                <a:solidFill>
                  <a:srgbClr val="333333"/>
                </a:solidFill>
                <a:effectLst/>
                <a:latin typeface="Times New Roman" panose="02020603050405020304" pitchFamily="18" charset="0"/>
                <a:ea typeface="Times New Roman" panose="02020603050405020304" pitchFamily="18" charset="0"/>
              </a:rPr>
              <a:t>Comput</a:t>
            </a:r>
            <a:r>
              <a:rPr lang="en-US" sz="1400" i="1" dirty="0">
                <a:solidFill>
                  <a:srgbClr val="333333"/>
                </a:solidFill>
                <a:effectLst/>
                <a:latin typeface="Times New Roman" panose="02020603050405020304" pitchFamily="18" charset="0"/>
                <a:ea typeface="Times New Roman" panose="02020603050405020304" pitchFamily="18" charset="0"/>
              </a:rPr>
              <a:t>.-Aided Civil </a:t>
            </a:r>
            <a:r>
              <a:rPr lang="en-US" sz="1400" i="1" dirty="0" err="1">
                <a:solidFill>
                  <a:srgbClr val="333333"/>
                </a:solidFill>
                <a:effectLst/>
                <a:latin typeface="Times New Roman" panose="02020603050405020304" pitchFamily="18" charset="0"/>
                <a:ea typeface="Times New Roman" panose="02020603050405020304" pitchFamily="18" charset="0"/>
              </a:rPr>
              <a:t>Infrastruct</a:t>
            </a:r>
            <a:r>
              <a:rPr lang="en-US" sz="1400" i="1" dirty="0">
                <a:solidFill>
                  <a:srgbClr val="333333"/>
                </a:solidFill>
                <a:effectLst/>
                <a:latin typeface="Times New Roman" panose="02020603050405020304" pitchFamily="18" charset="0"/>
                <a:ea typeface="Times New Roman" panose="02020603050405020304" pitchFamily="18" charset="0"/>
              </a:rPr>
              <a:t>. Eng.</a:t>
            </a:r>
            <a:r>
              <a:rPr lang="en-US" sz="1400" dirty="0">
                <a:solidFill>
                  <a:srgbClr val="333333"/>
                </a:solidFill>
                <a:effectLst/>
                <a:latin typeface="Times New Roman" panose="02020603050405020304" pitchFamily="18" charset="0"/>
                <a:ea typeface="Times New Roman" panose="02020603050405020304" pitchFamily="18" charset="0"/>
              </a:rPr>
              <a:t>, vol. 25, no. 6, pp. 468-477, 2010.</a:t>
            </a:r>
          </a:p>
          <a:p>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 </a:t>
            </a:r>
            <a:endParaRPr lang="en-IN" sz="1400" dirty="0">
              <a:effectLst/>
              <a:latin typeface="Times New Roman" panose="02020603050405020304" pitchFamily="18" charset="0"/>
              <a:ea typeface="Times New Roman" panose="02020603050405020304" pitchFamily="18" charset="0"/>
            </a:endParaRPr>
          </a:p>
          <a:p>
            <a:pPr marL="457200" indent="-457200" algn="just"/>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FD2565D8-A204-4773-8D27-305AA825F193}"/>
              </a:ext>
            </a:extLst>
          </p:cNvPr>
          <p:cNvSpPr/>
          <p:nvPr/>
        </p:nvSpPr>
        <p:spPr>
          <a:xfrm>
            <a:off x="3464490" y="184062"/>
            <a:ext cx="3344570" cy="830997"/>
          </a:xfrm>
          <a:prstGeom prst="rect">
            <a:avLst/>
          </a:prstGeom>
          <a:noFill/>
        </p:spPr>
        <p:txBody>
          <a:bodyPr wrap="none" lIns="91440" tIns="45720" rIns="91440" bIns="45720">
            <a:spAutoFit/>
          </a:bodyPr>
          <a:lstStyle/>
          <a:p>
            <a:pPr algn="ctr"/>
            <a:r>
              <a:rPr lang="en-US" sz="4800" u="sng" dirty="0">
                <a:ln w="0"/>
                <a:effectLst>
                  <a:outerShdw blurRad="38100" dist="25400" dir="5400000" algn="ctr" rotWithShape="0">
                    <a:srgbClr val="6E747A">
                      <a:alpha val="43000"/>
                    </a:srgbClr>
                  </a:outerShdw>
                </a:effectLst>
              </a:rPr>
              <a:t>REFERENCES</a:t>
            </a:r>
            <a:endParaRPr lang="en-US" sz="5400" b="0" u="sng"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5143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7A55-CFCC-4BA5-B14B-210FE11E43A9}"/>
              </a:ext>
            </a:extLst>
          </p:cNvPr>
          <p:cNvSpPr>
            <a:spLocks noGrp="1"/>
          </p:cNvSpPr>
          <p:nvPr>
            <p:ph type="title"/>
          </p:nvPr>
        </p:nvSpPr>
        <p:spPr>
          <a:xfrm>
            <a:off x="1143001" y="71671"/>
            <a:ext cx="9905998" cy="1478570"/>
          </a:xfrm>
        </p:spPr>
        <p:txBody>
          <a:bodyPr/>
          <a:lstStyle/>
          <a:p>
            <a:r>
              <a:rPr lang="en-IN" u="sng" dirty="0"/>
              <a:t>ABSTRACT</a:t>
            </a:r>
          </a:p>
        </p:txBody>
      </p:sp>
      <p:sp>
        <p:nvSpPr>
          <p:cNvPr id="3" name="TextBox 2">
            <a:extLst>
              <a:ext uri="{FF2B5EF4-FFF2-40B4-BE49-F238E27FC236}">
                <a16:creationId xmlns:a16="http://schemas.microsoft.com/office/drawing/2014/main" id="{A9A7C02D-065C-42A7-BC5B-35935851BAAF}"/>
              </a:ext>
            </a:extLst>
          </p:cNvPr>
          <p:cNvSpPr txBox="1"/>
          <p:nvPr/>
        </p:nvSpPr>
        <p:spPr>
          <a:xfrm>
            <a:off x="914401" y="1461247"/>
            <a:ext cx="11447929" cy="3693319"/>
          </a:xfrm>
          <a:prstGeom prst="rect">
            <a:avLst/>
          </a:prstGeom>
          <a:noFill/>
        </p:spPr>
        <p:txBody>
          <a:bodyPr wrap="square" rtlCol="0">
            <a:spAutoFit/>
          </a:bodyPr>
          <a:lstStyle/>
          <a:p>
            <a:r>
              <a:rPr lang="en-US" dirty="0"/>
              <a:t>Traffic Sign Recognition (TSR) is an important part of the driver support functions needed to make</a:t>
            </a:r>
          </a:p>
          <a:p>
            <a:r>
              <a:rPr lang="en-US" dirty="0"/>
              <a:t>intelligent vehicles. The automatic system for classification of traffic signs is a critical task of an</a:t>
            </a:r>
          </a:p>
          <a:p>
            <a:r>
              <a:rPr lang="en-US" dirty="0"/>
              <a:t>Advanced Driver Assistance Systems (ADAS) and a fundamental technique utilized as integral part</a:t>
            </a:r>
          </a:p>
          <a:p>
            <a:r>
              <a:rPr lang="en-US" dirty="0"/>
              <a:t>to the various vehicles. The recognizable features of a traffic image are utilized for their </a:t>
            </a:r>
          </a:p>
          <a:p>
            <a:r>
              <a:rPr lang="en-US" dirty="0"/>
              <a:t>classification. Traffic signs are designed in such a way that they contain specific shapes and colors,</a:t>
            </a:r>
          </a:p>
          <a:p>
            <a:r>
              <a:rPr lang="en-US" dirty="0"/>
              <a:t> with some text and some symbols with high contrast to the background. In this project, we</a:t>
            </a:r>
          </a:p>
          <a:p>
            <a:r>
              <a:rPr lang="en-US" dirty="0"/>
              <a:t>proposed hybrid approach for classification of traffic signs by SIFT for image feature extraction and</a:t>
            </a:r>
          </a:p>
          <a:p>
            <a:r>
              <a:rPr lang="en-US" dirty="0"/>
              <a:t> SVM for classification. The proposed work is divided into different phases like Feature Extraction</a:t>
            </a:r>
          </a:p>
          <a:p>
            <a:r>
              <a:rPr lang="en-US" dirty="0"/>
              <a:t>and Classification Phase. MATLAB is used for the implementation purpose of proposed framework</a:t>
            </a:r>
          </a:p>
          <a:p>
            <a:r>
              <a:rPr lang="en-US" dirty="0"/>
              <a:t>and classification is carried out by utilizing real traffic sign images.</a:t>
            </a:r>
          </a:p>
          <a:p>
            <a:endParaRPr lang="en-US" dirty="0"/>
          </a:p>
          <a:p>
            <a:endParaRPr lang="en-US" dirty="0"/>
          </a:p>
          <a:p>
            <a:endParaRPr lang="en-IN" dirty="0"/>
          </a:p>
        </p:txBody>
      </p:sp>
    </p:spTree>
    <p:extLst>
      <p:ext uri="{BB962C8B-B14F-4D97-AF65-F5344CB8AC3E}">
        <p14:creationId xmlns:p14="http://schemas.microsoft.com/office/powerpoint/2010/main" val="384468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7E207D-EE6F-442D-9357-1C3FC268282F}"/>
              </a:ext>
            </a:extLst>
          </p:cNvPr>
          <p:cNvSpPr/>
          <p:nvPr/>
        </p:nvSpPr>
        <p:spPr>
          <a:xfrm>
            <a:off x="4064781" y="1307193"/>
            <a:ext cx="3667992" cy="769441"/>
          </a:xfrm>
          <a:prstGeom prst="rect">
            <a:avLst/>
          </a:prstGeom>
          <a:noFill/>
        </p:spPr>
        <p:txBody>
          <a:bodyPr wrap="none" lIns="91440" tIns="45720" rIns="91440" bIns="45720">
            <a:spAutoFit/>
          </a:bodyPr>
          <a:lstStyle/>
          <a:p>
            <a:pPr algn="ctr"/>
            <a:r>
              <a:rPr lang="en-US" sz="4400" u="sng" dirty="0">
                <a:ln w="0"/>
                <a:effectLst>
                  <a:outerShdw blurRad="38100" dist="19050" dir="2700000" algn="tl" rotWithShape="0">
                    <a:schemeClr val="dk1">
                      <a:alpha val="40000"/>
                    </a:schemeClr>
                  </a:outerShdw>
                </a:effectLst>
              </a:rPr>
              <a:t>TRAFFIC SIGNS</a:t>
            </a:r>
            <a:endParaRPr lang="en-US" sz="4400" b="0"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BBAB11A4-6BE9-45A6-9B25-9A7AAE8C38EE}"/>
              </a:ext>
            </a:extLst>
          </p:cNvPr>
          <p:cNvSpPr/>
          <p:nvPr/>
        </p:nvSpPr>
        <p:spPr>
          <a:xfrm>
            <a:off x="806824" y="2762688"/>
            <a:ext cx="11000017" cy="2308324"/>
          </a:xfrm>
          <a:prstGeom prst="rect">
            <a:avLst/>
          </a:prstGeom>
          <a:noFill/>
        </p:spPr>
        <p:txBody>
          <a:bodyPr wrap="square" lIns="91440" tIns="45720" rIns="91440" bIns="45720">
            <a:spAutoFit/>
          </a:bodyPr>
          <a:lstStyle/>
          <a:p>
            <a:r>
              <a:rPr lang="en-US" sz="2400" b="0" cap="none" spc="0" dirty="0">
                <a:ln w="0"/>
              </a:rPr>
              <a:t>TRAFFIC SIGN OR ROAD SIGNS ARE SIGNS ERECTED AT THE SIDE OF OR ABOVE ROADS TO GIVE INSTRUCTIONS OR PROVIDE INFORMATION TO ROAD USERS. </a:t>
            </a:r>
          </a:p>
          <a:p>
            <a:endParaRPr lang="en-US" sz="2400" dirty="0">
              <a:ln w="0"/>
            </a:endParaRPr>
          </a:p>
          <a:p>
            <a:r>
              <a:rPr lang="en-US" sz="2400" i="0" dirty="0">
                <a:ln w="0"/>
                <a:latin typeface="Poppins" panose="020B0502040204020203" pitchFamily="2" charset="0"/>
              </a:rPr>
              <a:t>These signs are used to make sure that free movement of traffic isn’t hampered, while the road users are made aware of the specific laws, such as those of speed limits and no parking zones.</a:t>
            </a:r>
            <a:endParaRPr lang="en-US" sz="2400" dirty="0">
              <a:ln w="0"/>
            </a:endParaRPr>
          </a:p>
        </p:txBody>
      </p:sp>
      <p:sp>
        <p:nvSpPr>
          <p:cNvPr id="4" name="Rectangle 3">
            <a:extLst>
              <a:ext uri="{FF2B5EF4-FFF2-40B4-BE49-F238E27FC236}">
                <a16:creationId xmlns:a16="http://schemas.microsoft.com/office/drawing/2014/main" id="{0187D149-7785-4C08-9F6E-B0327AED4749}"/>
              </a:ext>
            </a:extLst>
          </p:cNvPr>
          <p:cNvSpPr/>
          <p:nvPr/>
        </p:nvSpPr>
        <p:spPr>
          <a:xfrm>
            <a:off x="3476704" y="40836"/>
            <a:ext cx="4844147" cy="923330"/>
          </a:xfrm>
          <a:prstGeom prst="rect">
            <a:avLst/>
          </a:prstGeom>
          <a:noFill/>
        </p:spPr>
        <p:txBody>
          <a:bodyPr wrap="none" lIns="91440" tIns="45720" rIns="91440" bIns="45720">
            <a:spAutoFit/>
          </a:bodyPr>
          <a:lstStyle/>
          <a:p>
            <a:pPr algn="ctr"/>
            <a:r>
              <a:rPr lang="en-US" sz="5400" u="sng"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240670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FE0C-EF34-487B-9DAE-0C267068CAD2}"/>
              </a:ext>
            </a:extLst>
          </p:cNvPr>
          <p:cNvSpPr>
            <a:spLocks noGrp="1"/>
          </p:cNvSpPr>
          <p:nvPr>
            <p:ph type="title"/>
          </p:nvPr>
        </p:nvSpPr>
        <p:spPr>
          <a:xfrm>
            <a:off x="1098179" y="144379"/>
            <a:ext cx="9905998" cy="1478570"/>
          </a:xfrm>
        </p:spPr>
        <p:txBody>
          <a:bodyPr/>
          <a:lstStyle/>
          <a:p>
            <a:r>
              <a:rPr lang="en-IN" u="sng" dirty="0"/>
              <a:t>Traffic Sign Recognition</a:t>
            </a:r>
          </a:p>
        </p:txBody>
      </p:sp>
      <p:sp>
        <p:nvSpPr>
          <p:cNvPr id="3" name="TextBox 2">
            <a:extLst>
              <a:ext uri="{FF2B5EF4-FFF2-40B4-BE49-F238E27FC236}">
                <a16:creationId xmlns:a16="http://schemas.microsoft.com/office/drawing/2014/main" id="{F5012BD3-9096-46E6-8F2B-EFDF7B2B571E}"/>
              </a:ext>
            </a:extLst>
          </p:cNvPr>
          <p:cNvSpPr txBox="1"/>
          <p:nvPr/>
        </p:nvSpPr>
        <p:spPr>
          <a:xfrm>
            <a:off x="1066802" y="1855694"/>
            <a:ext cx="9968753"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Traffic-sign recognition is a technology by which a vehicle is able to recognize the traffic signs put on</a:t>
            </a:r>
          </a:p>
          <a:p>
            <a:r>
              <a:rPr lang="en-US" sz="2200" dirty="0"/>
              <a:t>      the road e.g. "speed limit" or "turn ahead".</a:t>
            </a:r>
          </a:p>
          <a:p>
            <a:endParaRPr lang="en-US" sz="2200" dirty="0"/>
          </a:p>
          <a:p>
            <a:pPr marL="285750" indent="-285750">
              <a:buFont typeface="Arial" panose="020B0604020202020204" pitchFamily="34" charset="0"/>
              <a:buChar char="•"/>
            </a:pPr>
            <a:r>
              <a:rPr lang="en-US" sz="2200" dirty="0"/>
              <a:t>The first TSR systems which recognized speed limits were developed in cooperation by Mobileye</a:t>
            </a:r>
          </a:p>
          <a:p>
            <a:r>
              <a:rPr lang="en-US" sz="2200" dirty="0"/>
              <a:t> and Continental .</a:t>
            </a:r>
          </a:p>
          <a:p>
            <a:endParaRPr lang="en-US" sz="2200" dirty="0"/>
          </a:p>
          <a:p>
            <a:pPr marL="285750" indent="-285750">
              <a:buFont typeface="Arial" panose="020B0604020202020204" pitchFamily="34" charset="0"/>
              <a:buChar char="•"/>
            </a:pPr>
            <a:r>
              <a:rPr lang="en-US" sz="2200" dirty="0"/>
              <a:t>In 2008 designed BMW 7 Series, and the Mercedes-Benz’s.</a:t>
            </a:r>
          </a:p>
          <a:p>
            <a:endParaRPr lang="en-US" sz="2200" dirty="0"/>
          </a:p>
          <a:p>
            <a:pPr marL="285750" indent="-285750">
              <a:buFont typeface="Arial" panose="020B0604020202020204" pitchFamily="34" charset="0"/>
              <a:buChar char="•"/>
            </a:pPr>
            <a:r>
              <a:rPr lang="en-US" sz="2200" dirty="0"/>
              <a:t>Traffic Sign Recognition(TRS):</a:t>
            </a:r>
          </a:p>
          <a:p>
            <a:pPr marL="285750" indent="-285750">
              <a:buFont typeface="Wingdings" panose="05000000000000000000" pitchFamily="2" charset="2"/>
              <a:buChar char="ü"/>
            </a:pPr>
            <a:r>
              <a:rPr lang="en-US" sz="2200" dirty="0"/>
              <a:t>     Detection</a:t>
            </a:r>
          </a:p>
          <a:p>
            <a:pPr marL="285750" indent="-285750">
              <a:buFont typeface="Wingdings" panose="05000000000000000000" pitchFamily="2" charset="2"/>
              <a:buChar char="ü"/>
            </a:pPr>
            <a:r>
              <a:rPr lang="en-US" sz="2200" dirty="0"/>
              <a:t>     Classification</a:t>
            </a:r>
          </a:p>
          <a:p>
            <a:endParaRPr lang="en-US" sz="2200" dirty="0"/>
          </a:p>
          <a:p>
            <a:endParaRPr lang="en-US" sz="2200" dirty="0"/>
          </a:p>
        </p:txBody>
      </p:sp>
    </p:spTree>
    <p:extLst>
      <p:ext uri="{BB962C8B-B14F-4D97-AF65-F5344CB8AC3E}">
        <p14:creationId xmlns:p14="http://schemas.microsoft.com/office/powerpoint/2010/main" val="253530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2C810-A614-4EDA-A98C-9479516434FA}"/>
              </a:ext>
            </a:extLst>
          </p:cNvPr>
          <p:cNvSpPr/>
          <p:nvPr/>
        </p:nvSpPr>
        <p:spPr>
          <a:xfrm>
            <a:off x="1236329" y="163254"/>
            <a:ext cx="5791971" cy="584775"/>
          </a:xfrm>
          <a:prstGeom prst="rect">
            <a:avLst/>
          </a:prstGeom>
          <a:noFill/>
        </p:spPr>
        <p:txBody>
          <a:bodyPr wrap="none" lIns="91440" tIns="45720" rIns="91440" bIns="45720">
            <a:spAutoFit/>
          </a:bodyPr>
          <a:lstStyle/>
          <a:p>
            <a:pPr algn="ctr"/>
            <a:r>
              <a:rPr lang="en-US" sz="3200" b="0" cap="none" spc="0" dirty="0">
                <a:ln w="0"/>
                <a:effectLst>
                  <a:outerShdw blurRad="38100" dist="25400" dir="5400000" algn="ctr" rotWithShape="0">
                    <a:srgbClr val="6E747A">
                      <a:alpha val="43000"/>
                    </a:srgbClr>
                  </a:outerShdw>
                </a:effectLst>
              </a:rPr>
              <a:t>THESE ARE SOME TRAFFIC SIGNS:</a:t>
            </a:r>
          </a:p>
        </p:txBody>
      </p:sp>
      <p:sp>
        <p:nvSpPr>
          <p:cNvPr id="3" name="Rectangle 2">
            <a:extLst>
              <a:ext uri="{FF2B5EF4-FFF2-40B4-BE49-F238E27FC236}">
                <a16:creationId xmlns:a16="http://schemas.microsoft.com/office/drawing/2014/main" id="{3F89864E-FAA3-4BFD-87A7-10351FA7D5CF}"/>
              </a:ext>
            </a:extLst>
          </p:cNvPr>
          <p:cNvSpPr/>
          <p:nvPr/>
        </p:nvSpPr>
        <p:spPr>
          <a:xfrm>
            <a:off x="1237130" y="842700"/>
            <a:ext cx="6813788" cy="1077218"/>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3200" b="0" cap="none" spc="0" dirty="0">
                <a:ln w="0"/>
                <a:effectLst>
                  <a:outerShdw blurRad="38100" dist="25400" dir="5400000" algn="ctr" rotWithShape="0">
                    <a:srgbClr val="6E747A">
                      <a:alpha val="43000"/>
                    </a:srgbClr>
                  </a:outerShdw>
                </a:effectLst>
              </a:rPr>
              <a:t>WARNING SIGNS:</a:t>
            </a:r>
          </a:p>
          <a:p>
            <a:r>
              <a:rPr lang="en-US" sz="3200" b="0" cap="none" spc="0" dirty="0">
                <a:ln w="0"/>
                <a:solidFill>
                  <a:schemeClr val="accent1"/>
                </a:solidFill>
                <a:effectLst>
                  <a:outerShdw blurRad="38100" dist="25400" dir="5400000" algn="ctr" rotWithShape="0">
                    <a:srgbClr val="6E747A">
                      <a:alpha val="43000"/>
                    </a:srgbClr>
                  </a:outerShdw>
                </a:effectLst>
              </a:rPr>
              <a:t>          </a:t>
            </a:r>
            <a:r>
              <a:rPr lang="en-US" sz="2400" dirty="0">
                <a:ln w="0"/>
                <a:effectLst>
                  <a:outerShdw blurRad="38100" dist="25400" dir="5400000" algn="ctr" rotWithShape="0">
                    <a:srgbClr val="6E747A">
                      <a:alpha val="43000"/>
                    </a:srgbClr>
                  </a:outerShdw>
                </a:effectLst>
              </a:rPr>
              <a:t>Warnings signs are used to warn of hazards.</a:t>
            </a:r>
            <a:endParaRPr lang="en-US" sz="3200" b="0" cap="none" spc="0" dirty="0">
              <a:ln w="0"/>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FC9C7674-1652-4ADB-8FBC-FFDF6724C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80" y="2014589"/>
            <a:ext cx="9221440" cy="4471810"/>
          </a:xfrm>
          <a:prstGeom prst="rect">
            <a:avLst/>
          </a:prstGeom>
        </p:spPr>
      </p:pic>
    </p:spTree>
    <p:extLst>
      <p:ext uri="{BB962C8B-B14F-4D97-AF65-F5344CB8AC3E}">
        <p14:creationId xmlns:p14="http://schemas.microsoft.com/office/powerpoint/2010/main" val="369535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653ED-6312-45F1-9A87-32ED617D3188}"/>
              </a:ext>
            </a:extLst>
          </p:cNvPr>
          <p:cNvSpPr/>
          <p:nvPr/>
        </p:nvSpPr>
        <p:spPr>
          <a:xfrm>
            <a:off x="151936" y="304817"/>
            <a:ext cx="10281982" cy="1077218"/>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3200" dirty="0">
                <a:ln w="0"/>
                <a:effectLst>
                  <a:outerShdw blurRad="38100" dist="25400" dir="5400000" algn="ctr" rotWithShape="0">
                    <a:srgbClr val="6E747A">
                      <a:alpha val="43000"/>
                    </a:srgbClr>
                  </a:outerShdw>
                </a:effectLst>
              </a:rPr>
              <a:t>MANDATORY SIGNS:</a:t>
            </a:r>
          </a:p>
          <a:p>
            <a:r>
              <a:rPr lang="en-US" sz="3200" dirty="0">
                <a:ln w="0"/>
                <a:effectLst>
                  <a:outerShdw blurRad="38100" dist="25400" dir="5400000" algn="ctr" rotWithShape="0">
                    <a:srgbClr val="6E747A">
                      <a:alpha val="43000"/>
                    </a:srgbClr>
                  </a:outerShdw>
                </a:effectLst>
              </a:rPr>
              <a:t>           </a:t>
            </a:r>
            <a:r>
              <a:rPr lang="en-US" sz="2400" b="0" i="0" dirty="0">
                <a:effectLst/>
                <a:latin typeface="Helvetica Neue"/>
              </a:rPr>
              <a:t>These signs indicate what must one do, rather than must not do.</a:t>
            </a:r>
            <a:r>
              <a:rPr lang="en-US" sz="2400" dirty="0">
                <a:ln w="0"/>
                <a:effectLst>
                  <a:outerShdw blurRad="38100" dist="25400" dir="5400000" algn="ctr" rotWithShape="0">
                    <a:srgbClr val="6E747A">
                      <a:alpha val="43000"/>
                    </a:srgbClr>
                  </a:outerShdw>
                </a:effectLst>
              </a:rPr>
              <a:t> </a:t>
            </a:r>
            <a:endParaRPr lang="en-US" sz="3200" b="0" cap="none" spc="0" dirty="0">
              <a:ln w="0"/>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39D12671-462E-455C-83D6-F4E50A240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2" y="1691527"/>
            <a:ext cx="9054353" cy="4789955"/>
          </a:xfrm>
          <a:prstGeom prst="rect">
            <a:avLst/>
          </a:prstGeom>
        </p:spPr>
      </p:pic>
    </p:spTree>
    <p:extLst>
      <p:ext uri="{BB962C8B-B14F-4D97-AF65-F5344CB8AC3E}">
        <p14:creationId xmlns:p14="http://schemas.microsoft.com/office/powerpoint/2010/main" val="40898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DAB0BF-872D-46C5-A7FD-EB0BD79FC17C}"/>
              </a:ext>
            </a:extLst>
          </p:cNvPr>
          <p:cNvSpPr/>
          <p:nvPr/>
        </p:nvSpPr>
        <p:spPr>
          <a:xfrm>
            <a:off x="412377" y="89664"/>
            <a:ext cx="11896166" cy="1692771"/>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3200" dirty="0">
                <a:ln w="0"/>
                <a:effectLst>
                  <a:outerShdw blurRad="38100" dist="25400" dir="5400000" algn="ctr" rotWithShape="0">
                    <a:srgbClr val="6E747A">
                      <a:alpha val="43000"/>
                    </a:srgbClr>
                  </a:outerShdw>
                </a:effectLst>
              </a:rPr>
              <a:t>INFORMATORY SIGNS:</a:t>
            </a:r>
          </a:p>
          <a:p>
            <a:r>
              <a:rPr lang="en-US" sz="3200" dirty="0">
                <a:ln w="0"/>
                <a:effectLst>
                  <a:outerShdw blurRad="38100" dist="25400" dir="5400000" algn="ctr" rotWithShape="0">
                    <a:srgbClr val="6E747A">
                      <a:alpha val="43000"/>
                    </a:srgbClr>
                  </a:outerShdw>
                </a:effectLst>
              </a:rPr>
              <a:t> </a:t>
            </a:r>
            <a:r>
              <a:rPr lang="en-US" sz="2000" b="0" i="0" dirty="0">
                <a:effectLst/>
                <a:latin typeface="Poppins" panose="00000500000000000000" pitchFamily="2" charset="0"/>
              </a:rPr>
              <a:t>These are a type of traffic that are used to tell the road users about information such as that on the destination, distances, fuel stations, nearby medical </a:t>
            </a:r>
            <a:r>
              <a:rPr lang="en-US" sz="2000" b="0" i="0" dirty="0" err="1">
                <a:effectLst/>
                <a:latin typeface="Poppins" panose="00000500000000000000" pitchFamily="2" charset="0"/>
              </a:rPr>
              <a:t>centre</a:t>
            </a:r>
            <a:r>
              <a:rPr lang="en-US" sz="2000" b="0" i="0" dirty="0">
                <a:effectLst/>
                <a:latin typeface="Poppins" panose="00000500000000000000" pitchFamily="2" charset="0"/>
              </a:rPr>
              <a:t>, public convenience, etc.</a:t>
            </a:r>
            <a:endParaRPr lang="en-US" sz="2000" dirty="0">
              <a:ln w="0"/>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28B7421A-EC17-4036-8744-435A4E7D0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53" y="2273462"/>
            <a:ext cx="9125594" cy="3885291"/>
          </a:xfrm>
          <a:prstGeom prst="rect">
            <a:avLst/>
          </a:prstGeom>
        </p:spPr>
      </p:pic>
    </p:spTree>
    <p:extLst>
      <p:ext uri="{BB962C8B-B14F-4D97-AF65-F5344CB8AC3E}">
        <p14:creationId xmlns:p14="http://schemas.microsoft.com/office/powerpoint/2010/main" val="322003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C2DF4-D899-4BD0-8D77-2DB9F6AA01DF}"/>
              </a:ext>
            </a:extLst>
          </p:cNvPr>
          <p:cNvSpPr txBox="1"/>
          <p:nvPr/>
        </p:nvSpPr>
        <p:spPr>
          <a:xfrm>
            <a:off x="1237130" y="1413063"/>
            <a:ext cx="7857564" cy="4031873"/>
          </a:xfrm>
          <a:prstGeom prst="rect">
            <a:avLst/>
          </a:prstGeom>
          <a:noFill/>
        </p:spPr>
        <p:txBody>
          <a:bodyPr wrap="square">
            <a:spAutoFit/>
          </a:bodyPr>
          <a:lstStyle/>
          <a:p>
            <a:pPr marL="457200" indent="-457200" algn="just"/>
            <a:r>
              <a:rPr lang="en-US" sz="20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457200" indent="-457200" algn="just"/>
            <a:r>
              <a:rPr lang="en-US" sz="20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fontAlgn="base"/>
            <a:r>
              <a:rPr lang="en-US" sz="1800" b="1" spc="10" dirty="0">
                <a:solidFill>
                  <a:srgbClr val="273239"/>
                </a:solidFill>
                <a:effectLst/>
                <a:latin typeface="Arial" panose="020B0604020202020204" pitchFamily="34" charset="0"/>
                <a:ea typeface="Times New Roman" panose="02020603050405020304" pitchFamily="18" charset="0"/>
              </a:rPr>
              <a:t>Convolutional neural network (CNN) :</a:t>
            </a:r>
            <a:endParaRPr lang="en-IN" sz="1600" dirty="0">
              <a:effectLst/>
              <a:latin typeface="Times New Roman" panose="02020603050405020304" pitchFamily="18" charset="0"/>
              <a:ea typeface="Times New Roman" panose="02020603050405020304" pitchFamily="18" charset="0"/>
            </a:endParaRPr>
          </a:p>
          <a:p>
            <a:pPr algn="just" fontAlgn="base"/>
            <a:r>
              <a:rPr lang="en-US" sz="1800" spc="10" dirty="0">
                <a:effectLst/>
                <a:latin typeface="Times New Roman" panose="02020603050405020304" pitchFamily="18" charset="0"/>
                <a:ea typeface="Times New Roman" panose="02020603050405020304" pitchFamily="18" charset="0"/>
              </a:rPr>
              <a:t>A convolutional neural network, or CNN, is a deep learning neural network sketched for processing structured arrays of data such as portrayals.</a:t>
            </a:r>
            <a:endParaRPr lang="en-IN" sz="1600" dirty="0">
              <a:effectLst/>
              <a:latin typeface="Times New Roman" panose="02020603050405020304" pitchFamily="18" charset="0"/>
              <a:ea typeface="Times New Roman" panose="02020603050405020304" pitchFamily="18" charset="0"/>
            </a:endParaRPr>
          </a:p>
          <a:p>
            <a:pPr algn="just" fontAlgn="base"/>
            <a:r>
              <a:rPr lang="en-US" sz="1800" spc="10" dirty="0">
                <a:effectLst/>
                <a:latin typeface="Times New Roman" panose="02020603050405020304" pitchFamily="18" charset="0"/>
                <a:ea typeface="Times New Roman" panose="02020603050405020304" pitchFamily="18" charset="0"/>
              </a:rPr>
              <a:t>CNN are very satisfactory at picking up on design in the input image, such as lines, gradients, circles, or even eyes and faces. This characteristic that makes convolutional neural network so robust for computer vision.</a:t>
            </a:r>
            <a:endParaRPr lang="en-IN" sz="1600" dirty="0">
              <a:effectLst/>
              <a:latin typeface="Times New Roman" panose="02020603050405020304" pitchFamily="18" charset="0"/>
              <a:ea typeface="Times New Roman" panose="02020603050405020304" pitchFamily="18" charset="0"/>
            </a:endParaRPr>
          </a:p>
          <a:p>
            <a:pPr algn="just" fontAlgn="base"/>
            <a:r>
              <a:rPr lang="en-US" sz="1800" spc="10" dirty="0">
                <a:effectLst/>
                <a:latin typeface="Times New Roman" panose="02020603050405020304" pitchFamily="18" charset="0"/>
                <a:ea typeface="Times New Roman" panose="02020603050405020304" pitchFamily="18" charset="0"/>
              </a:rPr>
              <a:t>CNN can run directly on a underdone image and do not need any preprocessing. A convolutional neural network is a feed forward neural network, seldom with up to 20.The strength of a convolutional neural network comes from a particular kind of layer called the convolutional layer.</a:t>
            </a:r>
            <a:endParaRPr lang="en-IN" sz="1600" dirty="0">
              <a:effectLst/>
              <a:latin typeface="Times New Roman" panose="02020603050405020304" pitchFamily="18" charset="0"/>
              <a:ea typeface="Times New Roman" panose="02020603050405020304" pitchFamily="18" charset="0"/>
            </a:endParaRPr>
          </a:p>
          <a:p>
            <a:pPr algn="just" fontAlgn="base"/>
            <a:r>
              <a:rPr lang="en-US" sz="1800" spc="10" dirty="0">
                <a:effectLst/>
                <a:latin typeface="Times New Roman" panose="02020603050405020304" pitchFamily="18" charset="0"/>
                <a:ea typeface="Times New Roman" panose="02020603050405020304" pitchFamily="18" charset="0"/>
              </a:rPr>
              <a:t>CNN contains many convolutional layers assembled on top of each other, each one competent of recognizing more sophisticated shapes.</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97D7F5AF-6394-4726-A498-2729F4E2E3F6}"/>
              </a:ext>
            </a:extLst>
          </p:cNvPr>
          <p:cNvSpPr txBox="1"/>
          <p:nvPr/>
        </p:nvSpPr>
        <p:spPr>
          <a:xfrm>
            <a:off x="4839694" y="313766"/>
            <a:ext cx="2512611" cy="646331"/>
          </a:xfrm>
          <a:prstGeom prst="rect">
            <a:avLst/>
          </a:prstGeom>
          <a:noFill/>
        </p:spPr>
        <p:txBody>
          <a:bodyPr wrap="none" rtlCol="0">
            <a:spAutoFit/>
          </a:bodyPr>
          <a:lstStyle/>
          <a:p>
            <a:r>
              <a:rPr lang="en-IN" sz="3600" dirty="0"/>
              <a:t>ALGORITHM</a:t>
            </a:r>
          </a:p>
        </p:txBody>
      </p:sp>
    </p:spTree>
    <p:extLst>
      <p:ext uri="{BB962C8B-B14F-4D97-AF65-F5344CB8AC3E}">
        <p14:creationId xmlns:p14="http://schemas.microsoft.com/office/powerpoint/2010/main" val="75030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E5AD6A-45F8-41A3-9D34-CE52CA6B38D2}"/>
              </a:ext>
            </a:extLst>
          </p:cNvPr>
          <p:cNvPicPr/>
          <p:nvPr/>
        </p:nvPicPr>
        <p:blipFill>
          <a:blip r:embed="rId2">
            <a:extLst>
              <a:ext uri="{28A0092B-C50C-407E-A947-70E740481C1C}">
                <a14:useLocalDpi xmlns:a14="http://schemas.microsoft.com/office/drawing/2010/main" val="0"/>
              </a:ext>
            </a:extLst>
          </a:blip>
          <a:stretch>
            <a:fillRect/>
          </a:stretch>
        </p:blipFill>
        <p:spPr>
          <a:xfrm>
            <a:off x="1075767" y="821159"/>
            <a:ext cx="4553620" cy="2877185"/>
          </a:xfrm>
          <a:prstGeom prst="rect">
            <a:avLst/>
          </a:prstGeom>
        </p:spPr>
      </p:pic>
      <p:sp>
        <p:nvSpPr>
          <p:cNvPr id="3" name="TextBox 2">
            <a:extLst>
              <a:ext uri="{FF2B5EF4-FFF2-40B4-BE49-F238E27FC236}">
                <a16:creationId xmlns:a16="http://schemas.microsoft.com/office/drawing/2014/main" id="{5B8A7E25-6897-42BC-B85B-6BBFF0B0E4F1}"/>
              </a:ext>
            </a:extLst>
          </p:cNvPr>
          <p:cNvSpPr txBox="1"/>
          <p:nvPr/>
        </p:nvSpPr>
        <p:spPr>
          <a:xfrm>
            <a:off x="3993465" y="259976"/>
            <a:ext cx="3021725" cy="369332"/>
          </a:xfrm>
          <a:prstGeom prst="rect">
            <a:avLst/>
          </a:prstGeom>
          <a:noFill/>
        </p:spPr>
        <p:txBody>
          <a:bodyPr wrap="none" rtlCol="0">
            <a:spAutoFit/>
          </a:bodyPr>
          <a:lstStyle/>
          <a:p>
            <a:r>
              <a:rPr lang="en-IN" dirty="0"/>
              <a:t>SOME EXPERIMENTAL RESULTS</a:t>
            </a:r>
          </a:p>
        </p:txBody>
      </p:sp>
      <p:pic>
        <p:nvPicPr>
          <p:cNvPr id="4" name="Picture 3">
            <a:extLst>
              <a:ext uri="{FF2B5EF4-FFF2-40B4-BE49-F238E27FC236}">
                <a16:creationId xmlns:a16="http://schemas.microsoft.com/office/drawing/2014/main" id="{A097AA72-2BB2-4E6F-95D3-B53D2CDF4E03}"/>
              </a:ext>
            </a:extLst>
          </p:cNvPr>
          <p:cNvPicPr/>
          <p:nvPr/>
        </p:nvPicPr>
        <p:blipFill>
          <a:blip r:embed="rId3">
            <a:extLst>
              <a:ext uri="{28A0092B-C50C-407E-A947-70E740481C1C}">
                <a14:useLocalDpi xmlns:a14="http://schemas.microsoft.com/office/drawing/2010/main" val="0"/>
              </a:ext>
            </a:extLst>
          </a:blip>
          <a:stretch>
            <a:fillRect/>
          </a:stretch>
        </p:blipFill>
        <p:spPr>
          <a:xfrm>
            <a:off x="6562615" y="821158"/>
            <a:ext cx="4678680" cy="2877185"/>
          </a:xfrm>
          <a:prstGeom prst="rect">
            <a:avLst/>
          </a:prstGeom>
        </p:spPr>
      </p:pic>
      <p:pic>
        <p:nvPicPr>
          <p:cNvPr id="5" name="Picture 4">
            <a:extLst>
              <a:ext uri="{FF2B5EF4-FFF2-40B4-BE49-F238E27FC236}">
                <a16:creationId xmlns:a16="http://schemas.microsoft.com/office/drawing/2014/main" id="{4004FA6C-3538-407F-9908-B74A3E03F4FC}"/>
              </a:ext>
            </a:extLst>
          </p:cNvPr>
          <p:cNvPicPr/>
          <p:nvPr/>
        </p:nvPicPr>
        <p:blipFill>
          <a:blip r:embed="rId4">
            <a:extLst>
              <a:ext uri="{28A0092B-C50C-407E-A947-70E740481C1C}">
                <a14:useLocalDpi xmlns:a14="http://schemas.microsoft.com/office/drawing/2010/main" val="0"/>
              </a:ext>
            </a:extLst>
          </a:blip>
          <a:stretch>
            <a:fillRect/>
          </a:stretch>
        </p:blipFill>
        <p:spPr>
          <a:xfrm>
            <a:off x="822288" y="3809510"/>
            <a:ext cx="5204460" cy="2924175"/>
          </a:xfrm>
          <a:prstGeom prst="rect">
            <a:avLst/>
          </a:prstGeom>
        </p:spPr>
      </p:pic>
      <p:pic>
        <p:nvPicPr>
          <p:cNvPr id="6" name="Picture 5">
            <a:extLst>
              <a:ext uri="{FF2B5EF4-FFF2-40B4-BE49-F238E27FC236}">
                <a16:creationId xmlns:a16="http://schemas.microsoft.com/office/drawing/2014/main" id="{566CB7A7-AAC5-4828-80F5-7378798CA53F}"/>
              </a:ext>
            </a:extLst>
          </p:cNvPr>
          <p:cNvPicPr/>
          <p:nvPr/>
        </p:nvPicPr>
        <p:blipFill>
          <a:blip r:embed="rId5">
            <a:extLst>
              <a:ext uri="{28A0092B-C50C-407E-A947-70E740481C1C}">
                <a14:useLocalDpi xmlns:a14="http://schemas.microsoft.com/office/drawing/2010/main" val="0"/>
              </a:ext>
            </a:extLst>
          </a:blip>
          <a:stretch>
            <a:fillRect/>
          </a:stretch>
        </p:blipFill>
        <p:spPr>
          <a:xfrm>
            <a:off x="6779785" y="3809510"/>
            <a:ext cx="4244340" cy="2877185"/>
          </a:xfrm>
          <a:prstGeom prst="rect">
            <a:avLst/>
          </a:prstGeom>
        </p:spPr>
      </p:pic>
    </p:spTree>
    <p:extLst>
      <p:ext uri="{BB962C8B-B14F-4D97-AF65-F5344CB8AC3E}">
        <p14:creationId xmlns:p14="http://schemas.microsoft.com/office/powerpoint/2010/main" val="424047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1346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Helvetica Neue</vt:lpstr>
      <vt:lpstr>Poppins</vt:lpstr>
      <vt:lpstr>Times New Roman</vt:lpstr>
      <vt:lpstr>Tw Cen MT</vt:lpstr>
      <vt:lpstr>Wingdings</vt:lpstr>
      <vt:lpstr>Circuit</vt:lpstr>
      <vt:lpstr>PowerPoint Presentation</vt:lpstr>
      <vt:lpstr>ABSTRACT</vt:lpstr>
      <vt:lpstr>PowerPoint Presentation</vt:lpstr>
      <vt:lpstr>Traffic Sign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Gupta</dc:creator>
  <cp:lastModifiedBy>Prashant Gupta</cp:lastModifiedBy>
  <cp:revision>2</cp:revision>
  <dcterms:created xsi:type="dcterms:W3CDTF">2022-11-14T13:46:03Z</dcterms:created>
  <dcterms:modified xsi:type="dcterms:W3CDTF">2022-11-14T14:52:45Z</dcterms:modified>
</cp:coreProperties>
</file>