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sldIdLst>
    <p:sldId id="256" r:id="rId2"/>
    <p:sldId id="257" r:id="rId3"/>
    <p:sldId id="259" r:id="rId4"/>
    <p:sldId id="260" r:id="rId5"/>
    <p:sldId id="267" r:id="rId6"/>
    <p:sldId id="268" r:id="rId7"/>
    <p:sldId id="269" r:id="rId8"/>
    <p:sldId id="270" r:id="rId9"/>
    <p:sldId id="271"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1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3425CA-4B9D-4420-BB9E-C250DB30E421}" type="datetime1">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4413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6EF7C3A7-D6F6-4D38-A7C3-B72967BB81A6}" type="datetime1">
              <a:rPr lang="en-US" smtClean="0"/>
              <a:t>11/15/2022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39612643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F7C3A7-D6F6-4D38-A7C3-B72967BB81A6}" type="datetime1">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54625770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F7C3A7-D6F6-4D38-A7C3-B72967BB81A6}" type="datetime1">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2657860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F7C3A7-D6F6-4D38-A7C3-B72967BB81A6}" type="datetime1">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89169677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F7C3A7-D6F6-4D38-A7C3-B72967BB81A6}" type="datetime1">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80514565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F7C3A7-D6F6-4D38-A7C3-B72967BB81A6}" type="datetime1">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67304598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14B861-3779-4E37-8DF0-E9EB3EA96210}" type="datetime1">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454670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E38388-E864-4553-9937-AE9FC5E50CFC}" type="datetime1">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841147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51E1E-C50D-4FD4-8B1E-ECD78340D9AB}" type="datetime1">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97854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C83AFB-9E54-459E-8C6D-0913AC3BA5D7}" type="datetime1">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19692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0144B6-0CA7-46BA-A00B-1E68E5C3ED0C}" type="datetime1">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29958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51F549-537C-41EC-B9CC-5B6A9AC2A6A7}" type="datetime1">
              <a:rPr lang="en-US" smtClean="0"/>
              <a:t>11/15/2022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706393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2F8D56-3D0E-48B8-8218-1F3A06A96C62}" type="datetime1">
              <a:rPr lang="en-US" smtClean="0"/>
              <a:t>11/15/2022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4083082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EC309E-27D4-401F-A74A-DEA16C7B51DC}" type="datetime1">
              <a:rPr lang="en-US" smtClean="0"/>
              <a:t>11/15/2022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538759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EA2B81-2BC3-42D7-B67D-05C685AA80AD}" type="datetime1">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2756339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DB8F2B-E487-4905-B553-FB649F2B6F23}" type="datetime1">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842971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EF7C3A7-D6F6-4D38-A7C3-B72967BB81A6}" type="datetime1">
              <a:rPr lang="en-US" smtClean="0"/>
              <a:t>11/15/2022</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586042B-6341-4E38-A80C-926D3BB8AAC9}" type="slidenum">
              <a:rPr lang="en-US" smtClean="0"/>
              <a:t>‹#›</a:t>
            </a:fld>
            <a:endParaRPr lang="en-US"/>
          </a:p>
        </p:txBody>
      </p:sp>
    </p:spTree>
    <p:extLst>
      <p:ext uri="{BB962C8B-B14F-4D97-AF65-F5344CB8AC3E}">
        <p14:creationId xmlns:p14="http://schemas.microsoft.com/office/powerpoint/2010/main" val="1426457966"/>
      </p:ext>
    </p:extLst>
  </p:cSld>
  <p:clrMap bg1="dk1" tx1="lt1" bg2="dk2"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aint in motion from the bottom of the view">
            <a:extLst>
              <a:ext uri="{FF2B5EF4-FFF2-40B4-BE49-F238E27FC236}">
                <a16:creationId xmlns:a16="http://schemas.microsoft.com/office/drawing/2014/main" id="{0EFEE100-629C-5DA8-2170-E874F2C8F909}"/>
              </a:ext>
            </a:extLst>
          </p:cNvPr>
          <p:cNvPicPr>
            <a:picLocks noChangeAspect="1"/>
          </p:cNvPicPr>
          <p:nvPr/>
        </p:nvPicPr>
        <p:blipFill rotWithShape="1">
          <a:blip r:embed="rId2">
            <a:alphaModFix amt="40000"/>
          </a:blip>
          <a:srcRect t="12769" r="-1" b="-1"/>
          <a:stretch/>
        </p:blipFill>
        <p:spPr>
          <a:xfrm>
            <a:off x="3068" y="0"/>
            <a:ext cx="12188932" cy="6857990"/>
          </a:xfrm>
          <a:prstGeom prst="rect">
            <a:avLst/>
          </a:prstGeom>
        </p:spPr>
      </p:pic>
      <p:sp>
        <p:nvSpPr>
          <p:cNvPr id="2" name="Title 1">
            <a:extLst>
              <a:ext uri="{FF2B5EF4-FFF2-40B4-BE49-F238E27FC236}">
                <a16:creationId xmlns:a16="http://schemas.microsoft.com/office/drawing/2014/main" id="{279F7234-3F61-093A-A860-758C22DF4A8D}"/>
              </a:ext>
            </a:extLst>
          </p:cNvPr>
          <p:cNvSpPr>
            <a:spLocks noGrp="1"/>
          </p:cNvSpPr>
          <p:nvPr>
            <p:ph type="ctrTitle"/>
          </p:nvPr>
        </p:nvSpPr>
        <p:spPr>
          <a:xfrm>
            <a:off x="734717" y="442017"/>
            <a:ext cx="10415636" cy="2088119"/>
          </a:xfrm>
        </p:spPr>
        <p:txBody>
          <a:bodyPr anchor="t">
            <a:normAutofit/>
          </a:bodyPr>
          <a:lstStyle/>
          <a:p>
            <a:pPr algn="ctr"/>
            <a:r>
              <a:rPr lang="en-US" b="1" dirty="0">
                <a:solidFill>
                  <a:schemeClr val="bg1"/>
                </a:solidFill>
                <a:latin typeface="Algerian" panose="04020705040A02060702" pitchFamily="82" charset="0"/>
              </a:rPr>
              <a:t>KIET Group of Institutions</a:t>
            </a:r>
            <a:br>
              <a:rPr lang="en-US" b="1" dirty="0">
                <a:solidFill>
                  <a:schemeClr val="bg1"/>
                </a:solidFill>
                <a:latin typeface="Algerian" panose="04020705040A02060702" pitchFamily="82" charset="0"/>
              </a:rPr>
            </a:br>
            <a:r>
              <a:rPr lang="en-US" b="1" dirty="0">
                <a:solidFill>
                  <a:schemeClr val="bg1"/>
                </a:solidFill>
                <a:latin typeface="Algerian" panose="04020705040A02060702" pitchFamily="82" charset="0"/>
              </a:rPr>
              <a:t>Ghaziabad</a:t>
            </a:r>
            <a:endParaRPr lang="en-IN" b="1" dirty="0">
              <a:solidFill>
                <a:srgbClr val="FFFFFF"/>
              </a:solidFill>
              <a:latin typeface="Algerian" panose="04020705040A02060702" pitchFamily="82" charset="0"/>
            </a:endParaRPr>
          </a:p>
        </p:txBody>
      </p:sp>
      <p:pic>
        <p:nvPicPr>
          <p:cNvPr id="30" name="Picture 29" descr="A picture containing text, sign, outdoor&#10;&#10;Description automatically generated">
            <a:extLst>
              <a:ext uri="{FF2B5EF4-FFF2-40B4-BE49-F238E27FC236}">
                <a16:creationId xmlns:a16="http://schemas.microsoft.com/office/drawing/2014/main" id="{0B1157DC-4649-1A48-0E44-5EFE3B458A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2361" y="1992463"/>
            <a:ext cx="2777779" cy="2391543"/>
          </a:xfrm>
          <a:prstGeom prst="rect">
            <a:avLst/>
          </a:prstGeom>
        </p:spPr>
      </p:pic>
      <p:sp>
        <p:nvSpPr>
          <p:cNvPr id="37" name="Title 1">
            <a:extLst>
              <a:ext uri="{FF2B5EF4-FFF2-40B4-BE49-F238E27FC236}">
                <a16:creationId xmlns:a16="http://schemas.microsoft.com/office/drawing/2014/main" id="{D9597A76-3C52-2EBC-2EBE-50247EC226CC}"/>
              </a:ext>
            </a:extLst>
          </p:cNvPr>
          <p:cNvSpPr txBox="1">
            <a:spLocks/>
          </p:cNvSpPr>
          <p:nvPr/>
        </p:nvSpPr>
        <p:spPr>
          <a:xfrm>
            <a:off x="590223" y="4769881"/>
            <a:ext cx="10415636" cy="2088119"/>
          </a:xfrm>
          <a:prstGeom prst="rect">
            <a:avLst/>
          </a:prstGeom>
          <a:effectLst/>
        </p:spPr>
        <p:txBody>
          <a:bodyPr vert="horz" lIns="91440" tIns="45720" rIns="91440" bIns="45720" rtlCol="0" anchor="t">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a:solidFill>
                  <a:schemeClr val="bg1"/>
                </a:solidFill>
              </a:rPr>
              <a:t>project</a:t>
            </a:r>
          </a:p>
          <a:p>
            <a:pPr algn="ctr"/>
            <a:r>
              <a:rPr lang="en-US" b="1" dirty="0">
                <a:solidFill>
                  <a:schemeClr val="bg1"/>
                </a:solidFill>
              </a:rPr>
              <a:t>Presentation</a:t>
            </a:r>
            <a:endParaRPr lang="en-IN" b="1" dirty="0">
              <a:solidFill>
                <a:schemeClr val="bg1"/>
              </a:solidFill>
            </a:endParaRPr>
          </a:p>
        </p:txBody>
      </p:sp>
    </p:spTree>
    <p:extLst>
      <p:ext uri="{BB962C8B-B14F-4D97-AF65-F5344CB8AC3E}">
        <p14:creationId xmlns:p14="http://schemas.microsoft.com/office/powerpoint/2010/main" val="2951160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7"/>
                                        </p:tgtEl>
                                        <p:attrNameLst>
                                          <p:attrName>style.visibility</p:attrName>
                                        </p:attrNameLst>
                                      </p:cBhvr>
                                      <p:to>
                                        <p:strVal val="visible"/>
                                      </p:to>
                                    </p:set>
                                    <p:animEffect transition="in" filter="fade">
                                      <p:cBhvr>
                                        <p:cTn id="10" dur="7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aint in motion from the bottom of the view">
            <a:extLst>
              <a:ext uri="{FF2B5EF4-FFF2-40B4-BE49-F238E27FC236}">
                <a16:creationId xmlns:a16="http://schemas.microsoft.com/office/drawing/2014/main" id="{0EFEE100-629C-5DA8-2170-E874F2C8F909}"/>
              </a:ext>
            </a:extLst>
          </p:cNvPr>
          <p:cNvPicPr>
            <a:picLocks noChangeAspect="1"/>
          </p:cNvPicPr>
          <p:nvPr/>
        </p:nvPicPr>
        <p:blipFill rotWithShape="1">
          <a:blip r:embed="rId2">
            <a:alphaModFix amt="40000"/>
          </a:blip>
          <a:srcRect t="12769" r="-1" b="-1"/>
          <a:stretch/>
        </p:blipFill>
        <p:spPr>
          <a:xfrm>
            <a:off x="0" y="0"/>
            <a:ext cx="12188932" cy="6857990"/>
          </a:xfrm>
          <a:prstGeom prst="rect">
            <a:avLst/>
          </a:prstGeom>
        </p:spPr>
      </p:pic>
      <p:pic>
        <p:nvPicPr>
          <p:cNvPr id="5" name="Picture 4" descr="A picture containing text, sign, outdoor&#10;&#10;Description automatically generated">
            <a:extLst>
              <a:ext uri="{FF2B5EF4-FFF2-40B4-BE49-F238E27FC236}">
                <a16:creationId xmlns:a16="http://schemas.microsoft.com/office/drawing/2014/main" id="{0060B19E-01E8-73D0-1D73-8EF7420623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8450" y="579655"/>
            <a:ext cx="2275099" cy="1958758"/>
          </a:xfrm>
          <a:prstGeom prst="rect">
            <a:avLst/>
          </a:prstGeom>
        </p:spPr>
      </p:pic>
      <p:sp>
        <p:nvSpPr>
          <p:cNvPr id="3" name="Title 1">
            <a:extLst>
              <a:ext uri="{FF2B5EF4-FFF2-40B4-BE49-F238E27FC236}">
                <a16:creationId xmlns:a16="http://schemas.microsoft.com/office/drawing/2014/main" id="{EA662D66-3D94-A042-C1B1-F8601790DE51}"/>
              </a:ext>
            </a:extLst>
          </p:cNvPr>
          <p:cNvSpPr txBox="1">
            <a:spLocks/>
          </p:cNvSpPr>
          <p:nvPr/>
        </p:nvSpPr>
        <p:spPr>
          <a:xfrm>
            <a:off x="2184696" y="3039648"/>
            <a:ext cx="7276568" cy="1180890"/>
          </a:xfrm>
          <a:prstGeom prst="rect">
            <a:avLst/>
          </a:prstGeom>
          <a:effectLst/>
        </p:spPr>
        <p:txBody>
          <a:bodyPr vert="horz" lIns="91440" tIns="45720" rIns="91440" bIns="45720" rtlCol="0" anchor="t">
            <a:no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7200" b="1" dirty="0">
                <a:solidFill>
                  <a:schemeClr val="bg1"/>
                </a:solidFill>
                <a:latin typeface="Algerian" panose="04020705040A02060702" pitchFamily="82" charset="0"/>
              </a:rPr>
              <a:t>Thank					</a:t>
            </a:r>
          </a:p>
          <a:p>
            <a:pPr algn="ctr"/>
            <a:r>
              <a:rPr lang="en-US" sz="7200" b="1" dirty="0">
                <a:solidFill>
                  <a:schemeClr val="bg1"/>
                </a:solidFill>
                <a:latin typeface="Algerian" panose="04020705040A02060702" pitchFamily="82" charset="0"/>
              </a:rPr>
              <a:t>						You</a:t>
            </a:r>
            <a:endParaRPr lang="en-IN" sz="7200" b="1" dirty="0">
              <a:solidFill>
                <a:schemeClr val="bg1"/>
              </a:solidFill>
              <a:latin typeface="Algerian" panose="04020705040A02060702" pitchFamily="82" charset="0"/>
            </a:endParaRPr>
          </a:p>
        </p:txBody>
      </p:sp>
    </p:spTree>
    <p:extLst>
      <p:ext uri="{BB962C8B-B14F-4D97-AF65-F5344CB8AC3E}">
        <p14:creationId xmlns:p14="http://schemas.microsoft.com/office/powerpoint/2010/main" val="4045450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aint in motion from the bottom of the view">
            <a:extLst>
              <a:ext uri="{FF2B5EF4-FFF2-40B4-BE49-F238E27FC236}">
                <a16:creationId xmlns:a16="http://schemas.microsoft.com/office/drawing/2014/main" id="{0EFEE100-629C-5DA8-2170-E874F2C8F909}"/>
              </a:ext>
            </a:extLst>
          </p:cNvPr>
          <p:cNvPicPr>
            <a:picLocks noChangeAspect="1"/>
          </p:cNvPicPr>
          <p:nvPr/>
        </p:nvPicPr>
        <p:blipFill rotWithShape="1">
          <a:blip r:embed="rId2">
            <a:alphaModFix amt="40000"/>
          </a:blip>
          <a:srcRect t="12769" r="-1" b="-1"/>
          <a:stretch/>
        </p:blipFill>
        <p:spPr>
          <a:xfrm>
            <a:off x="0" y="10"/>
            <a:ext cx="12188932" cy="6857990"/>
          </a:xfrm>
          <a:prstGeom prst="rect">
            <a:avLst/>
          </a:prstGeom>
        </p:spPr>
      </p:pic>
      <p:sp>
        <p:nvSpPr>
          <p:cNvPr id="2" name="Title 1">
            <a:extLst>
              <a:ext uri="{FF2B5EF4-FFF2-40B4-BE49-F238E27FC236}">
                <a16:creationId xmlns:a16="http://schemas.microsoft.com/office/drawing/2014/main" id="{279F7234-3F61-093A-A860-758C22DF4A8D}"/>
              </a:ext>
            </a:extLst>
          </p:cNvPr>
          <p:cNvSpPr>
            <a:spLocks noGrp="1"/>
          </p:cNvSpPr>
          <p:nvPr>
            <p:ph type="ctrTitle"/>
          </p:nvPr>
        </p:nvSpPr>
        <p:spPr>
          <a:xfrm>
            <a:off x="884008" y="1588773"/>
            <a:ext cx="10415636" cy="2088119"/>
          </a:xfrm>
        </p:spPr>
        <p:txBody>
          <a:bodyPr anchor="t">
            <a:normAutofit fontScale="90000"/>
          </a:bodyPr>
          <a:lstStyle/>
          <a:p>
            <a:pPr algn="ctr"/>
            <a:r>
              <a:rPr lang="en-US" b="1" dirty="0">
                <a:solidFill>
                  <a:schemeClr val="bg1"/>
                </a:solidFill>
                <a:latin typeface="Algerian" panose="04020705040A02060702" pitchFamily="82" charset="0"/>
              </a:rPr>
              <a:t>Title:-</a:t>
            </a:r>
            <a:br>
              <a:rPr lang="en-US" b="1" dirty="0">
                <a:solidFill>
                  <a:schemeClr val="bg1"/>
                </a:solidFill>
                <a:latin typeface="Algerian" panose="04020705040A02060702" pitchFamily="82" charset="0"/>
              </a:rPr>
            </a:br>
            <a:br>
              <a:rPr lang="en-US" b="1" dirty="0">
                <a:solidFill>
                  <a:schemeClr val="bg1"/>
                </a:solidFill>
                <a:latin typeface="Algerian" panose="04020705040A02060702" pitchFamily="82" charset="0"/>
              </a:rPr>
            </a:br>
            <a:r>
              <a:rPr lang="en-IN" sz="4400" b="1" dirty="0"/>
              <a:t>Innovative Platform for Learning</a:t>
            </a:r>
            <a:br>
              <a:rPr lang="en-IN" sz="4400" b="1" dirty="0"/>
            </a:br>
            <a:br>
              <a:rPr lang="en-IN" sz="4400" b="1" dirty="0"/>
            </a:br>
            <a:r>
              <a:rPr lang="en-IN" sz="2200" b="1" dirty="0">
                <a:solidFill>
                  <a:schemeClr val="bg1"/>
                </a:solidFill>
              </a:rPr>
              <a:t>Project Guide: </a:t>
            </a:r>
            <a:r>
              <a:rPr lang="en-IN" sz="2200" dirty="0" err="1"/>
              <a:t>Dr.</a:t>
            </a:r>
            <a:r>
              <a:rPr lang="en-IN" sz="2200" dirty="0"/>
              <a:t> Gaurav Dubey</a:t>
            </a:r>
            <a:br>
              <a:rPr lang="en-IN" sz="2200" dirty="0"/>
            </a:br>
            <a:r>
              <a:rPr lang="en-IN" sz="2200" dirty="0"/>
              <a:t>Amod Katiyar, Himanshu Kumar, Aniket Bhardwaj</a:t>
            </a:r>
            <a:br>
              <a:rPr lang="en-IN" sz="2200" dirty="0"/>
            </a:br>
            <a:r>
              <a:rPr lang="en-IN" sz="2200" b="1" dirty="0"/>
              <a:t>computer Science, KIET Group Of Institution</a:t>
            </a:r>
            <a:br>
              <a:rPr lang="en-IN" sz="2200" dirty="0"/>
            </a:br>
            <a:endParaRPr lang="en-IN" sz="2200" b="1" dirty="0">
              <a:solidFill>
                <a:srgbClr val="FFFFFF"/>
              </a:solidFill>
              <a:latin typeface="Algerian" panose="04020705040A02060702" pitchFamily="82" charset="0"/>
            </a:endParaRPr>
          </a:p>
        </p:txBody>
      </p:sp>
      <p:pic>
        <p:nvPicPr>
          <p:cNvPr id="5" name="Picture 4" descr="A picture containing text, sign, outdoor&#10;&#10;Description automatically generated">
            <a:extLst>
              <a:ext uri="{FF2B5EF4-FFF2-40B4-BE49-F238E27FC236}">
                <a16:creationId xmlns:a16="http://schemas.microsoft.com/office/drawing/2014/main" id="{0060B19E-01E8-73D0-1D73-8EF7420623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17" y="102709"/>
            <a:ext cx="1606782" cy="1383367"/>
          </a:xfrm>
          <a:prstGeom prst="rect">
            <a:avLst/>
          </a:prstGeom>
        </p:spPr>
      </p:pic>
      <p:pic>
        <p:nvPicPr>
          <p:cNvPr id="3" name="Picture 2" descr="A picture containing text, sign, outdoor&#10;&#10;Description automatically generated">
            <a:extLst>
              <a:ext uri="{FF2B5EF4-FFF2-40B4-BE49-F238E27FC236}">
                <a16:creationId xmlns:a16="http://schemas.microsoft.com/office/drawing/2014/main" id="{3620E84E-4717-81F5-7946-BEEB655846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4427" y="102708"/>
            <a:ext cx="1544715" cy="1383367"/>
          </a:xfrm>
          <a:prstGeom prst="rect">
            <a:avLst/>
          </a:prstGeom>
        </p:spPr>
      </p:pic>
    </p:spTree>
    <p:extLst>
      <p:ext uri="{BB962C8B-B14F-4D97-AF65-F5344CB8AC3E}">
        <p14:creationId xmlns:p14="http://schemas.microsoft.com/office/powerpoint/2010/main" val="3764002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aint in motion from the bottom of the view">
            <a:extLst>
              <a:ext uri="{FF2B5EF4-FFF2-40B4-BE49-F238E27FC236}">
                <a16:creationId xmlns:a16="http://schemas.microsoft.com/office/drawing/2014/main" id="{0EFEE100-629C-5DA8-2170-E874F2C8F909}"/>
              </a:ext>
            </a:extLst>
          </p:cNvPr>
          <p:cNvPicPr>
            <a:picLocks noChangeAspect="1"/>
          </p:cNvPicPr>
          <p:nvPr/>
        </p:nvPicPr>
        <p:blipFill rotWithShape="1">
          <a:blip r:embed="rId2">
            <a:alphaModFix amt="40000"/>
          </a:blip>
          <a:srcRect t="12769" r="-1" b="-1"/>
          <a:stretch/>
        </p:blipFill>
        <p:spPr>
          <a:xfrm>
            <a:off x="80617" y="0"/>
            <a:ext cx="12188932" cy="6857990"/>
          </a:xfrm>
          <a:prstGeom prst="rect">
            <a:avLst/>
          </a:prstGeom>
        </p:spPr>
      </p:pic>
      <p:sp>
        <p:nvSpPr>
          <p:cNvPr id="2" name="Title 1">
            <a:extLst>
              <a:ext uri="{FF2B5EF4-FFF2-40B4-BE49-F238E27FC236}">
                <a16:creationId xmlns:a16="http://schemas.microsoft.com/office/drawing/2014/main" id="{279F7234-3F61-093A-A860-758C22DF4A8D}"/>
              </a:ext>
            </a:extLst>
          </p:cNvPr>
          <p:cNvSpPr>
            <a:spLocks noGrp="1"/>
          </p:cNvSpPr>
          <p:nvPr>
            <p:ph type="ctrTitle"/>
          </p:nvPr>
        </p:nvSpPr>
        <p:spPr>
          <a:xfrm>
            <a:off x="1768016" y="500249"/>
            <a:ext cx="8849677" cy="985827"/>
          </a:xfrm>
        </p:spPr>
        <p:txBody>
          <a:bodyPr anchor="t">
            <a:normAutofit fontScale="90000"/>
          </a:bodyPr>
          <a:lstStyle/>
          <a:p>
            <a:pPr algn="ctr"/>
            <a:r>
              <a:rPr lang="en-US" b="1" dirty="0">
                <a:solidFill>
                  <a:schemeClr val="bg1"/>
                </a:solidFill>
                <a:latin typeface="Algerian" panose="04020705040A02060702" pitchFamily="82" charset="0"/>
              </a:rPr>
              <a:t>Abstract:-</a:t>
            </a:r>
            <a:br>
              <a:rPr lang="en-US" b="1" dirty="0">
                <a:solidFill>
                  <a:schemeClr val="bg1"/>
                </a:solidFill>
                <a:latin typeface="Algerian" panose="04020705040A02060702" pitchFamily="82" charset="0"/>
              </a:rPr>
            </a:br>
            <a:br>
              <a:rPr lang="en-US" b="1" dirty="0">
                <a:solidFill>
                  <a:schemeClr val="bg1"/>
                </a:solidFill>
                <a:latin typeface="Algerian" panose="04020705040A02060702" pitchFamily="82" charset="0"/>
              </a:rPr>
            </a:br>
            <a:r>
              <a:rPr lang="en-US" sz="2000" b="1" dirty="0"/>
              <a:t>.</a:t>
            </a:r>
            <a:br>
              <a:rPr lang="en-IN" dirty="0"/>
            </a:br>
            <a:endParaRPr lang="en-IN" sz="2000" b="1" dirty="0">
              <a:latin typeface="Algerian" panose="04020705040A02060702" pitchFamily="82" charset="0"/>
            </a:endParaRPr>
          </a:p>
        </p:txBody>
      </p:sp>
      <p:pic>
        <p:nvPicPr>
          <p:cNvPr id="5" name="Picture 4" descr="A picture containing text, sign, outdoor&#10;&#10;Description automatically generated">
            <a:extLst>
              <a:ext uri="{FF2B5EF4-FFF2-40B4-BE49-F238E27FC236}">
                <a16:creationId xmlns:a16="http://schemas.microsoft.com/office/drawing/2014/main" id="{0060B19E-01E8-73D0-1D73-8EF7420623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17" y="102709"/>
            <a:ext cx="1606782" cy="1383367"/>
          </a:xfrm>
          <a:prstGeom prst="rect">
            <a:avLst/>
          </a:prstGeom>
        </p:spPr>
      </p:pic>
      <p:sp>
        <p:nvSpPr>
          <p:cNvPr id="6" name="Title 1">
            <a:extLst>
              <a:ext uri="{FF2B5EF4-FFF2-40B4-BE49-F238E27FC236}">
                <a16:creationId xmlns:a16="http://schemas.microsoft.com/office/drawing/2014/main" id="{A3FFBF99-1350-4A54-87AB-AA0F5EC17903}"/>
              </a:ext>
            </a:extLst>
          </p:cNvPr>
          <p:cNvSpPr txBox="1">
            <a:spLocks/>
          </p:cNvSpPr>
          <p:nvPr/>
        </p:nvSpPr>
        <p:spPr>
          <a:xfrm>
            <a:off x="1120066" y="2175029"/>
            <a:ext cx="10259204" cy="3897297"/>
          </a:xfrm>
          <a:prstGeom prst="rect">
            <a:avLst/>
          </a:prstGeom>
          <a:effectLst/>
        </p:spPr>
        <p:txBody>
          <a:bodyPr vert="horz" lIns="91440" tIns="45720" rIns="91440" bIns="45720" rtlCol="0" anchor="t">
            <a:normAutofit fontScale="97500"/>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sz="2000" b="1" dirty="0">
              <a:latin typeface="Algerian" panose="04020705040A02060702" pitchFamily="82" charset="0"/>
            </a:endParaRPr>
          </a:p>
        </p:txBody>
      </p:sp>
      <p:sp>
        <p:nvSpPr>
          <p:cNvPr id="7" name="Title 1">
            <a:extLst>
              <a:ext uri="{FF2B5EF4-FFF2-40B4-BE49-F238E27FC236}">
                <a16:creationId xmlns:a16="http://schemas.microsoft.com/office/drawing/2014/main" id="{90BB5E4A-EC4A-4B51-8E0D-8CE677A8733F}"/>
              </a:ext>
            </a:extLst>
          </p:cNvPr>
          <p:cNvSpPr txBox="1">
            <a:spLocks/>
          </p:cNvSpPr>
          <p:nvPr/>
        </p:nvSpPr>
        <p:spPr>
          <a:xfrm>
            <a:off x="577049" y="2086253"/>
            <a:ext cx="10193045" cy="4271498"/>
          </a:xfrm>
          <a:prstGeom prst="rect">
            <a:avLst/>
          </a:prstGeom>
          <a:effectLst/>
        </p:spPr>
        <p:txBody>
          <a:bodyPr vert="horz" lIns="91440" tIns="45720" rIns="91440" bIns="45720" rtlCol="0" anchor="t">
            <a:no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b="1" dirty="0">
                <a:solidFill>
                  <a:schemeClr val="bg1"/>
                </a:solidFill>
                <a:latin typeface="Algerian" panose="04020705040A02060702" pitchFamily="82" charset="0"/>
              </a:rPr>
              <a:t> </a:t>
            </a:r>
            <a:br>
              <a:rPr lang="en-US" sz="1600" b="1" dirty="0">
                <a:solidFill>
                  <a:schemeClr val="bg1"/>
                </a:solidFill>
                <a:latin typeface="Algerian" panose="04020705040A02060702" pitchFamily="82" charset="0"/>
              </a:rPr>
            </a:br>
            <a:r>
              <a:rPr lang="en-US" sz="1600" b="1" dirty="0">
                <a:solidFill>
                  <a:schemeClr val="bg1"/>
                </a:solidFill>
                <a:latin typeface="Algerian" panose="04020705040A02060702" pitchFamily="82" charset="0"/>
              </a:rPr>
              <a:t>     </a:t>
            </a:r>
            <a:r>
              <a:rPr lang="en-US" sz="1600" b="1" dirty="0"/>
              <a:t>With the rise of new technologies, the most pressing question for students today is</a:t>
            </a:r>
          </a:p>
          <a:p>
            <a:r>
              <a:rPr lang="en-US" sz="1600" b="1" dirty="0"/>
              <a:t>     what to learn and   how to learn.</a:t>
            </a:r>
          </a:p>
          <a:p>
            <a:pPr marL="285750" indent="-285750">
              <a:buFont typeface="Arial" panose="020B0604020202020204" pitchFamily="34" charset="0"/>
              <a:buChar char="•"/>
            </a:pPr>
            <a:endParaRPr lang="en-US" sz="1600" b="1" dirty="0">
              <a:solidFill>
                <a:schemeClr val="bg1"/>
              </a:solidFill>
              <a:latin typeface="Algerian" panose="04020705040A02060702" pitchFamily="82" charset="0"/>
            </a:endParaRPr>
          </a:p>
          <a:p>
            <a:pPr marL="285750" indent="-285750">
              <a:buFont typeface="Arial" panose="020B0604020202020204" pitchFamily="34" charset="0"/>
              <a:buChar char="•"/>
            </a:pPr>
            <a:r>
              <a:rPr lang="en-US" sz="1600" b="1" dirty="0"/>
              <a:t>Students find it difficult to learn despite the fact that there are numerous options and that everything is so diverse. Nothing can ever be found on a single platform. We intend to solve this issue.</a:t>
            </a:r>
            <a:endParaRPr lang="en-IN" sz="1600" dirty="0"/>
          </a:p>
          <a:p>
            <a:pPr marL="285750" indent="-285750">
              <a:buFont typeface="Arial" panose="020B0604020202020204" pitchFamily="34" charset="0"/>
              <a:buChar char="•"/>
            </a:pPr>
            <a:endParaRPr lang="en-US" sz="1600" b="1" dirty="0">
              <a:solidFill>
                <a:schemeClr val="bg1"/>
              </a:solidFill>
              <a:latin typeface="Algerian" panose="04020705040A02060702" pitchFamily="82" charset="0"/>
            </a:endParaRPr>
          </a:p>
          <a:p>
            <a:pPr marL="285750" indent="-285750">
              <a:buFont typeface="Arial" panose="020B0604020202020204" pitchFamily="34" charset="0"/>
              <a:buChar char="•"/>
            </a:pPr>
            <a:endParaRPr lang="en-US" sz="1600" b="1" dirty="0">
              <a:solidFill>
                <a:schemeClr val="bg1"/>
              </a:solidFill>
              <a:latin typeface="Algerian" panose="04020705040A02060702" pitchFamily="82" charset="0"/>
            </a:endParaRPr>
          </a:p>
          <a:p>
            <a:pPr marL="285750" indent="-285750">
              <a:buFont typeface="Arial" panose="020B0604020202020204" pitchFamily="34" charset="0"/>
              <a:buChar char="•"/>
            </a:pPr>
            <a:r>
              <a:rPr lang="en-US" sz="1600" b="1" dirty="0"/>
              <a:t>We will provide a platform that will give students an idea about the languages that are currently the most sought after in the industry, as well as a road map and resources from various platforms that will allow students to hone their grasp on the fundamental concepts and the entire language.</a:t>
            </a:r>
            <a:endParaRPr lang="en-IN" sz="1600" dirty="0"/>
          </a:p>
          <a:p>
            <a:br>
              <a:rPr lang="en-IN" sz="1600" dirty="0"/>
            </a:br>
            <a:endParaRPr lang="en-IN" sz="1600" b="1" dirty="0">
              <a:latin typeface="Algerian" panose="04020705040A02060702" pitchFamily="82" charset="0"/>
            </a:endParaRPr>
          </a:p>
        </p:txBody>
      </p:sp>
    </p:spTree>
    <p:extLst>
      <p:ext uri="{BB962C8B-B14F-4D97-AF65-F5344CB8AC3E}">
        <p14:creationId xmlns:p14="http://schemas.microsoft.com/office/powerpoint/2010/main" val="96252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nodePh="1">
                                  <p:stCondLst>
                                    <p:cond delay="1000"/>
                                  </p:stCondLst>
                                  <p:endCondLst>
                                    <p:cond evt="begin" delay="0">
                                      <p:tn val="8"/>
                                    </p:cond>
                                  </p:endCondLst>
                                  <p:iterate>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par>
                                <p:cTn id="11" presetID="10" presetClass="entr" presetSubtype="0" fill="hold" grpId="0" nodeType="withEffect">
                                  <p:stCondLst>
                                    <p:cond delay="1000"/>
                                  </p:stCondLst>
                                  <p:iterate>
                                    <p:tmPct val="10000"/>
                                  </p:iterate>
                                  <p:childTnLst>
                                    <p:set>
                                      <p:cBhvr>
                                        <p:cTn id="12" dur="1" fill="hold">
                                          <p:stCondLst>
                                            <p:cond delay="0"/>
                                          </p:stCondLst>
                                        </p:cTn>
                                        <p:tgtEl>
                                          <p:spTgt spid="7"/>
                                        </p:tgtEl>
                                        <p:attrNameLst>
                                          <p:attrName>style.visibility</p:attrName>
                                        </p:attrNameLst>
                                      </p:cBhvr>
                                      <p:to>
                                        <p:strVal val="visible"/>
                                      </p:to>
                                    </p:set>
                                    <p:animEffect transition="in" filter="fade">
                                      <p:cBhvr>
                                        <p:cTn id="13"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aint in motion from the bottom of the view">
            <a:extLst>
              <a:ext uri="{FF2B5EF4-FFF2-40B4-BE49-F238E27FC236}">
                <a16:creationId xmlns:a16="http://schemas.microsoft.com/office/drawing/2014/main" id="{0EFEE100-629C-5DA8-2170-E874F2C8F909}"/>
              </a:ext>
            </a:extLst>
          </p:cNvPr>
          <p:cNvPicPr>
            <a:picLocks noChangeAspect="1"/>
          </p:cNvPicPr>
          <p:nvPr/>
        </p:nvPicPr>
        <p:blipFill rotWithShape="1">
          <a:blip r:embed="rId2">
            <a:alphaModFix amt="40000"/>
          </a:blip>
          <a:srcRect t="12769" r="-1" b="-1"/>
          <a:stretch/>
        </p:blipFill>
        <p:spPr>
          <a:xfrm>
            <a:off x="3068" y="10"/>
            <a:ext cx="12188932" cy="6857990"/>
          </a:xfrm>
          <a:prstGeom prst="rect">
            <a:avLst/>
          </a:prstGeom>
        </p:spPr>
      </p:pic>
      <p:sp>
        <p:nvSpPr>
          <p:cNvPr id="2" name="Title 1">
            <a:extLst>
              <a:ext uri="{FF2B5EF4-FFF2-40B4-BE49-F238E27FC236}">
                <a16:creationId xmlns:a16="http://schemas.microsoft.com/office/drawing/2014/main" id="{279F7234-3F61-093A-A860-758C22DF4A8D}"/>
              </a:ext>
            </a:extLst>
          </p:cNvPr>
          <p:cNvSpPr>
            <a:spLocks noGrp="1"/>
          </p:cNvSpPr>
          <p:nvPr>
            <p:ph type="ctrTitle"/>
          </p:nvPr>
        </p:nvSpPr>
        <p:spPr>
          <a:xfrm>
            <a:off x="584977" y="1588775"/>
            <a:ext cx="11022046" cy="5505254"/>
          </a:xfrm>
        </p:spPr>
        <p:txBody>
          <a:bodyPr anchor="t">
            <a:normAutofit/>
          </a:bodyPr>
          <a:lstStyle/>
          <a:p>
            <a:br>
              <a:rPr lang="en-US" sz="1600" b="1" dirty="0"/>
            </a:br>
            <a:br>
              <a:rPr lang="en-US" sz="1600" b="1" dirty="0"/>
            </a:br>
            <a:r>
              <a:rPr lang="en-US" sz="1600" b="1" dirty="0"/>
              <a:t>Technological advancements have dramatically increased access to learning materials and are rapidly changing the educational landscape . Learners interested in a specific topic are brought together to learn collaboratively via discussion forums, tweets, and other internet resources.</a:t>
            </a:r>
            <a:br>
              <a:rPr lang="en-IN" sz="1600" b="1" dirty="0"/>
            </a:br>
            <a:r>
              <a:rPr lang="en-US" sz="1600" b="1" dirty="0"/>
              <a:t> </a:t>
            </a:r>
            <a:br>
              <a:rPr lang="en-IN" sz="1600" b="1" dirty="0"/>
            </a:br>
            <a:br>
              <a:rPr lang="en-IN" sz="1600" b="1" dirty="0"/>
            </a:br>
            <a:r>
              <a:rPr lang="en-US" sz="1600" b="1" dirty="0"/>
              <a:t>The platform that we intend to build will provide a platform for comparing</a:t>
            </a:r>
            <a:br>
              <a:rPr lang="en-IN" sz="1600" b="1" dirty="0"/>
            </a:br>
            <a:r>
              <a:rPr lang="en-US" sz="1600" b="1" dirty="0"/>
              <a:t>different existing languages that are currently the most in demand in the industry.</a:t>
            </a:r>
            <a:br>
              <a:rPr lang="en-IN" sz="1600" b="1" dirty="0"/>
            </a:br>
            <a:br>
              <a:rPr lang="en-IN" sz="1600" b="1" dirty="0"/>
            </a:br>
            <a:r>
              <a:rPr lang="en-US" sz="1600" b="1" dirty="0"/>
              <a:t> </a:t>
            </a:r>
            <a:br>
              <a:rPr lang="en-IN" sz="1600" b="1" dirty="0"/>
            </a:br>
            <a:r>
              <a:rPr lang="en-US" sz="1600" b="1" dirty="0"/>
              <a:t>Furthermore, the students will be able to share their own hands-on experience and will be</a:t>
            </a:r>
            <a:br>
              <a:rPr lang="en-IN" sz="1600" b="1" dirty="0"/>
            </a:br>
            <a:r>
              <a:rPr lang="en-US" sz="1600" b="1" dirty="0"/>
              <a:t>able to guide and assist others in their learning journey.</a:t>
            </a:r>
            <a:br>
              <a:rPr lang="en-US" sz="1600" b="1" dirty="0"/>
            </a:br>
            <a:endParaRPr lang="en-IN" sz="1600" b="1" dirty="0">
              <a:solidFill>
                <a:schemeClr val="bg1"/>
              </a:solidFill>
              <a:latin typeface="Algerian" panose="04020705040A02060702" pitchFamily="82" charset="0"/>
            </a:endParaRPr>
          </a:p>
        </p:txBody>
      </p:sp>
      <p:pic>
        <p:nvPicPr>
          <p:cNvPr id="5" name="Picture 4" descr="A picture containing text, sign, outdoor&#10;&#10;Description automatically generated">
            <a:extLst>
              <a:ext uri="{FF2B5EF4-FFF2-40B4-BE49-F238E27FC236}">
                <a16:creationId xmlns:a16="http://schemas.microsoft.com/office/drawing/2014/main" id="{0060B19E-01E8-73D0-1D73-8EF7420623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17" y="102709"/>
            <a:ext cx="1606782" cy="1383367"/>
          </a:xfrm>
          <a:prstGeom prst="rect">
            <a:avLst/>
          </a:prstGeom>
        </p:spPr>
      </p:pic>
      <p:sp>
        <p:nvSpPr>
          <p:cNvPr id="3" name="Title 1">
            <a:extLst>
              <a:ext uri="{FF2B5EF4-FFF2-40B4-BE49-F238E27FC236}">
                <a16:creationId xmlns:a16="http://schemas.microsoft.com/office/drawing/2014/main" id="{EA662D66-3D94-A042-C1B1-F8601790DE51}"/>
              </a:ext>
            </a:extLst>
          </p:cNvPr>
          <p:cNvSpPr txBox="1">
            <a:spLocks/>
          </p:cNvSpPr>
          <p:nvPr/>
        </p:nvSpPr>
        <p:spPr>
          <a:xfrm>
            <a:off x="3292055" y="544516"/>
            <a:ext cx="4825995" cy="843463"/>
          </a:xfrm>
          <a:prstGeom prst="rect">
            <a:avLst/>
          </a:prstGeom>
          <a:effectLst/>
        </p:spPr>
        <p:txBody>
          <a:bodyPr vert="horz" lIns="91440" tIns="45720" rIns="91440" bIns="45720" rtlCol="0" anchor="t">
            <a:no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b="1" dirty="0">
                <a:solidFill>
                  <a:schemeClr val="bg1"/>
                </a:solidFill>
                <a:latin typeface="Algerian" panose="04020705040A02060702" pitchFamily="82" charset="0"/>
              </a:rPr>
              <a:t>Introduction:-</a:t>
            </a:r>
            <a:br>
              <a:rPr lang="en-US" sz="4000" b="1" dirty="0">
                <a:solidFill>
                  <a:schemeClr val="bg1"/>
                </a:solidFill>
                <a:latin typeface="Algerian" panose="04020705040A02060702" pitchFamily="82" charset="0"/>
              </a:rPr>
            </a:br>
            <a:br>
              <a:rPr lang="en-US" sz="4000" b="1" dirty="0">
                <a:solidFill>
                  <a:schemeClr val="bg1"/>
                </a:solidFill>
                <a:latin typeface="Algerian" panose="04020705040A02060702" pitchFamily="82" charset="0"/>
              </a:rPr>
            </a:br>
            <a:endParaRPr lang="en-IN" sz="4000" dirty="0">
              <a:solidFill>
                <a:schemeClr val="bg1"/>
              </a:solidFill>
              <a:latin typeface="Algerian" panose="04020705040A02060702" pitchFamily="82" charset="0"/>
            </a:endParaRPr>
          </a:p>
        </p:txBody>
      </p:sp>
    </p:spTree>
    <p:extLst>
      <p:ext uri="{BB962C8B-B14F-4D97-AF65-F5344CB8AC3E}">
        <p14:creationId xmlns:p14="http://schemas.microsoft.com/office/powerpoint/2010/main" val="842980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gtEl>
                                        <p:attrNameLst>
                                          <p:attrName>style.visibility</p:attrName>
                                        </p:attrNameLst>
                                      </p:cBhvr>
                                      <p:to>
                                        <p:strVal val="visible"/>
                                      </p:to>
                                    </p:set>
                                    <p:animEffect transition="in" filter="fade">
                                      <p:cBhvr>
                                        <p:cTn id="10"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aint in motion from the bottom of the view">
            <a:extLst>
              <a:ext uri="{FF2B5EF4-FFF2-40B4-BE49-F238E27FC236}">
                <a16:creationId xmlns:a16="http://schemas.microsoft.com/office/drawing/2014/main" id="{0EFEE100-629C-5DA8-2170-E874F2C8F909}"/>
              </a:ext>
            </a:extLst>
          </p:cNvPr>
          <p:cNvPicPr>
            <a:picLocks noChangeAspect="1"/>
          </p:cNvPicPr>
          <p:nvPr/>
        </p:nvPicPr>
        <p:blipFill rotWithShape="1">
          <a:blip r:embed="rId2">
            <a:alphaModFix amt="40000"/>
          </a:blip>
          <a:srcRect t="12769" r="-1" b="-1"/>
          <a:stretch/>
        </p:blipFill>
        <p:spPr>
          <a:xfrm>
            <a:off x="3068" y="10"/>
            <a:ext cx="12188932" cy="6857990"/>
          </a:xfrm>
          <a:prstGeom prst="rect">
            <a:avLst/>
          </a:prstGeom>
        </p:spPr>
      </p:pic>
      <p:sp>
        <p:nvSpPr>
          <p:cNvPr id="2" name="Title 1">
            <a:extLst>
              <a:ext uri="{FF2B5EF4-FFF2-40B4-BE49-F238E27FC236}">
                <a16:creationId xmlns:a16="http://schemas.microsoft.com/office/drawing/2014/main" id="{279F7234-3F61-093A-A860-758C22DF4A8D}"/>
              </a:ext>
            </a:extLst>
          </p:cNvPr>
          <p:cNvSpPr>
            <a:spLocks noGrp="1"/>
          </p:cNvSpPr>
          <p:nvPr>
            <p:ph type="ctrTitle"/>
          </p:nvPr>
        </p:nvSpPr>
        <p:spPr>
          <a:xfrm>
            <a:off x="584977" y="1588775"/>
            <a:ext cx="11022046" cy="5505254"/>
          </a:xfrm>
        </p:spPr>
        <p:txBody>
          <a:bodyPr anchor="t">
            <a:normAutofit/>
          </a:bodyPr>
          <a:lstStyle/>
          <a:p>
            <a:r>
              <a:rPr lang="en-US" sz="2000" b="1" dirty="0"/>
              <a:t>Despite the fact that there are many options and that everything is so diverse, students find it difficult to learn. Nothing can ever be found on a single platform. We intend to resolve this issue.</a:t>
            </a:r>
            <a:br>
              <a:rPr lang="en-IN" sz="2000" dirty="0"/>
            </a:br>
            <a:r>
              <a:rPr lang="en-US" sz="2000" b="1" dirty="0"/>
              <a:t> </a:t>
            </a:r>
            <a:br>
              <a:rPr lang="en-IN" sz="2000" dirty="0"/>
            </a:br>
            <a:r>
              <a:rPr lang="en-US" sz="2000" b="1" dirty="0"/>
              <a:t>The numerous possibilities that a student faces when deciding on a</a:t>
            </a:r>
            <a:br>
              <a:rPr lang="en-IN" sz="2000" dirty="0"/>
            </a:br>
            <a:r>
              <a:rPr lang="en-US" sz="2000" b="1" dirty="0"/>
              <a:t>Specific domain to work in, the numerous questions that arise in his mind</a:t>
            </a:r>
            <a:br>
              <a:rPr lang="en-IN" sz="2000" dirty="0"/>
            </a:br>
            <a:r>
              <a:rPr lang="en-US" sz="2000" b="1" dirty="0"/>
              <a:t>as to whether this is suitable for me or not, whether it will help me land a</a:t>
            </a:r>
            <a:br>
              <a:rPr lang="en-IN" sz="2000" dirty="0"/>
            </a:br>
            <a:r>
              <a:rPr lang="en-US" sz="2000" b="1" dirty="0"/>
              <a:t>job in an MNC or not.</a:t>
            </a:r>
            <a:br>
              <a:rPr lang="en-IN" sz="2000" dirty="0"/>
            </a:br>
            <a:br>
              <a:rPr lang="en-IN" sz="2000" dirty="0"/>
            </a:br>
            <a:r>
              <a:rPr lang="en-US" sz="2000" b="1" dirty="0"/>
              <a:t>Even after deciding on a domain, the next question is how to get there, how to get started, and how to properly learn each and every concept.</a:t>
            </a:r>
            <a:br>
              <a:rPr lang="en-IN" sz="2000" dirty="0"/>
            </a:br>
            <a:r>
              <a:rPr lang="en-US" sz="2000" b="1" dirty="0"/>
              <a:t> </a:t>
            </a:r>
            <a:br>
              <a:rPr lang="en-IN" sz="2000" dirty="0"/>
            </a:br>
            <a:endParaRPr lang="en-IN" sz="2000" dirty="0"/>
          </a:p>
        </p:txBody>
      </p:sp>
      <p:pic>
        <p:nvPicPr>
          <p:cNvPr id="5" name="Picture 4" descr="A picture containing text, sign, outdoor&#10;&#10;Description automatically generated">
            <a:extLst>
              <a:ext uri="{FF2B5EF4-FFF2-40B4-BE49-F238E27FC236}">
                <a16:creationId xmlns:a16="http://schemas.microsoft.com/office/drawing/2014/main" id="{0060B19E-01E8-73D0-1D73-8EF7420623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17" y="102709"/>
            <a:ext cx="1606782" cy="1383367"/>
          </a:xfrm>
          <a:prstGeom prst="rect">
            <a:avLst/>
          </a:prstGeom>
        </p:spPr>
      </p:pic>
      <p:sp>
        <p:nvSpPr>
          <p:cNvPr id="3" name="Title 1">
            <a:extLst>
              <a:ext uri="{FF2B5EF4-FFF2-40B4-BE49-F238E27FC236}">
                <a16:creationId xmlns:a16="http://schemas.microsoft.com/office/drawing/2014/main" id="{EA662D66-3D94-A042-C1B1-F8601790DE51}"/>
              </a:ext>
            </a:extLst>
          </p:cNvPr>
          <p:cNvSpPr txBox="1">
            <a:spLocks/>
          </p:cNvSpPr>
          <p:nvPr/>
        </p:nvSpPr>
        <p:spPr>
          <a:xfrm>
            <a:off x="3292055" y="544516"/>
            <a:ext cx="5778054" cy="843463"/>
          </a:xfrm>
          <a:prstGeom prst="rect">
            <a:avLst/>
          </a:prstGeom>
          <a:effectLst/>
        </p:spPr>
        <p:txBody>
          <a:bodyPr vert="horz" lIns="91440" tIns="45720" rIns="91440" bIns="45720" rtlCol="0" anchor="t">
            <a:no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b="1" dirty="0">
                <a:solidFill>
                  <a:schemeClr val="bg1"/>
                </a:solidFill>
              </a:rPr>
              <a:t>PROBLEM STATEMENT </a:t>
            </a:r>
            <a:r>
              <a:rPr lang="en-US" sz="3600" b="1" dirty="0">
                <a:solidFill>
                  <a:schemeClr val="bg1"/>
                </a:solidFill>
                <a:latin typeface="Algerian" panose="04020705040A02060702" pitchFamily="82" charset="0"/>
              </a:rPr>
              <a:t>:-</a:t>
            </a:r>
            <a:br>
              <a:rPr lang="en-US" sz="3600" b="1" dirty="0">
                <a:solidFill>
                  <a:schemeClr val="bg1"/>
                </a:solidFill>
                <a:latin typeface="Algerian" panose="04020705040A02060702" pitchFamily="82" charset="0"/>
              </a:rPr>
            </a:br>
            <a:br>
              <a:rPr lang="en-US" sz="3600" b="1" dirty="0">
                <a:solidFill>
                  <a:schemeClr val="bg1"/>
                </a:solidFill>
                <a:latin typeface="Algerian" panose="04020705040A02060702" pitchFamily="82" charset="0"/>
              </a:rPr>
            </a:br>
            <a:endParaRPr lang="en-IN" sz="3600" dirty="0">
              <a:solidFill>
                <a:schemeClr val="bg1"/>
              </a:solidFill>
              <a:latin typeface="Algerian" panose="04020705040A02060702" pitchFamily="82" charset="0"/>
            </a:endParaRPr>
          </a:p>
        </p:txBody>
      </p:sp>
    </p:spTree>
    <p:extLst>
      <p:ext uri="{BB962C8B-B14F-4D97-AF65-F5344CB8AC3E}">
        <p14:creationId xmlns:p14="http://schemas.microsoft.com/office/powerpoint/2010/main" val="2316939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gtEl>
                                        <p:attrNameLst>
                                          <p:attrName>style.visibility</p:attrName>
                                        </p:attrNameLst>
                                      </p:cBhvr>
                                      <p:to>
                                        <p:strVal val="visible"/>
                                      </p:to>
                                    </p:set>
                                    <p:animEffect transition="in" filter="fade">
                                      <p:cBhvr>
                                        <p:cTn id="10"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aint in motion from the bottom of the view">
            <a:extLst>
              <a:ext uri="{FF2B5EF4-FFF2-40B4-BE49-F238E27FC236}">
                <a16:creationId xmlns:a16="http://schemas.microsoft.com/office/drawing/2014/main" id="{0EFEE100-629C-5DA8-2170-E874F2C8F909}"/>
              </a:ext>
            </a:extLst>
          </p:cNvPr>
          <p:cNvPicPr>
            <a:picLocks noChangeAspect="1"/>
          </p:cNvPicPr>
          <p:nvPr/>
        </p:nvPicPr>
        <p:blipFill rotWithShape="1">
          <a:blip r:embed="rId2">
            <a:alphaModFix amt="40000"/>
          </a:blip>
          <a:srcRect t="12769" r="-1" b="-1"/>
          <a:stretch/>
        </p:blipFill>
        <p:spPr>
          <a:xfrm>
            <a:off x="3068" y="10"/>
            <a:ext cx="12188932" cy="6857990"/>
          </a:xfrm>
          <a:prstGeom prst="rect">
            <a:avLst/>
          </a:prstGeom>
        </p:spPr>
      </p:pic>
      <p:sp>
        <p:nvSpPr>
          <p:cNvPr id="2" name="Title 1">
            <a:extLst>
              <a:ext uri="{FF2B5EF4-FFF2-40B4-BE49-F238E27FC236}">
                <a16:creationId xmlns:a16="http://schemas.microsoft.com/office/drawing/2014/main" id="{279F7234-3F61-093A-A860-758C22DF4A8D}"/>
              </a:ext>
            </a:extLst>
          </p:cNvPr>
          <p:cNvSpPr>
            <a:spLocks noGrp="1"/>
          </p:cNvSpPr>
          <p:nvPr>
            <p:ph type="ctrTitle"/>
          </p:nvPr>
        </p:nvSpPr>
        <p:spPr>
          <a:xfrm>
            <a:off x="584977" y="1862019"/>
            <a:ext cx="11022046" cy="5505254"/>
          </a:xfrm>
        </p:spPr>
        <p:txBody>
          <a:bodyPr anchor="t">
            <a:normAutofit/>
          </a:bodyPr>
          <a:lstStyle/>
          <a:p>
            <a:r>
              <a:rPr lang="en-US" sz="1800" b="1" dirty="0"/>
              <a:t>Our goal is to address the issues that students face on a daily basis, which may </a:t>
            </a:r>
            <a:br>
              <a:rPr lang="en-IN" sz="1800" dirty="0"/>
            </a:br>
            <a:r>
              <a:rPr lang="en-US" sz="1800" b="1" dirty="0"/>
              <a:t>not seem significant at first but can be extremely harmful in the long run.</a:t>
            </a:r>
            <a:br>
              <a:rPr lang="en-IN" sz="1800" dirty="0"/>
            </a:br>
            <a:r>
              <a:rPr lang="en-US" sz="1800" b="1" dirty="0"/>
              <a:t>Choosing a domain that does not excite you or is not of your interest and devoting time to it will result in time wasted.</a:t>
            </a:r>
            <a:br>
              <a:rPr lang="en-IN" sz="1800" dirty="0"/>
            </a:br>
            <a:r>
              <a:rPr lang="en-US" sz="1800" b="1" dirty="0"/>
              <a:t> </a:t>
            </a:r>
            <a:br>
              <a:rPr lang="en-IN" sz="1800" dirty="0"/>
            </a:br>
            <a:r>
              <a:rPr lang="en-US" sz="1800" b="1" dirty="0"/>
              <a:t>Following a dedicated roadmap to learn the respective languages will assist students</a:t>
            </a:r>
            <a:br>
              <a:rPr lang="en-IN" sz="1800" dirty="0"/>
            </a:br>
            <a:r>
              <a:rPr lang="en-US" sz="1800" b="1" dirty="0"/>
              <a:t>in learning the fundamental concepts and thereby strengthening their foundation.</a:t>
            </a:r>
            <a:br>
              <a:rPr lang="en-US" sz="1800" b="1" dirty="0"/>
            </a:br>
            <a:br>
              <a:rPr lang="en-US" sz="1800" b="1" dirty="0"/>
            </a:br>
            <a:br>
              <a:rPr lang="en-IN" sz="1800" dirty="0"/>
            </a:br>
            <a:r>
              <a:rPr lang="en-US" sz="1800" b="1" dirty="0"/>
              <a:t>Learning the concepts in the prescribed order ensures that no important topics are overlooked and that the student has a thorough understanding of each and every topic.</a:t>
            </a:r>
            <a:endParaRPr lang="en-IN" sz="1800" dirty="0"/>
          </a:p>
        </p:txBody>
      </p:sp>
      <p:pic>
        <p:nvPicPr>
          <p:cNvPr id="5" name="Picture 4" descr="A picture containing text, sign, outdoor&#10;&#10;Description automatically generated">
            <a:extLst>
              <a:ext uri="{FF2B5EF4-FFF2-40B4-BE49-F238E27FC236}">
                <a16:creationId xmlns:a16="http://schemas.microsoft.com/office/drawing/2014/main" id="{0060B19E-01E8-73D0-1D73-8EF7420623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17" y="102709"/>
            <a:ext cx="1606782" cy="1383367"/>
          </a:xfrm>
          <a:prstGeom prst="rect">
            <a:avLst/>
          </a:prstGeom>
        </p:spPr>
      </p:pic>
      <p:sp>
        <p:nvSpPr>
          <p:cNvPr id="3" name="Title 1">
            <a:extLst>
              <a:ext uri="{FF2B5EF4-FFF2-40B4-BE49-F238E27FC236}">
                <a16:creationId xmlns:a16="http://schemas.microsoft.com/office/drawing/2014/main" id="{EA662D66-3D94-A042-C1B1-F8601790DE51}"/>
              </a:ext>
            </a:extLst>
          </p:cNvPr>
          <p:cNvSpPr txBox="1">
            <a:spLocks/>
          </p:cNvSpPr>
          <p:nvPr/>
        </p:nvSpPr>
        <p:spPr>
          <a:xfrm>
            <a:off x="4583332" y="794392"/>
            <a:ext cx="5778054" cy="843463"/>
          </a:xfrm>
          <a:prstGeom prst="rect">
            <a:avLst/>
          </a:prstGeom>
          <a:effectLst/>
        </p:spPr>
        <p:txBody>
          <a:bodyPr vert="horz" lIns="91440" tIns="45720" rIns="91440" bIns="45720" rtlCol="0" anchor="t">
            <a:no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bg1"/>
                </a:solidFill>
              </a:rPr>
              <a:t>OBJECTIVE</a:t>
            </a:r>
            <a:endParaRPr lang="en-IN" sz="4400" dirty="0">
              <a:solidFill>
                <a:schemeClr val="bg1"/>
              </a:solidFill>
            </a:endParaRPr>
          </a:p>
        </p:txBody>
      </p:sp>
    </p:spTree>
    <p:extLst>
      <p:ext uri="{BB962C8B-B14F-4D97-AF65-F5344CB8AC3E}">
        <p14:creationId xmlns:p14="http://schemas.microsoft.com/office/powerpoint/2010/main" val="3930789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gtEl>
                                        <p:attrNameLst>
                                          <p:attrName>style.visibility</p:attrName>
                                        </p:attrNameLst>
                                      </p:cBhvr>
                                      <p:to>
                                        <p:strVal val="visible"/>
                                      </p:to>
                                    </p:set>
                                    <p:animEffect transition="in" filter="fade">
                                      <p:cBhvr>
                                        <p:cTn id="10"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aint in motion from the bottom of the view">
            <a:extLst>
              <a:ext uri="{FF2B5EF4-FFF2-40B4-BE49-F238E27FC236}">
                <a16:creationId xmlns:a16="http://schemas.microsoft.com/office/drawing/2014/main" id="{0EFEE100-629C-5DA8-2170-E874F2C8F909}"/>
              </a:ext>
            </a:extLst>
          </p:cNvPr>
          <p:cNvPicPr>
            <a:picLocks noChangeAspect="1"/>
          </p:cNvPicPr>
          <p:nvPr/>
        </p:nvPicPr>
        <p:blipFill rotWithShape="1">
          <a:blip r:embed="rId2">
            <a:alphaModFix amt="40000"/>
          </a:blip>
          <a:srcRect t="12769" r="-1" b="-1"/>
          <a:stretch/>
        </p:blipFill>
        <p:spPr>
          <a:xfrm>
            <a:off x="3068" y="10"/>
            <a:ext cx="12188932" cy="6857990"/>
          </a:xfrm>
          <a:prstGeom prst="rect">
            <a:avLst/>
          </a:prstGeom>
        </p:spPr>
      </p:pic>
      <p:sp>
        <p:nvSpPr>
          <p:cNvPr id="2" name="Title 1">
            <a:extLst>
              <a:ext uri="{FF2B5EF4-FFF2-40B4-BE49-F238E27FC236}">
                <a16:creationId xmlns:a16="http://schemas.microsoft.com/office/drawing/2014/main" id="{279F7234-3F61-093A-A860-758C22DF4A8D}"/>
              </a:ext>
            </a:extLst>
          </p:cNvPr>
          <p:cNvSpPr>
            <a:spLocks noGrp="1"/>
          </p:cNvSpPr>
          <p:nvPr>
            <p:ph type="ctrTitle"/>
          </p:nvPr>
        </p:nvSpPr>
        <p:spPr>
          <a:xfrm>
            <a:off x="584977" y="1862019"/>
            <a:ext cx="11022046" cy="5505254"/>
          </a:xfrm>
        </p:spPr>
        <p:txBody>
          <a:bodyPr anchor="t">
            <a:normAutofit/>
          </a:bodyPr>
          <a:lstStyle/>
          <a:p>
            <a:r>
              <a:rPr lang="en-US" sz="2000" b="1" dirty="0"/>
              <a:t>In the future, we will provide a much simpler user interface as well as various</a:t>
            </a:r>
            <a:br>
              <a:rPr lang="en-IN" sz="2000" dirty="0"/>
            </a:br>
            <a:r>
              <a:rPr lang="en-US" sz="2000" b="1" dirty="0"/>
              <a:t>other resources to improve the quality of content offered.</a:t>
            </a:r>
            <a:br>
              <a:rPr lang="en-IN" sz="2000" dirty="0"/>
            </a:br>
            <a:r>
              <a:rPr lang="en-US" sz="2000" b="1" dirty="0"/>
              <a:t>We will also be providing certification for the specific languages learned as well as</a:t>
            </a:r>
            <a:r>
              <a:rPr lang="en-IN" sz="2000" dirty="0"/>
              <a:t> </a:t>
            </a:r>
            <a:r>
              <a:rPr lang="en-US" sz="2000" b="1" dirty="0"/>
              <a:t>practice sets for students to test their skills in real time.</a:t>
            </a:r>
            <a:br>
              <a:rPr lang="en-IN" sz="2000" dirty="0"/>
            </a:br>
            <a:r>
              <a:rPr lang="en-US" sz="2000" b="1" dirty="0"/>
              <a:t> </a:t>
            </a:r>
            <a:br>
              <a:rPr lang="en-IN" sz="2000" dirty="0"/>
            </a:br>
            <a:r>
              <a:rPr lang="en-US" sz="2000" b="1" dirty="0"/>
              <a:t>Offering a premium membership that includes dedicated videos on important topics as well as live sessions with pre-experienced people who are already working in the respective fields.</a:t>
            </a:r>
            <a:br>
              <a:rPr lang="en-IN" sz="2000" dirty="0"/>
            </a:br>
            <a:r>
              <a:rPr lang="en-US" sz="2000" b="1" dirty="0"/>
              <a:t> </a:t>
            </a:r>
            <a:br>
              <a:rPr lang="en-IN" sz="2000" dirty="0"/>
            </a:br>
            <a:r>
              <a:rPr lang="en-US" sz="2000" b="1" dirty="0"/>
              <a:t>Students who have completed all of the test series on the given topics will receive paid certified certification, and dedicated questions focusing on placements will also be provided.</a:t>
            </a:r>
            <a:endParaRPr lang="en-IN" sz="2000" dirty="0"/>
          </a:p>
        </p:txBody>
      </p:sp>
      <p:pic>
        <p:nvPicPr>
          <p:cNvPr id="5" name="Picture 4" descr="A picture containing text, sign, outdoor&#10;&#10;Description automatically generated">
            <a:extLst>
              <a:ext uri="{FF2B5EF4-FFF2-40B4-BE49-F238E27FC236}">
                <a16:creationId xmlns:a16="http://schemas.microsoft.com/office/drawing/2014/main" id="{0060B19E-01E8-73D0-1D73-8EF7420623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17" y="102709"/>
            <a:ext cx="1606782" cy="1383367"/>
          </a:xfrm>
          <a:prstGeom prst="rect">
            <a:avLst/>
          </a:prstGeom>
        </p:spPr>
      </p:pic>
      <p:sp>
        <p:nvSpPr>
          <p:cNvPr id="3" name="Title 1">
            <a:extLst>
              <a:ext uri="{FF2B5EF4-FFF2-40B4-BE49-F238E27FC236}">
                <a16:creationId xmlns:a16="http://schemas.microsoft.com/office/drawing/2014/main" id="{EA662D66-3D94-A042-C1B1-F8601790DE51}"/>
              </a:ext>
            </a:extLst>
          </p:cNvPr>
          <p:cNvSpPr txBox="1">
            <a:spLocks/>
          </p:cNvSpPr>
          <p:nvPr/>
        </p:nvSpPr>
        <p:spPr>
          <a:xfrm>
            <a:off x="5044972" y="849682"/>
            <a:ext cx="2305740" cy="824365"/>
          </a:xfrm>
          <a:prstGeom prst="rect">
            <a:avLst/>
          </a:prstGeom>
          <a:effectLst/>
        </p:spPr>
        <p:txBody>
          <a:bodyPr vert="horz" lIns="91440" tIns="45720" rIns="91440" bIns="45720" rtlCol="0" anchor="t">
            <a:no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bg1"/>
                </a:solidFill>
              </a:rPr>
              <a:t>Scope</a:t>
            </a:r>
            <a:endParaRPr lang="en-IN" sz="4400" dirty="0">
              <a:solidFill>
                <a:schemeClr val="bg1"/>
              </a:solidFill>
            </a:endParaRPr>
          </a:p>
        </p:txBody>
      </p:sp>
    </p:spTree>
    <p:extLst>
      <p:ext uri="{BB962C8B-B14F-4D97-AF65-F5344CB8AC3E}">
        <p14:creationId xmlns:p14="http://schemas.microsoft.com/office/powerpoint/2010/main" val="778389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gtEl>
                                        <p:attrNameLst>
                                          <p:attrName>style.visibility</p:attrName>
                                        </p:attrNameLst>
                                      </p:cBhvr>
                                      <p:to>
                                        <p:strVal val="visible"/>
                                      </p:to>
                                    </p:set>
                                    <p:animEffect transition="in" filter="fade">
                                      <p:cBhvr>
                                        <p:cTn id="10"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aint in motion from the bottom of the view">
            <a:extLst>
              <a:ext uri="{FF2B5EF4-FFF2-40B4-BE49-F238E27FC236}">
                <a16:creationId xmlns:a16="http://schemas.microsoft.com/office/drawing/2014/main" id="{0EFEE100-629C-5DA8-2170-E874F2C8F909}"/>
              </a:ext>
            </a:extLst>
          </p:cNvPr>
          <p:cNvPicPr>
            <a:picLocks noChangeAspect="1"/>
          </p:cNvPicPr>
          <p:nvPr/>
        </p:nvPicPr>
        <p:blipFill rotWithShape="1">
          <a:blip r:embed="rId2">
            <a:alphaModFix amt="40000"/>
          </a:blip>
          <a:srcRect t="12769" r="-1" b="-1"/>
          <a:stretch/>
        </p:blipFill>
        <p:spPr>
          <a:xfrm>
            <a:off x="0" y="-3728"/>
            <a:ext cx="12188932" cy="6857990"/>
          </a:xfrm>
          <a:prstGeom prst="rect">
            <a:avLst/>
          </a:prstGeom>
        </p:spPr>
      </p:pic>
      <p:sp>
        <p:nvSpPr>
          <p:cNvPr id="2" name="Title 1">
            <a:extLst>
              <a:ext uri="{FF2B5EF4-FFF2-40B4-BE49-F238E27FC236}">
                <a16:creationId xmlns:a16="http://schemas.microsoft.com/office/drawing/2014/main" id="{279F7234-3F61-093A-A860-758C22DF4A8D}"/>
              </a:ext>
            </a:extLst>
          </p:cNvPr>
          <p:cNvSpPr>
            <a:spLocks noGrp="1"/>
          </p:cNvSpPr>
          <p:nvPr>
            <p:ph type="ctrTitle"/>
          </p:nvPr>
        </p:nvSpPr>
        <p:spPr>
          <a:xfrm>
            <a:off x="584977" y="1486076"/>
            <a:ext cx="5709291" cy="5881197"/>
          </a:xfrm>
        </p:spPr>
        <p:txBody>
          <a:bodyPr anchor="t">
            <a:normAutofit/>
          </a:bodyPr>
          <a:lstStyle/>
          <a:p>
            <a:r>
              <a:rPr lang="en-IN" sz="2000" dirty="0"/>
              <a:t>ML Approaches-                                                       </a:t>
            </a:r>
          </a:p>
        </p:txBody>
      </p:sp>
      <p:pic>
        <p:nvPicPr>
          <p:cNvPr id="5" name="Picture 4" descr="A picture containing text, sign, outdoor&#10;&#10;Description automatically generated">
            <a:extLst>
              <a:ext uri="{FF2B5EF4-FFF2-40B4-BE49-F238E27FC236}">
                <a16:creationId xmlns:a16="http://schemas.microsoft.com/office/drawing/2014/main" id="{0060B19E-01E8-73D0-1D73-8EF7420623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17" y="102709"/>
            <a:ext cx="1606782" cy="1383367"/>
          </a:xfrm>
          <a:prstGeom prst="rect">
            <a:avLst/>
          </a:prstGeom>
        </p:spPr>
      </p:pic>
      <p:sp>
        <p:nvSpPr>
          <p:cNvPr id="3" name="Title 1">
            <a:extLst>
              <a:ext uri="{FF2B5EF4-FFF2-40B4-BE49-F238E27FC236}">
                <a16:creationId xmlns:a16="http://schemas.microsoft.com/office/drawing/2014/main" id="{EA662D66-3D94-A042-C1B1-F8601790DE51}"/>
              </a:ext>
            </a:extLst>
          </p:cNvPr>
          <p:cNvSpPr txBox="1">
            <a:spLocks/>
          </p:cNvSpPr>
          <p:nvPr/>
        </p:nvSpPr>
        <p:spPr>
          <a:xfrm>
            <a:off x="2183907" y="348049"/>
            <a:ext cx="9144000" cy="1004697"/>
          </a:xfrm>
          <a:prstGeom prst="rect">
            <a:avLst/>
          </a:prstGeom>
          <a:effectLst/>
        </p:spPr>
        <p:txBody>
          <a:bodyPr vert="horz" lIns="91440" tIns="45720" rIns="91440" bIns="45720" rtlCol="0" anchor="t">
            <a:no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bg1"/>
                </a:solidFill>
              </a:rPr>
              <a:t>Methods and algorithms</a:t>
            </a:r>
            <a:endParaRPr lang="en-IN" sz="4400" dirty="0">
              <a:solidFill>
                <a:schemeClr val="bg1"/>
              </a:solidFill>
            </a:endParaRPr>
          </a:p>
        </p:txBody>
      </p:sp>
      <p:pic>
        <p:nvPicPr>
          <p:cNvPr id="7" name="Picture 6">
            <a:extLst>
              <a:ext uri="{FF2B5EF4-FFF2-40B4-BE49-F238E27FC236}">
                <a16:creationId xmlns:a16="http://schemas.microsoft.com/office/drawing/2014/main" id="{07363F23-CE6D-48E2-866C-8C5DFA9B0A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977" y="1945545"/>
            <a:ext cx="5536098" cy="4174204"/>
          </a:xfrm>
          <a:prstGeom prst="rect">
            <a:avLst/>
          </a:prstGeom>
        </p:spPr>
      </p:pic>
      <p:sp>
        <p:nvSpPr>
          <p:cNvPr id="8" name="Title 1">
            <a:extLst>
              <a:ext uri="{FF2B5EF4-FFF2-40B4-BE49-F238E27FC236}">
                <a16:creationId xmlns:a16="http://schemas.microsoft.com/office/drawing/2014/main" id="{232ABE23-5033-4271-9418-01119748FAA4}"/>
              </a:ext>
            </a:extLst>
          </p:cNvPr>
          <p:cNvSpPr txBox="1">
            <a:spLocks/>
          </p:cNvSpPr>
          <p:nvPr/>
        </p:nvSpPr>
        <p:spPr>
          <a:xfrm>
            <a:off x="6542844" y="1704523"/>
            <a:ext cx="4891595" cy="4805428"/>
          </a:xfrm>
          <a:prstGeom prst="rect">
            <a:avLst/>
          </a:prstGeom>
          <a:effectLst/>
        </p:spPr>
        <p:txBody>
          <a:bodyPr vert="horz" lIns="91440" tIns="45720" rIns="91440" bIns="45720" rtlCol="0" anchor="t">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buFont typeface="Arial" panose="020B0604020202020204" pitchFamily="34" charset="0"/>
              <a:buChar char="•"/>
            </a:pPr>
            <a:r>
              <a:rPr lang="en-US" sz="1600" b="1" dirty="0"/>
              <a:t>We will deploy a model of recommended systems that will analyze historical data and trends to determine the popularity and usage of languages such as Java, C, and Python and then recommend it to students.</a:t>
            </a:r>
          </a:p>
          <a:p>
            <a:pPr marL="342900" indent="-342900">
              <a:buFont typeface="Arial" panose="020B0604020202020204" pitchFamily="34" charset="0"/>
              <a:buChar char="•"/>
            </a:pPr>
            <a:endParaRPr lang="en-US" sz="1600" b="1" dirty="0"/>
          </a:p>
          <a:p>
            <a:pPr marL="342900" indent="-342900">
              <a:buFont typeface="Arial" panose="020B0604020202020204" pitchFamily="34" charset="0"/>
              <a:buChar char="•"/>
            </a:pPr>
            <a:endParaRPr lang="en-US" sz="1600" b="1" dirty="0"/>
          </a:p>
          <a:p>
            <a:pPr marL="342900" indent="-342900">
              <a:buFont typeface="Arial" panose="020B0604020202020204" pitchFamily="34" charset="0"/>
              <a:buChar char="•"/>
            </a:pPr>
            <a:r>
              <a:rPr lang="en-US" sz="1600" b="1" dirty="0"/>
              <a:t>We will start with the most popular courses or languages.</a:t>
            </a:r>
          </a:p>
          <a:p>
            <a:pPr marL="342900" indent="-342900">
              <a:buFont typeface="Arial" panose="020B0604020202020204" pitchFamily="34" charset="0"/>
              <a:buChar char="•"/>
            </a:pPr>
            <a:endParaRPr lang="en-IN" sz="1600" dirty="0"/>
          </a:p>
          <a:p>
            <a:pPr marL="342900" indent="-342900">
              <a:buFont typeface="Arial" panose="020B0604020202020204" pitchFamily="34" charset="0"/>
              <a:buChar char="•"/>
            </a:pPr>
            <a:endParaRPr lang="en-IN" sz="1600" dirty="0"/>
          </a:p>
          <a:p>
            <a:pPr marL="342900" indent="-342900">
              <a:buFont typeface="Arial" panose="020B0604020202020204" pitchFamily="34" charset="0"/>
              <a:buChar char="•"/>
            </a:pPr>
            <a:r>
              <a:rPr lang="en-US" sz="1600" b="1" dirty="0"/>
              <a:t>Then, we will use </a:t>
            </a:r>
            <a:r>
              <a:rPr lang="en-US" sz="1600" b="1" dirty="0" err="1"/>
              <a:t>nlp</a:t>
            </a:r>
            <a:r>
              <a:rPr lang="en-US" sz="1600" b="1" dirty="0"/>
              <a:t> and API to extract the best links from the web for students to learn from.</a:t>
            </a:r>
            <a:endParaRPr lang="en-IN" sz="1600" dirty="0"/>
          </a:p>
          <a:p>
            <a:pPr marL="285750" indent="-285750">
              <a:buFont typeface="Arial" panose="020B0604020202020204" pitchFamily="34" charset="0"/>
              <a:buChar char="•"/>
            </a:pPr>
            <a:endParaRPr lang="en-IN" sz="1600" dirty="0"/>
          </a:p>
          <a:p>
            <a:pPr marL="342900" indent="-342900">
              <a:buFont typeface="Arial" panose="020B0604020202020204" pitchFamily="34" charset="0"/>
              <a:buChar char="•"/>
            </a:pPr>
            <a:endParaRPr lang="en-IN" sz="1600" dirty="0"/>
          </a:p>
        </p:txBody>
      </p:sp>
    </p:spTree>
    <p:extLst>
      <p:ext uri="{BB962C8B-B14F-4D97-AF65-F5344CB8AC3E}">
        <p14:creationId xmlns:p14="http://schemas.microsoft.com/office/powerpoint/2010/main" val="2795665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gtEl>
                                        <p:attrNameLst>
                                          <p:attrName>style.visibility</p:attrName>
                                        </p:attrNameLst>
                                      </p:cBhvr>
                                      <p:to>
                                        <p:strVal val="visible"/>
                                      </p:to>
                                    </p:set>
                                    <p:animEffect transition="in" filter="fade">
                                      <p:cBhvr>
                                        <p:cTn id="10" dur="700"/>
                                        <p:tgtEl>
                                          <p:spTgt spid="3"/>
                                        </p:tgtEl>
                                      </p:cBhvr>
                                    </p:animEffect>
                                  </p:childTnLst>
                                </p:cTn>
                              </p:par>
                              <p:par>
                                <p:cTn id="11" presetID="10" presetClass="entr" presetSubtype="0" fill="hold" grpId="0" nodeType="withEffect">
                                  <p:stCondLst>
                                    <p:cond delay="1000"/>
                                  </p:stCondLst>
                                  <p:iterate>
                                    <p:tmPct val="10000"/>
                                  </p:iterate>
                                  <p:childTnLst>
                                    <p:set>
                                      <p:cBhvr>
                                        <p:cTn id="12" dur="1" fill="hold">
                                          <p:stCondLst>
                                            <p:cond delay="0"/>
                                          </p:stCondLst>
                                        </p:cTn>
                                        <p:tgtEl>
                                          <p:spTgt spid="8"/>
                                        </p:tgtEl>
                                        <p:attrNameLst>
                                          <p:attrName>style.visibility</p:attrName>
                                        </p:attrNameLst>
                                      </p:cBhvr>
                                      <p:to>
                                        <p:strVal val="visible"/>
                                      </p:to>
                                    </p:set>
                                    <p:animEffect transition="in" filter="fade">
                                      <p:cBhvr>
                                        <p:cTn id="13"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aint in motion from the bottom of the view">
            <a:extLst>
              <a:ext uri="{FF2B5EF4-FFF2-40B4-BE49-F238E27FC236}">
                <a16:creationId xmlns:a16="http://schemas.microsoft.com/office/drawing/2014/main" id="{0EFEE100-629C-5DA8-2170-E874F2C8F909}"/>
              </a:ext>
            </a:extLst>
          </p:cNvPr>
          <p:cNvPicPr>
            <a:picLocks noChangeAspect="1"/>
          </p:cNvPicPr>
          <p:nvPr/>
        </p:nvPicPr>
        <p:blipFill rotWithShape="1">
          <a:blip r:embed="rId2">
            <a:alphaModFix amt="40000"/>
          </a:blip>
          <a:srcRect t="12769" r="-1" b="-1"/>
          <a:stretch/>
        </p:blipFill>
        <p:spPr>
          <a:xfrm>
            <a:off x="0" y="-3728"/>
            <a:ext cx="12188932" cy="6857990"/>
          </a:xfrm>
          <a:prstGeom prst="rect">
            <a:avLst/>
          </a:prstGeom>
        </p:spPr>
      </p:pic>
      <p:sp>
        <p:nvSpPr>
          <p:cNvPr id="2" name="Title 1">
            <a:extLst>
              <a:ext uri="{FF2B5EF4-FFF2-40B4-BE49-F238E27FC236}">
                <a16:creationId xmlns:a16="http://schemas.microsoft.com/office/drawing/2014/main" id="{279F7234-3F61-093A-A860-758C22DF4A8D}"/>
              </a:ext>
            </a:extLst>
          </p:cNvPr>
          <p:cNvSpPr>
            <a:spLocks noGrp="1"/>
          </p:cNvSpPr>
          <p:nvPr>
            <p:ph type="ctrTitle"/>
          </p:nvPr>
        </p:nvSpPr>
        <p:spPr>
          <a:xfrm>
            <a:off x="584977" y="1486076"/>
            <a:ext cx="5709291" cy="5881197"/>
          </a:xfrm>
        </p:spPr>
        <p:txBody>
          <a:bodyPr anchor="t">
            <a:normAutofit/>
          </a:bodyPr>
          <a:lstStyle/>
          <a:p>
            <a:r>
              <a:rPr lang="en-IN" sz="2000" dirty="0"/>
              <a:t> WEB DEVELOPMENT-                                                   </a:t>
            </a:r>
          </a:p>
        </p:txBody>
      </p:sp>
      <p:pic>
        <p:nvPicPr>
          <p:cNvPr id="5" name="Picture 4" descr="A picture containing text, sign, outdoor&#10;&#10;Description automatically generated">
            <a:extLst>
              <a:ext uri="{FF2B5EF4-FFF2-40B4-BE49-F238E27FC236}">
                <a16:creationId xmlns:a16="http://schemas.microsoft.com/office/drawing/2014/main" id="{0060B19E-01E8-73D0-1D73-8EF7420623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17" y="102709"/>
            <a:ext cx="1606782" cy="1383367"/>
          </a:xfrm>
          <a:prstGeom prst="rect">
            <a:avLst/>
          </a:prstGeom>
        </p:spPr>
      </p:pic>
      <p:sp>
        <p:nvSpPr>
          <p:cNvPr id="3" name="Title 1">
            <a:extLst>
              <a:ext uri="{FF2B5EF4-FFF2-40B4-BE49-F238E27FC236}">
                <a16:creationId xmlns:a16="http://schemas.microsoft.com/office/drawing/2014/main" id="{EA662D66-3D94-A042-C1B1-F8601790DE51}"/>
              </a:ext>
            </a:extLst>
          </p:cNvPr>
          <p:cNvSpPr txBox="1">
            <a:spLocks/>
          </p:cNvSpPr>
          <p:nvPr/>
        </p:nvSpPr>
        <p:spPr>
          <a:xfrm>
            <a:off x="2183907" y="348049"/>
            <a:ext cx="9144000" cy="1004697"/>
          </a:xfrm>
          <a:prstGeom prst="rect">
            <a:avLst/>
          </a:prstGeom>
          <a:effectLst/>
        </p:spPr>
        <p:txBody>
          <a:bodyPr vert="horz" lIns="91440" tIns="45720" rIns="91440" bIns="45720" rtlCol="0" anchor="t">
            <a:no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bg1"/>
                </a:solidFill>
              </a:rPr>
              <a:t>Methods and algorithms</a:t>
            </a:r>
            <a:endParaRPr lang="en-IN" sz="4400" dirty="0">
              <a:solidFill>
                <a:schemeClr val="bg1"/>
              </a:solidFill>
            </a:endParaRPr>
          </a:p>
        </p:txBody>
      </p:sp>
      <p:sp>
        <p:nvSpPr>
          <p:cNvPr id="8" name="Title 1">
            <a:extLst>
              <a:ext uri="{FF2B5EF4-FFF2-40B4-BE49-F238E27FC236}">
                <a16:creationId xmlns:a16="http://schemas.microsoft.com/office/drawing/2014/main" id="{232ABE23-5033-4271-9418-01119748FAA4}"/>
              </a:ext>
            </a:extLst>
          </p:cNvPr>
          <p:cNvSpPr txBox="1">
            <a:spLocks/>
          </p:cNvSpPr>
          <p:nvPr/>
        </p:nvSpPr>
        <p:spPr>
          <a:xfrm>
            <a:off x="6542844" y="1704523"/>
            <a:ext cx="4891595" cy="4805428"/>
          </a:xfrm>
          <a:prstGeom prst="rect">
            <a:avLst/>
          </a:prstGeom>
          <a:effectLst/>
        </p:spPr>
        <p:txBody>
          <a:bodyPr vert="horz" lIns="91440" tIns="45720" rIns="91440" bIns="45720" rtlCol="0" anchor="t">
            <a:no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buFont typeface="Arial" panose="020B0604020202020204" pitchFamily="34" charset="0"/>
              <a:buChar char="•"/>
            </a:pPr>
            <a:r>
              <a:rPr lang="en-US" sz="1600" b="1" dirty="0"/>
              <a:t>The platform's development has been divided into two parts: frontend and backend . The frontend will be built with HTML and CSS, where HTML will provide the basic</a:t>
            </a:r>
            <a:r>
              <a:rPr lang="en-IN" sz="1600" dirty="0"/>
              <a:t> </a:t>
            </a:r>
            <a:r>
              <a:rPr lang="en-US" sz="1600" b="1" dirty="0"/>
              <a:t>framework for the website and CSS will be used for styling.</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US" sz="1600" b="1" dirty="0"/>
              <a:t>The backend will be built with React, Express, and Node </a:t>
            </a:r>
            <a:r>
              <a:rPr lang="en-US" sz="1600" b="1" dirty="0" err="1"/>
              <a:t>js</a:t>
            </a:r>
            <a:r>
              <a:rPr lang="en-US" sz="1600" b="1" dirty="0"/>
              <a:t>, as well as JavaScript</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r>
              <a:rPr lang="en-US" sz="1600" b="1" dirty="0"/>
              <a:t>MongoDB will be used to create a database that will store the</a:t>
            </a:r>
            <a:r>
              <a:rPr lang="en-IN" sz="1600" dirty="0"/>
              <a:t> </a:t>
            </a:r>
            <a:r>
              <a:rPr lang="en-US" sz="1600" b="1" dirty="0"/>
              <a:t>students' information as well as their current progress.</a:t>
            </a:r>
            <a:endParaRPr lang="en-IN" sz="1600" dirty="0"/>
          </a:p>
          <a:p>
            <a:endParaRPr lang="en-IN" sz="1600" dirty="0"/>
          </a:p>
          <a:p>
            <a:pPr marL="285750" indent="-285750">
              <a:buFont typeface="Arial" panose="020B0604020202020204" pitchFamily="34" charset="0"/>
              <a:buChar char="•"/>
            </a:pPr>
            <a:endParaRPr lang="en-IN" sz="1600" dirty="0"/>
          </a:p>
          <a:p>
            <a:pPr marL="342900" indent="-342900">
              <a:buFont typeface="Arial" panose="020B0604020202020204" pitchFamily="34" charset="0"/>
              <a:buChar char="•"/>
            </a:pPr>
            <a:endParaRPr lang="en-IN" sz="1600" dirty="0"/>
          </a:p>
        </p:txBody>
      </p:sp>
      <p:pic>
        <p:nvPicPr>
          <p:cNvPr id="9" name="Picture 8">
            <a:extLst>
              <a:ext uri="{FF2B5EF4-FFF2-40B4-BE49-F238E27FC236}">
                <a16:creationId xmlns:a16="http://schemas.microsoft.com/office/drawing/2014/main" id="{6722DE6C-8139-46B6-BCE7-325FA40A2F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662" y="2108953"/>
            <a:ext cx="5418338" cy="3989102"/>
          </a:xfrm>
          <a:prstGeom prst="rect">
            <a:avLst/>
          </a:prstGeom>
        </p:spPr>
      </p:pic>
    </p:spTree>
    <p:extLst>
      <p:ext uri="{BB962C8B-B14F-4D97-AF65-F5344CB8AC3E}">
        <p14:creationId xmlns:p14="http://schemas.microsoft.com/office/powerpoint/2010/main" val="649492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gtEl>
                                        <p:attrNameLst>
                                          <p:attrName>style.visibility</p:attrName>
                                        </p:attrNameLst>
                                      </p:cBhvr>
                                      <p:to>
                                        <p:strVal val="visible"/>
                                      </p:to>
                                    </p:set>
                                    <p:animEffect transition="in" filter="fade">
                                      <p:cBhvr>
                                        <p:cTn id="10" dur="700"/>
                                        <p:tgtEl>
                                          <p:spTgt spid="3"/>
                                        </p:tgtEl>
                                      </p:cBhvr>
                                    </p:animEffect>
                                  </p:childTnLst>
                                </p:cTn>
                              </p:par>
                              <p:par>
                                <p:cTn id="11" presetID="10" presetClass="entr" presetSubtype="0" fill="hold" grpId="0" nodeType="withEffect">
                                  <p:stCondLst>
                                    <p:cond delay="1000"/>
                                  </p:stCondLst>
                                  <p:iterate>
                                    <p:tmPct val="10000"/>
                                  </p:iterate>
                                  <p:childTnLst>
                                    <p:set>
                                      <p:cBhvr>
                                        <p:cTn id="12" dur="1" fill="hold">
                                          <p:stCondLst>
                                            <p:cond delay="0"/>
                                          </p:stCondLst>
                                        </p:cTn>
                                        <p:tgtEl>
                                          <p:spTgt spid="8"/>
                                        </p:tgtEl>
                                        <p:attrNameLst>
                                          <p:attrName>style.visibility</p:attrName>
                                        </p:attrNameLst>
                                      </p:cBhvr>
                                      <p:to>
                                        <p:strVal val="visible"/>
                                      </p:to>
                                    </p:set>
                                    <p:animEffect transition="in" filter="fade">
                                      <p:cBhvr>
                                        <p:cTn id="13"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8" grpId="0"/>
    </p:bld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113</TotalTime>
  <Words>829</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Algerian</vt:lpstr>
      <vt:lpstr>Arial</vt:lpstr>
      <vt:lpstr>Century Gothic</vt:lpstr>
      <vt:lpstr>Wingdings 3</vt:lpstr>
      <vt:lpstr>Slice</vt:lpstr>
      <vt:lpstr>KIET Group of Institutions Ghaziabad</vt:lpstr>
      <vt:lpstr>Title:-  Innovative Platform for Learning  Project Guide: Dr. Gaurav Dubey Amod Katiyar, Himanshu Kumar, Aniket Bhardwaj computer Science, KIET Group Of Institution </vt:lpstr>
      <vt:lpstr>Abstract:-  . </vt:lpstr>
      <vt:lpstr>  Technological advancements have dramatically increased access to learning materials and are rapidly changing the educational landscape . Learners interested in a specific topic are brought together to learn collaboratively via discussion forums, tweets, and other internet resources.    The platform that we intend to build will provide a platform for comparing different existing languages that are currently the most in demand in the industry.    Furthermore, the students will be able to share their own hands-on experience and will be able to guide and assist others in their learning journey. </vt:lpstr>
      <vt:lpstr>Despite the fact that there are many options and that everything is so diverse, students find it difficult to learn. Nothing can ever be found on a single platform. We intend to resolve this issue.   The numerous possibilities that a student faces when deciding on a Specific domain to work in, the numerous questions that arise in his mind as to whether this is suitable for me or not, whether it will help me land a job in an MNC or not.  Even after deciding on a domain, the next question is how to get there, how to get started, and how to properly learn each and every concept.   </vt:lpstr>
      <vt:lpstr>Our goal is to address the issues that students face on a daily basis, which may  not seem significant at first but can be extremely harmful in the long run. Choosing a domain that does not excite you or is not of your interest and devoting time to it will result in time wasted.   Following a dedicated roadmap to learn the respective languages will assist students in learning the fundamental concepts and thereby strengthening their foundation.   Learning the concepts in the prescribed order ensures that no important topics are overlooked and that the student has a thorough understanding of each and every topic.</vt:lpstr>
      <vt:lpstr>In the future, we will provide a much simpler user interface as well as various other resources to improve the quality of content offered. We will also be providing certification for the specific languages learned as well as practice sets for students to test their skills in real time.   Offering a premium membership that includes dedicated videos on important topics as well as live sessions with pre-experienced people who are already working in the respective fields.   Students who have completed all of the test series on the given topics will receive paid certified certification, and dedicated questions focusing on placements will also be provided.</vt:lpstr>
      <vt:lpstr>ML Approaches-                                                       </vt:lpstr>
      <vt:lpstr> WEB DEVELOPMENT-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KIET Group of Institutions Ghaziabad</dc:title>
  <dc:creator>himanshu.2024cs1121</dc:creator>
  <cp:lastModifiedBy>Amod Katiyar</cp:lastModifiedBy>
  <cp:revision>4</cp:revision>
  <dcterms:created xsi:type="dcterms:W3CDTF">2022-11-08T18:35:09Z</dcterms:created>
  <dcterms:modified xsi:type="dcterms:W3CDTF">2022-11-14T22:23:00Z</dcterms:modified>
</cp:coreProperties>
</file>