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0.jpeg" ContentType="image/jpeg"/>
  <Override PartName="/ppt/media/image5.png" ContentType="image/png"/>
  <Override PartName="/ppt/media/image8.jpeg" ContentType="image/jpeg"/>
  <Override PartName="/ppt/media/image12.jpeg" ContentType="image/jpeg"/>
  <Override PartName="/ppt/media/image11.png" ContentType="image/png"/>
  <Override PartName="/ppt/media/image19.jpeg" ContentType="image/jpeg"/>
  <Override PartName="/ppt/media/image7.jpeg" ContentType="image/jpeg"/>
  <Override PartName="/ppt/media/image6.png" ContentType="image/png"/>
  <Override PartName="/ppt/media/image21.jpeg" ContentType="image/jpeg"/>
  <Override PartName="/ppt/media/image16.png" ContentType="image/png"/>
  <Override PartName="/ppt/media/image20.jpeg" ContentType="image/jpeg"/>
  <Override PartName="/ppt/media/image15.jpeg" ContentType="image/jpeg"/>
  <Override PartName="/ppt/media/image18.jpeg" ContentType="image/jpeg"/>
  <Override PartName="/ppt/media/image14.png" ContentType="image/png"/>
  <Override PartName="/ppt/media/image1.png" ContentType="image/png"/>
  <Override PartName="/ppt/media/image2.png" ContentType="image/png"/>
  <Override PartName="/ppt/media/image9.jpeg" ContentType="image/jpeg"/>
  <Override PartName="/ppt/media/image17.jpeg" ContentType="image/jpeg"/>
  <Override PartName="/ppt/media/image3.png" ContentType="image/png"/>
  <Override PartName="/ppt/media/image4.png" ContentType="image/png"/>
  <Override PartName="/ppt/media/image13.jpeg" ContentType="image/jpe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N" sz="4400" spc="-1" strike="noStrike">
                <a:latin typeface="Arial"/>
              </a:rPr>
              <a:t>Click to move the slide</a:t>
            </a:r>
            <a:endParaRPr b="0" lang="en-IN" sz="4400" spc="-1" strike="noStrike">
              <a:latin typeface="Arial"/>
            </a:endParaRPr>
          </a:p>
        </p:txBody>
      </p:sp>
      <p:sp>
        <p:nvSpPr>
          <p:cNvPr id="12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edit the notes format</a:t>
            </a:r>
            <a:endParaRPr b="0" lang="en-IN" sz="2000" spc="-1" strike="noStrike">
              <a:latin typeface="Arial"/>
            </a:endParaRPr>
          </a:p>
        </p:txBody>
      </p:sp>
      <p:sp>
        <p:nvSpPr>
          <p:cNvPr id="122"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123"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r>
              <a:rPr b="0" lang="en-IN" sz="1400" spc="-1" strike="noStrike">
                <a:latin typeface="Times New Roman"/>
              </a:rPr>
              <a:t>&lt;date/time&gt;</a:t>
            </a:r>
            <a:endParaRPr b="0" lang="en-IN" sz="1400" spc="-1" strike="noStrike">
              <a:latin typeface="Times New Roman"/>
            </a:endParaRPr>
          </a:p>
        </p:txBody>
      </p:sp>
      <p:sp>
        <p:nvSpPr>
          <p:cNvPr id="124"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en-IN" sz="1400" spc="-1" strike="noStrike">
                <a:latin typeface="Times New Roman"/>
              </a:defRPr>
            </a:lvl1pPr>
          </a:lstStyle>
          <a:p>
            <a:r>
              <a:rPr b="0" lang="en-IN" sz="1400" spc="-1" strike="noStrike">
                <a:latin typeface="Times New Roman"/>
              </a:rPr>
              <a:t>&lt;footer&gt;</a:t>
            </a:r>
            <a:endParaRPr b="0" lang="en-IN" sz="1400" spc="-1" strike="noStrike">
              <a:latin typeface="Times New Roman"/>
            </a:endParaRPr>
          </a:p>
        </p:txBody>
      </p:sp>
      <p:sp>
        <p:nvSpPr>
          <p:cNvPr id="125"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en-IN" sz="1400" spc="-1" strike="noStrike">
                <a:latin typeface="Times New Roman"/>
              </a:defRPr>
            </a:lvl1pPr>
          </a:lstStyle>
          <a:p>
            <a:pPr algn="r">
              <a:buNone/>
            </a:pPr>
            <a:fld id="{B66DBDAC-0C08-4068-A68B-FEAEC73B4E4F}"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685800" y="1143000"/>
            <a:ext cx="5485680" cy="3085560"/>
          </a:xfrm>
          <a:prstGeom prst="rect">
            <a:avLst/>
          </a:prstGeom>
          <a:ln w="0">
            <a:noFill/>
          </a:ln>
        </p:spPr>
      </p:sp>
      <p:sp>
        <p:nvSpPr>
          <p:cNvPr id="170"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IN" sz="2000" spc="-1" strike="noStrike">
              <a:latin typeface="Arial"/>
            </a:endParaRPr>
          </a:p>
        </p:txBody>
      </p:sp>
      <p:sp>
        <p:nvSpPr>
          <p:cNvPr id="171" name="TextShape 3"/>
          <p:cNvSpPr/>
          <p:nvPr/>
        </p:nvSpPr>
        <p:spPr>
          <a:xfrm>
            <a:off x="3884760" y="8685360"/>
            <a:ext cx="2970720" cy="4575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ED40D80E-41F0-4309-898B-F97CD0333894}" type="slidenum">
              <a:rPr b="0" lang="en-GB" sz="1200" spc="-1" strike="noStrike">
                <a:solidFill>
                  <a:srgbClr val="000000"/>
                </a:solidFill>
                <a:latin typeface="Times New Roman"/>
                <a:ea typeface="+mn-ea"/>
              </a:rPr>
              <a:t>&lt;number&gt;</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9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9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9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2191040" cy="685692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p:style>
      </p:sp>
      <p:pic>
        <p:nvPicPr>
          <p:cNvPr id="1" name="Picture 13" descr="A picture containing sitting&#10;&#10;Description automatically generated"/>
          <p:cNvPicPr/>
          <p:nvPr/>
        </p:nvPicPr>
        <p:blipFill>
          <a:blip r:embed="rId2">
            <a:alphaModFix amt="10000"/>
          </a:blip>
          <a:stretch/>
        </p:blipFill>
        <p:spPr>
          <a:xfrm>
            <a:off x="8534520" y="0"/>
            <a:ext cx="3653640" cy="4574160"/>
          </a:xfrm>
          <a:prstGeom prst="rect">
            <a:avLst/>
          </a:prstGeom>
          <a:ln w="0">
            <a:noFill/>
          </a:ln>
        </p:spPr>
      </p:pic>
      <p:sp>
        <p:nvSpPr>
          <p:cNvPr id="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3"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0" y="0"/>
            <a:ext cx="12191040" cy="685692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p:style>
      </p:sp>
      <p:pic>
        <p:nvPicPr>
          <p:cNvPr id="41" name="Picture 13" descr="A picture containing sitting&#10;&#10;Description automatically generated"/>
          <p:cNvPicPr/>
          <p:nvPr/>
        </p:nvPicPr>
        <p:blipFill>
          <a:blip r:embed="rId2">
            <a:alphaModFix amt="10000"/>
          </a:blip>
          <a:stretch/>
        </p:blipFill>
        <p:spPr>
          <a:xfrm>
            <a:off x="8534520" y="0"/>
            <a:ext cx="3653640" cy="4574160"/>
          </a:xfrm>
          <a:prstGeom prst="rect">
            <a:avLst/>
          </a:prstGeom>
          <a:ln w="0">
            <a:noFill/>
          </a:ln>
        </p:spPr>
      </p:pic>
      <p:sp>
        <p:nvSpPr>
          <p:cNvPr id="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CustomShape 1"/>
          <p:cNvSpPr/>
          <p:nvPr/>
        </p:nvSpPr>
        <p:spPr>
          <a:xfrm>
            <a:off x="0" y="0"/>
            <a:ext cx="12191040" cy="685692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p:style>
      </p:sp>
      <p:pic>
        <p:nvPicPr>
          <p:cNvPr id="81" name="Picture 13" descr="A picture containing sitting&#10;&#10;Description automatically generated"/>
          <p:cNvPicPr/>
          <p:nvPr/>
        </p:nvPicPr>
        <p:blipFill>
          <a:blip r:embed="rId2">
            <a:alphaModFix amt="10000"/>
          </a:blip>
          <a:stretch/>
        </p:blipFill>
        <p:spPr>
          <a:xfrm>
            <a:off x="8534520" y="0"/>
            <a:ext cx="3653640" cy="4574160"/>
          </a:xfrm>
          <a:prstGeom prst="rect">
            <a:avLst/>
          </a:prstGeom>
          <a:ln w="0">
            <a:noFill/>
          </a:ln>
        </p:spPr>
      </p:pic>
      <p:sp>
        <p:nvSpPr>
          <p:cNvPr id="8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83"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jpe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jpeg"/><Relationship Id="rId3"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CustomShape 1"/>
          <p:cNvSpPr/>
          <p:nvPr/>
        </p:nvSpPr>
        <p:spPr>
          <a:xfrm>
            <a:off x="0" y="0"/>
            <a:ext cx="1218780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7" name="CustomShape 2"/>
          <p:cNvSpPr/>
          <p:nvPr/>
        </p:nvSpPr>
        <p:spPr>
          <a:xfrm>
            <a:off x="2880" y="14400"/>
            <a:ext cx="12187800" cy="685692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p:style>
      </p:sp>
      <p:grpSp>
        <p:nvGrpSpPr>
          <p:cNvPr id="128" name="Group 3"/>
          <p:cNvGrpSpPr/>
          <p:nvPr/>
        </p:nvGrpSpPr>
        <p:grpSpPr>
          <a:xfrm>
            <a:off x="504720" y="-144000"/>
            <a:ext cx="7722720" cy="6856920"/>
            <a:chOff x="504720" y="-144000"/>
            <a:chExt cx="7722720" cy="6856920"/>
          </a:xfrm>
        </p:grpSpPr>
        <p:pic>
          <p:nvPicPr>
            <p:cNvPr id="129" name="Picture 22" descr=""/>
            <p:cNvPicPr/>
            <p:nvPr/>
          </p:nvPicPr>
          <p:blipFill>
            <a:blip r:embed="rId1">
              <a:alphaModFix amt="15000"/>
            </a:blip>
            <a:stretch/>
          </p:blipFill>
          <p:spPr>
            <a:xfrm flipH="1">
              <a:off x="504720" y="-144000"/>
              <a:ext cx="5114520" cy="6856920"/>
            </a:xfrm>
            <a:prstGeom prst="rect">
              <a:avLst/>
            </a:prstGeom>
            <a:ln w="0">
              <a:noFill/>
            </a:ln>
          </p:spPr>
        </p:pic>
        <p:pic>
          <p:nvPicPr>
            <p:cNvPr id="130" name="Picture 23" descr=""/>
            <p:cNvPicPr/>
            <p:nvPr/>
          </p:nvPicPr>
          <p:blipFill>
            <a:blip r:embed="rId2">
              <a:alphaModFix amt="7000"/>
            </a:blip>
            <a:stretch/>
          </p:blipFill>
          <p:spPr>
            <a:xfrm flipH="1" rot="5400000">
              <a:off x="1718640" y="-1090080"/>
              <a:ext cx="5561640" cy="7455960"/>
            </a:xfrm>
            <a:prstGeom prst="rect">
              <a:avLst/>
            </a:prstGeom>
            <a:ln w="0">
              <a:noFill/>
            </a:ln>
          </p:spPr>
        </p:pic>
      </p:grpSp>
      <p:pic>
        <p:nvPicPr>
          <p:cNvPr id="131" name="Picture 4" descr="Logo&#10;&#10;Description automatically generated"/>
          <p:cNvPicPr/>
          <p:nvPr/>
        </p:nvPicPr>
        <p:blipFill>
          <a:blip r:embed="rId3"/>
          <a:stretch/>
        </p:blipFill>
        <p:spPr>
          <a:xfrm>
            <a:off x="3412440" y="223920"/>
            <a:ext cx="4816440" cy="1371960"/>
          </a:xfrm>
          <a:prstGeom prst="rect">
            <a:avLst/>
          </a:prstGeom>
          <a:ln w="0">
            <a:noFill/>
          </a:ln>
        </p:spPr>
      </p:pic>
      <p:sp>
        <p:nvSpPr>
          <p:cNvPr id="132" name="CustomShape 5"/>
          <p:cNvSpPr/>
          <p:nvPr/>
        </p:nvSpPr>
        <p:spPr>
          <a:xfrm>
            <a:off x="1700280" y="2448720"/>
            <a:ext cx="9233640" cy="20703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spcAft>
                <a:spcPts val="601"/>
              </a:spcAft>
              <a:buNone/>
            </a:pPr>
            <a:r>
              <a:rPr b="1" lang="en-US" sz="3200" spc="-1" strike="noStrike">
                <a:solidFill>
                  <a:srgbClr val="000000"/>
                </a:solidFill>
                <a:latin typeface="Malgun Gothic Semilight"/>
                <a:ea typeface="DejaVu Sans"/>
              </a:rPr>
              <a:t>PROJECT PRESENTATION</a:t>
            </a:r>
            <a:endParaRPr b="0" lang="en-IN" sz="3200" spc="-1" strike="noStrike">
              <a:latin typeface="Arial"/>
            </a:endParaRPr>
          </a:p>
          <a:p>
            <a:pPr algn="ctr">
              <a:lnSpc>
                <a:spcPct val="100000"/>
              </a:lnSpc>
              <a:spcAft>
                <a:spcPts val="601"/>
              </a:spcAft>
              <a:buNone/>
            </a:pPr>
            <a:endParaRPr b="0" lang="en-IN" sz="3200" spc="-1" strike="noStrike">
              <a:latin typeface="Arial"/>
            </a:endParaRPr>
          </a:p>
          <a:p>
            <a:pPr algn="ctr">
              <a:lnSpc>
                <a:spcPct val="100000"/>
              </a:lnSpc>
              <a:spcAft>
                <a:spcPts val="601"/>
              </a:spcAft>
              <a:buNone/>
            </a:pPr>
            <a:r>
              <a:rPr b="1" lang="en-US" sz="2800" spc="-1" strike="noStrike">
                <a:solidFill>
                  <a:srgbClr val="000000"/>
                </a:solidFill>
                <a:latin typeface="Malgun Gothic Semilight"/>
                <a:ea typeface="Malgun Gothic Semilight"/>
              </a:rPr>
              <a:t>Project Title: ERP(Controller of Examination) </a:t>
            </a:r>
            <a:endParaRPr b="0" lang="en-IN" sz="2800" spc="-1" strike="noStrike">
              <a:latin typeface="Arial"/>
            </a:endParaRPr>
          </a:p>
        </p:txBody>
      </p:sp>
      <p:sp>
        <p:nvSpPr>
          <p:cNvPr id="133" name="CustomShape 6"/>
          <p:cNvSpPr/>
          <p:nvPr/>
        </p:nvSpPr>
        <p:spPr>
          <a:xfrm>
            <a:off x="332640" y="4712040"/>
            <a:ext cx="4335120" cy="882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ff0000"/>
                </a:solidFill>
                <a:latin typeface="Malgun Gothic Semilight"/>
                <a:ea typeface="Malgun Gothic Semilight"/>
              </a:rPr>
              <a:t>Guided By:</a:t>
            </a:r>
            <a:endParaRPr b="0" lang="en-IN" sz="2400" spc="-1" strike="noStrike">
              <a:latin typeface="Arial"/>
            </a:endParaRPr>
          </a:p>
          <a:p>
            <a:pPr>
              <a:lnSpc>
                <a:spcPct val="100000"/>
              </a:lnSpc>
              <a:buNone/>
            </a:pPr>
            <a:r>
              <a:rPr b="0" lang="en-US" sz="2800" spc="-1" strike="noStrike">
                <a:solidFill>
                  <a:srgbClr val="000000"/>
                </a:solidFill>
                <a:latin typeface="Malgun Gothic Semilight"/>
                <a:ea typeface="Malgun Gothic Semilight"/>
              </a:rPr>
              <a:t>Ms. Neha Shukla Mam</a:t>
            </a:r>
            <a:endParaRPr b="0" lang="en-IN" sz="2800" spc="-1" strike="noStrike">
              <a:latin typeface="Arial"/>
            </a:endParaRPr>
          </a:p>
        </p:txBody>
      </p:sp>
      <p:sp>
        <p:nvSpPr>
          <p:cNvPr id="134" name="CustomShape 7"/>
          <p:cNvSpPr/>
          <p:nvPr/>
        </p:nvSpPr>
        <p:spPr>
          <a:xfrm>
            <a:off x="6329880" y="4714920"/>
            <a:ext cx="5925240" cy="2588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ff0000"/>
                </a:solidFill>
                <a:latin typeface="Malgun Gothic Semilight"/>
                <a:ea typeface="Malgun Gothic Semilight"/>
              </a:rPr>
              <a:t>Presented By:</a:t>
            </a:r>
            <a:endParaRPr b="0" lang="en-IN" sz="2400" spc="-1" strike="noStrike">
              <a:latin typeface="Arial"/>
            </a:endParaRPr>
          </a:p>
          <a:p>
            <a:pPr>
              <a:lnSpc>
                <a:spcPct val="100000"/>
              </a:lnSpc>
              <a:buNone/>
            </a:pPr>
            <a:r>
              <a:rPr b="0" lang="en-US" sz="2800" spc="-1" strike="noStrike">
                <a:solidFill>
                  <a:srgbClr val="000000"/>
                </a:solidFill>
                <a:latin typeface="Malgun Gothic Semilight"/>
                <a:ea typeface="Malgun Gothic Semilight"/>
              </a:rPr>
              <a:t>Avinash Kumar (2000290120050 )</a:t>
            </a:r>
            <a:endParaRPr b="0" lang="en-IN" sz="2800" spc="-1" strike="noStrike">
              <a:latin typeface="Arial"/>
            </a:endParaRPr>
          </a:p>
          <a:p>
            <a:pPr>
              <a:lnSpc>
                <a:spcPct val="100000"/>
              </a:lnSpc>
              <a:buNone/>
            </a:pPr>
            <a:r>
              <a:rPr b="0" lang="en-US" sz="2800" spc="-1" strike="noStrike">
                <a:solidFill>
                  <a:srgbClr val="000000"/>
                </a:solidFill>
                <a:latin typeface="Malgun Gothic Semilight"/>
                <a:ea typeface="Malgun Gothic Semilight"/>
              </a:rPr>
              <a:t>Varun Kumar Tiwari (2000290120186)</a:t>
            </a:r>
            <a:endParaRPr b="0" lang="en-IN" sz="2800" spc="-1" strike="noStrike">
              <a:latin typeface="Arial"/>
            </a:endParaRPr>
          </a:p>
          <a:p>
            <a:pPr>
              <a:lnSpc>
                <a:spcPct val="100000"/>
              </a:lnSpc>
              <a:buNone/>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458640" y="365760"/>
            <a:ext cx="10893960" cy="1324440"/>
          </a:xfrm>
          <a:prstGeom prst="rect">
            <a:avLst/>
          </a:prstGeom>
          <a:noFill/>
          <a:ln w="0">
            <a:noFill/>
          </a:ln>
        </p:spPr>
        <p:txBody>
          <a:bodyPr lIns="0" rIns="0" tIns="0" bIns="0" anchor="ctr">
            <a:noAutofit/>
          </a:bodyPr>
          <a:p>
            <a:pPr algn="ctr">
              <a:lnSpc>
                <a:spcPct val="90000"/>
              </a:lnSpc>
              <a:buNone/>
            </a:pPr>
            <a:r>
              <a:rPr b="0" lang="en-US" sz="4400" spc="-1" strike="noStrike">
                <a:solidFill>
                  <a:srgbClr val="000000"/>
                </a:solidFill>
                <a:latin typeface="Times New Roman"/>
                <a:ea typeface="DejaVu Sans"/>
              </a:rPr>
              <a:t>END USER</a:t>
            </a:r>
            <a:endParaRPr b="0" lang="en-IN" sz="4400" spc="-1" strike="noStrike">
              <a:latin typeface="Arial"/>
            </a:endParaRPr>
          </a:p>
        </p:txBody>
      </p:sp>
      <p:sp>
        <p:nvSpPr>
          <p:cNvPr id="159" name="PlaceHolder 2"/>
          <p:cNvSpPr>
            <a:spLocks noGrp="1"/>
          </p:cNvSpPr>
          <p:nvPr>
            <p:ph type="subTitle"/>
          </p:nvPr>
        </p:nvSpPr>
        <p:spPr>
          <a:xfrm>
            <a:off x="1105560" y="1302480"/>
            <a:ext cx="11273400" cy="4913640"/>
          </a:xfrm>
          <a:prstGeom prst="rect">
            <a:avLst/>
          </a:prstGeom>
          <a:noFill/>
          <a:ln w="0">
            <a:noFill/>
          </a:ln>
        </p:spPr>
        <p:txBody>
          <a:bodyPr lIns="0" rIns="0" tIns="0" bIns="0" anchor="ctr">
            <a:noAutofit/>
          </a:bodyPr>
          <a:p>
            <a:pPr>
              <a:lnSpc>
                <a:spcPct val="90000"/>
              </a:lnSpc>
              <a:spcBef>
                <a:spcPts val="1001"/>
              </a:spcBef>
              <a:buNone/>
              <a:tabLst>
                <a:tab algn="l" pos="0"/>
              </a:tabLst>
            </a:pPr>
            <a:r>
              <a:rPr b="0" lang="en-US" sz="2800" spc="-1" strike="noStrike" u="sng">
                <a:solidFill>
                  <a:srgbClr val="000000"/>
                </a:solidFill>
                <a:uFillTx/>
                <a:latin typeface="Malgun Gothic Semilight"/>
                <a:ea typeface="DejaVu Sans"/>
              </a:rPr>
              <a:t>OUR END USERS ARE:-</a:t>
            </a:r>
            <a:endParaRPr b="0" lang="en-IN" sz="2800" spc="-1" strike="noStrike">
              <a:latin typeface="Arial"/>
            </a:endParaRPr>
          </a:p>
          <a:p>
            <a:pPr lvl="1" marL="457200" indent="-457200">
              <a:lnSpc>
                <a:spcPct val="90000"/>
              </a:lnSpc>
              <a:spcBef>
                <a:spcPts val="499"/>
              </a:spcBef>
              <a:buClr>
                <a:srgbClr val="000000"/>
              </a:buClr>
              <a:buFont typeface="Arial"/>
              <a:buChar char="•"/>
              <a:tabLst>
                <a:tab algn="l" pos="0"/>
              </a:tabLst>
            </a:pPr>
            <a:r>
              <a:rPr b="0" lang="en-US" sz="2800" spc="-1" strike="noStrike">
                <a:solidFill>
                  <a:srgbClr val="000000"/>
                </a:solidFill>
                <a:latin typeface="Times New Roman"/>
                <a:ea typeface="DejaVu Sans"/>
              </a:rPr>
              <a:t>Faculty</a:t>
            </a:r>
            <a:endParaRPr b="0" lang="en-IN" sz="2800" spc="-1" strike="noStrike">
              <a:latin typeface="Arial"/>
            </a:endParaRPr>
          </a:p>
          <a:p>
            <a:pPr lvl="1" marL="457200" indent="-457200">
              <a:lnSpc>
                <a:spcPct val="90000"/>
              </a:lnSpc>
              <a:spcBef>
                <a:spcPts val="499"/>
              </a:spcBef>
              <a:buClr>
                <a:srgbClr val="000000"/>
              </a:buClr>
              <a:buFont typeface="Arial"/>
              <a:buChar char="•"/>
              <a:tabLst>
                <a:tab algn="l" pos="0"/>
              </a:tabLst>
            </a:pPr>
            <a:r>
              <a:rPr b="0" lang="en-US" sz="2800" spc="-1" strike="noStrike">
                <a:solidFill>
                  <a:srgbClr val="000000"/>
                </a:solidFill>
                <a:latin typeface="Times New Roman"/>
                <a:ea typeface="DejaVu Sans"/>
              </a:rPr>
              <a:t>Students</a:t>
            </a:r>
            <a:endParaRPr b="0" lang="en-IN" sz="2800" spc="-1" strike="noStrike">
              <a:latin typeface="Arial"/>
            </a:endParaRPr>
          </a:p>
          <a:p>
            <a:pPr lvl="1" marL="457200" indent="-457200">
              <a:lnSpc>
                <a:spcPct val="90000"/>
              </a:lnSpc>
              <a:spcBef>
                <a:spcPts val="499"/>
              </a:spcBef>
              <a:buClr>
                <a:srgbClr val="000000"/>
              </a:buClr>
              <a:buFont typeface="Arial"/>
              <a:buChar char="•"/>
              <a:tabLst>
                <a:tab algn="l" pos="0"/>
              </a:tabLst>
            </a:pPr>
            <a:r>
              <a:rPr b="0" lang="en-US" sz="2800" spc="-1" strike="noStrike">
                <a:solidFill>
                  <a:srgbClr val="000000"/>
                </a:solidFill>
                <a:latin typeface="Times New Roman"/>
                <a:ea typeface="DejaVu Sans"/>
              </a:rPr>
              <a:t>Stake Holders</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p:txBody>
      </p:sp>
      <p:pic>
        <p:nvPicPr>
          <p:cNvPr id="160" name="Picture 4" descr="Logo&#10;&#10;Description automatically generated"/>
          <p:cNvPicPr/>
          <p:nvPr/>
        </p:nvPicPr>
        <p:blipFill>
          <a:blip r:embed="rId1"/>
          <a:stretch/>
        </p:blipFill>
        <p:spPr>
          <a:xfrm>
            <a:off x="10511640" y="133560"/>
            <a:ext cx="1591200" cy="14572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458640" y="365760"/>
            <a:ext cx="10893960" cy="1324440"/>
          </a:xfrm>
          <a:prstGeom prst="rect">
            <a:avLst/>
          </a:prstGeom>
          <a:noFill/>
          <a:ln w="0">
            <a:noFill/>
          </a:ln>
        </p:spPr>
        <p:txBody>
          <a:bodyPr lIns="0" rIns="0" tIns="0" bIns="0" anchor="ctr">
            <a:noAutofit/>
          </a:bodyPr>
          <a:p>
            <a:pPr algn="ctr">
              <a:lnSpc>
                <a:spcPct val="90000"/>
              </a:lnSpc>
              <a:buNone/>
            </a:pPr>
            <a:r>
              <a:rPr b="0" lang="en-US" sz="3600" spc="-1" strike="noStrike">
                <a:solidFill>
                  <a:srgbClr val="000000"/>
                </a:solidFill>
                <a:latin typeface="Times New Roman"/>
                <a:ea typeface="DejaVu Sans"/>
              </a:rPr>
              <a:t>Advantages</a:t>
            </a:r>
            <a:endParaRPr b="0" lang="en-IN" sz="3600" spc="-1" strike="noStrike">
              <a:latin typeface="Arial"/>
            </a:endParaRPr>
          </a:p>
        </p:txBody>
      </p:sp>
      <p:sp>
        <p:nvSpPr>
          <p:cNvPr id="162" name="PlaceHolder 2"/>
          <p:cNvSpPr>
            <a:spLocks noGrp="1"/>
          </p:cNvSpPr>
          <p:nvPr>
            <p:ph type="subTitle"/>
          </p:nvPr>
        </p:nvSpPr>
        <p:spPr>
          <a:xfrm>
            <a:off x="1148760" y="1402920"/>
            <a:ext cx="11273400" cy="4194720"/>
          </a:xfrm>
          <a:prstGeom prst="rect">
            <a:avLst/>
          </a:prstGeom>
          <a:noFill/>
          <a:ln w="0">
            <a:noFill/>
          </a:ln>
        </p:spPr>
        <p:txBody>
          <a:bodyPr lIns="0" rIns="0" tIns="0" bIns="0" anchor="ctr">
            <a:noAutofit/>
          </a:bodyPr>
          <a:p>
            <a:pPr marL="457200" indent="-457200">
              <a:lnSpc>
                <a:spcPct val="90000"/>
              </a:lnSpc>
              <a:spcBef>
                <a:spcPts val="1001"/>
              </a:spcBef>
              <a:buClr>
                <a:srgbClr val="000000"/>
              </a:buClr>
              <a:buFont typeface="Arial"/>
              <a:buChar char="•"/>
            </a:pPr>
            <a:r>
              <a:rPr b="0" lang="en-US" sz="2800" spc="-1" strike="noStrike">
                <a:solidFill>
                  <a:srgbClr val="000000"/>
                </a:solidFill>
                <a:latin typeface="Times New Roman"/>
                <a:ea typeface="DejaVu Sans"/>
              </a:rPr>
              <a:t>It has decreases the manual work.</a:t>
            </a:r>
            <a:endParaRPr b="0" lang="en-IN" sz="2800" spc="-1" strike="noStrike">
              <a:latin typeface="Arial"/>
            </a:endParaRPr>
          </a:p>
          <a:p>
            <a:pPr marL="457200" indent="-457200">
              <a:lnSpc>
                <a:spcPct val="90000"/>
              </a:lnSpc>
              <a:spcBef>
                <a:spcPts val="1001"/>
              </a:spcBef>
              <a:buClr>
                <a:srgbClr val="000000"/>
              </a:buClr>
              <a:buFont typeface="Arial"/>
              <a:buChar char="•"/>
            </a:pPr>
            <a:r>
              <a:rPr b="0" lang="en-US" sz="2800" spc="-1" strike="noStrike">
                <a:solidFill>
                  <a:srgbClr val="000000"/>
                </a:solidFill>
                <a:latin typeface="Times New Roman"/>
                <a:ea typeface="DejaVu Sans"/>
              </a:rPr>
              <a:t>It has increases the speed of work.</a:t>
            </a:r>
            <a:endParaRPr b="0" lang="en-IN" sz="2800" spc="-1" strike="noStrike">
              <a:latin typeface="Arial"/>
            </a:endParaRPr>
          </a:p>
          <a:p>
            <a:pPr marL="457200" indent="-457200">
              <a:lnSpc>
                <a:spcPct val="90000"/>
              </a:lnSpc>
              <a:spcBef>
                <a:spcPts val="1001"/>
              </a:spcBef>
              <a:buClr>
                <a:srgbClr val="000000"/>
              </a:buClr>
              <a:buFont typeface="Arial"/>
              <a:buChar char="•"/>
            </a:pPr>
            <a:r>
              <a:rPr b="0" lang="en-US" sz="2800" spc="-1" strike="noStrike">
                <a:solidFill>
                  <a:srgbClr val="000000"/>
                </a:solidFill>
                <a:latin typeface="Times New Roman"/>
                <a:ea typeface="DejaVu Sans"/>
              </a:rPr>
              <a:t>It has made the process paperless.</a:t>
            </a:r>
            <a:endParaRPr b="0" lang="en-IN" sz="2800" spc="-1" strike="noStrike">
              <a:latin typeface="Arial"/>
            </a:endParaRPr>
          </a:p>
          <a:p>
            <a:pPr marL="457200" indent="-457200">
              <a:lnSpc>
                <a:spcPct val="90000"/>
              </a:lnSpc>
              <a:spcBef>
                <a:spcPts val="1001"/>
              </a:spcBef>
              <a:buClr>
                <a:srgbClr val="000000"/>
              </a:buClr>
              <a:buFont typeface="Arial"/>
              <a:buChar char="•"/>
            </a:pPr>
            <a:r>
              <a:rPr b="0" lang="en-US" sz="2800" spc="-1" strike="noStrike">
                <a:solidFill>
                  <a:srgbClr val="000000"/>
                </a:solidFill>
                <a:latin typeface="Times New Roman"/>
                <a:ea typeface="DejaVu Sans"/>
              </a:rPr>
              <a:t>It has made the process easy .</a:t>
            </a:r>
            <a:endParaRPr b="0" lang="en-IN" sz="2800" spc="-1" strike="noStrike">
              <a:latin typeface="Arial"/>
            </a:endParaRPr>
          </a:p>
          <a:p>
            <a:pPr marL="457200" indent="-457200">
              <a:lnSpc>
                <a:spcPct val="90000"/>
              </a:lnSpc>
              <a:spcBef>
                <a:spcPts val="1001"/>
              </a:spcBef>
              <a:buClr>
                <a:srgbClr val="000000"/>
              </a:buClr>
              <a:buFont typeface="Arial"/>
              <a:buChar char="•"/>
            </a:pPr>
            <a:r>
              <a:rPr b="0" lang="en-US" sz="2800" spc="-1" strike="noStrike">
                <a:solidFill>
                  <a:srgbClr val="000000"/>
                </a:solidFill>
                <a:latin typeface="Times New Roman"/>
                <a:ea typeface="DejaVu Sans"/>
              </a:rPr>
              <a:t>It has decreases the manual error like student with same subject sometime seat together in the seating arrangement during the examination.</a:t>
            </a:r>
            <a:endParaRPr b="0" lang="en-IN" sz="2800" spc="-1" strike="noStrike">
              <a:latin typeface="Arial"/>
            </a:endParaRPr>
          </a:p>
        </p:txBody>
      </p:sp>
      <p:pic>
        <p:nvPicPr>
          <p:cNvPr id="163" name="Picture 4" descr="Logo&#10;&#10;Description automatically generated"/>
          <p:cNvPicPr/>
          <p:nvPr/>
        </p:nvPicPr>
        <p:blipFill>
          <a:blip r:embed="rId1"/>
          <a:stretch/>
        </p:blipFill>
        <p:spPr>
          <a:xfrm>
            <a:off x="10511640" y="133560"/>
            <a:ext cx="1591200" cy="14572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458640" y="365760"/>
            <a:ext cx="10893960" cy="1324440"/>
          </a:xfrm>
          <a:prstGeom prst="rect">
            <a:avLst/>
          </a:prstGeom>
          <a:noFill/>
          <a:ln w="0">
            <a:noFill/>
          </a:ln>
        </p:spPr>
        <p:txBody>
          <a:bodyPr lIns="0" rIns="0" tIns="0" bIns="0" anchor="ctr">
            <a:noAutofit/>
          </a:bodyPr>
          <a:p>
            <a:pPr algn="ctr">
              <a:lnSpc>
                <a:spcPct val="90000"/>
              </a:lnSpc>
              <a:buNone/>
            </a:pPr>
            <a:r>
              <a:rPr b="0" lang="en-US" sz="4400" spc="-1" strike="noStrike">
                <a:solidFill>
                  <a:srgbClr val="000000"/>
                </a:solidFill>
                <a:latin typeface="Arial"/>
                <a:ea typeface="DejaVu Sans"/>
              </a:rPr>
              <a:t>SUMMARY</a:t>
            </a:r>
            <a:endParaRPr b="0" lang="en-IN" sz="4400" spc="-1" strike="noStrike">
              <a:latin typeface="Arial"/>
            </a:endParaRPr>
          </a:p>
        </p:txBody>
      </p:sp>
      <p:sp>
        <p:nvSpPr>
          <p:cNvPr id="165" name="PlaceHolder 2"/>
          <p:cNvSpPr>
            <a:spLocks noGrp="1"/>
          </p:cNvSpPr>
          <p:nvPr>
            <p:ph type="subTitle"/>
          </p:nvPr>
        </p:nvSpPr>
        <p:spPr>
          <a:xfrm>
            <a:off x="458640" y="957240"/>
            <a:ext cx="11273400" cy="5186880"/>
          </a:xfrm>
          <a:prstGeom prst="rect">
            <a:avLst/>
          </a:prstGeom>
          <a:noFill/>
          <a:ln w="0">
            <a:noFill/>
          </a:ln>
        </p:spPr>
        <p:txBody>
          <a:bodyPr lIns="0" rIns="0" tIns="0" bIns="0" anchor="ctr">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ea typeface="DejaVu Sans"/>
              </a:rPr>
              <a:t>We have created the web-based application that process all the procedure of examination system. It has automated the process of Datesheet generation, seating plan , Invigilator Roaster, Invigilation duty chart.On the basis of rules provided by the stake holder we have used all of them for the automation of the process. It has decreased the manual work. It has various reports that are required for the stake holders. It has made the work of the Examination Cell easy and it has also made the storage and access of data easy. From the data of the COE Module we have made the hall ticket for students that provide them details of subject and seating plan for every exam that is scheduled for them on Student Portal.</a:t>
            </a:r>
            <a:endParaRPr b="0" lang="en-IN" sz="2800" spc="-1" strike="noStrike">
              <a:latin typeface="Arial"/>
            </a:endParaRPr>
          </a:p>
        </p:txBody>
      </p:sp>
      <p:pic>
        <p:nvPicPr>
          <p:cNvPr id="166" name="Picture 4" descr="Logo&#10;&#10;Description automatically generated"/>
          <p:cNvPicPr/>
          <p:nvPr/>
        </p:nvPicPr>
        <p:blipFill>
          <a:blip r:embed="rId1"/>
          <a:stretch/>
        </p:blipFill>
        <p:spPr>
          <a:xfrm>
            <a:off x="10511640" y="133560"/>
            <a:ext cx="1591200" cy="14572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p:nvPr/>
        </p:nvSpPr>
        <p:spPr>
          <a:xfrm>
            <a:off x="458640" y="1949400"/>
            <a:ext cx="11273400" cy="4194720"/>
          </a:xfrm>
          <a:prstGeom prst="rect">
            <a:avLst/>
          </a:prstGeom>
          <a:noFill/>
          <a:ln w="0">
            <a:noFill/>
          </a:ln>
        </p:spPr>
        <p:style>
          <a:lnRef idx="0"/>
          <a:fillRef idx="0"/>
          <a:effectRef idx="0"/>
          <a:fontRef idx="minor"/>
        </p:style>
        <p:txBody>
          <a:bodyPr lIns="109800" rIns="109800" tIns="109800" bIns="91440" anchor="t">
            <a:noAutofit/>
          </a:bodyPr>
          <a:p>
            <a:pPr algn="ctr">
              <a:lnSpc>
                <a:spcPct val="114000"/>
              </a:lnSpc>
              <a:spcBef>
                <a:spcPts val="1001"/>
              </a:spcBef>
              <a:buNone/>
              <a:tabLst>
                <a:tab algn="l" pos="0"/>
              </a:tabLst>
            </a:pPr>
            <a:endParaRPr b="0" lang="en-IN" sz="2400" spc="-1" strike="noStrike">
              <a:latin typeface="Arial"/>
            </a:endParaRPr>
          </a:p>
          <a:p>
            <a:pPr algn="ctr">
              <a:lnSpc>
                <a:spcPct val="113000"/>
              </a:lnSpc>
              <a:spcBef>
                <a:spcPts val="1001"/>
              </a:spcBef>
              <a:buNone/>
              <a:tabLst>
                <a:tab algn="l" pos="0"/>
              </a:tabLst>
            </a:pPr>
            <a:r>
              <a:rPr b="0" lang="en-US" sz="6000" spc="24" strike="noStrike">
                <a:solidFill>
                  <a:srgbClr val="000000"/>
                </a:solidFill>
                <a:latin typeface="Times New Roman"/>
                <a:ea typeface="Malgun Gothic Semilight"/>
              </a:rPr>
              <a:t>THANK YOU</a:t>
            </a:r>
            <a:endParaRPr b="0" lang="en-IN" sz="6000" spc="-1" strike="noStrike">
              <a:latin typeface="Arial"/>
            </a:endParaRPr>
          </a:p>
        </p:txBody>
      </p:sp>
      <p:pic>
        <p:nvPicPr>
          <p:cNvPr id="168" name="Picture 4" descr="Logo&#10;&#10;Description automatically generated"/>
          <p:cNvPicPr/>
          <p:nvPr/>
        </p:nvPicPr>
        <p:blipFill>
          <a:blip r:embed="rId1"/>
          <a:stretch/>
        </p:blipFill>
        <p:spPr>
          <a:xfrm>
            <a:off x="10511640" y="133560"/>
            <a:ext cx="1591200" cy="14572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p:nvPr/>
        </p:nvSpPr>
        <p:spPr>
          <a:xfrm>
            <a:off x="415440" y="-309960"/>
            <a:ext cx="10893960" cy="1324440"/>
          </a:xfrm>
          <a:prstGeom prst="rect">
            <a:avLst/>
          </a:prstGeom>
          <a:noFill/>
          <a:ln w="0">
            <a:noFill/>
          </a:ln>
        </p:spPr>
        <p:style>
          <a:lnRef idx="0"/>
          <a:fillRef idx="0"/>
          <a:effectRef idx="0"/>
          <a:fontRef idx="minor"/>
        </p:style>
        <p:txBody>
          <a:bodyPr lIns="109800" rIns="109800" tIns="109800" bIns="91440" anchor="ctr">
            <a:noAutofit/>
          </a:bodyPr>
          <a:p>
            <a:pPr algn="ctr">
              <a:lnSpc>
                <a:spcPct val="100000"/>
              </a:lnSpc>
              <a:buNone/>
            </a:pPr>
            <a:r>
              <a:rPr b="0" lang="en-US" sz="3600" spc="72" strike="noStrike">
                <a:solidFill>
                  <a:srgbClr val="000000"/>
                </a:solidFill>
                <a:latin typeface="Times New Roman"/>
                <a:ea typeface="Malgun Gothic"/>
              </a:rPr>
              <a:t>CONTENT</a:t>
            </a:r>
            <a:endParaRPr b="0" lang="en-IN" sz="3600" spc="-1" strike="noStrike">
              <a:latin typeface="Arial"/>
            </a:endParaRPr>
          </a:p>
        </p:txBody>
      </p:sp>
      <p:sp>
        <p:nvSpPr>
          <p:cNvPr id="136" name="TextShape 2"/>
          <p:cNvSpPr/>
          <p:nvPr/>
        </p:nvSpPr>
        <p:spPr>
          <a:xfrm>
            <a:off x="415440" y="655560"/>
            <a:ext cx="10382040" cy="5272920"/>
          </a:xfrm>
          <a:prstGeom prst="rect">
            <a:avLst/>
          </a:prstGeom>
          <a:noFill/>
          <a:ln w="0">
            <a:noFill/>
          </a:ln>
        </p:spPr>
        <p:style>
          <a:lnRef idx="0"/>
          <a:fillRef idx="0"/>
          <a:effectRef idx="0"/>
          <a:fontRef idx="minor"/>
        </p:style>
        <p:txBody>
          <a:bodyPr lIns="109800" rIns="109800" tIns="109800" bIns="91440" anchor="t">
            <a:noAutofit/>
          </a:bodyPr>
          <a:p>
            <a:pPr marL="228600" indent="-227880">
              <a:lnSpc>
                <a:spcPct val="114000"/>
              </a:lnSpc>
              <a:spcBef>
                <a:spcPts val="1001"/>
              </a:spcBef>
              <a:buClr>
                <a:srgbClr val="758468"/>
              </a:buClr>
              <a:buFont typeface="Courier New"/>
              <a:buChar char="o"/>
            </a:pPr>
            <a:r>
              <a:rPr b="0" lang="en-US" sz="2400" spc="24" strike="noStrike">
                <a:solidFill>
                  <a:srgbClr val="000000"/>
                </a:solidFill>
                <a:latin typeface="Malgun Gothic Semilight"/>
                <a:ea typeface="Malgun Gothic Semilight"/>
              </a:rPr>
              <a:t> </a:t>
            </a:r>
            <a:r>
              <a:rPr b="0" lang="en-US" sz="2400" spc="24" strike="noStrike">
                <a:solidFill>
                  <a:srgbClr val="000000"/>
                </a:solidFill>
                <a:latin typeface="Times New Roman"/>
                <a:ea typeface="Malgun Gothic Semilight"/>
              </a:rPr>
              <a:t>Problem Statement.……………………..……..........................................1</a:t>
            </a:r>
            <a:endParaRPr b="0" lang="en-IN" sz="2400" spc="-1" strike="noStrike">
              <a:latin typeface="Arial"/>
            </a:endParaRPr>
          </a:p>
          <a:p>
            <a:pPr marL="228600" indent="-227880">
              <a:lnSpc>
                <a:spcPct val="113000"/>
              </a:lnSpc>
              <a:spcBef>
                <a:spcPts val="1001"/>
              </a:spcBef>
              <a:buClr>
                <a:srgbClr val="758468"/>
              </a:buClr>
              <a:buFont typeface="Courier New"/>
              <a:buChar char="o"/>
            </a:pPr>
            <a:r>
              <a:rPr b="0" lang="en-US" sz="2400" spc="24" strike="noStrike">
                <a:solidFill>
                  <a:srgbClr val="000000"/>
                </a:solidFill>
                <a:latin typeface="Times New Roman"/>
                <a:ea typeface="Malgun Gothic Semilight"/>
              </a:rPr>
              <a:t>Objectives………………………………………........................................2</a:t>
            </a:r>
            <a:endParaRPr b="0" lang="en-IN" sz="2400" spc="-1" strike="noStrike">
              <a:latin typeface="Arial"/>
            </a:endParaRPr>
          </a:p>
          <a:p>
            <a:pPr marL="228600" indent="-227880">
              <a:lnSpc>
                <a:spcPct val="113000"/>
              </a:lnSpc>
              <a:spcBef>
                <a:spcPts val="1001"/>
              </a:spcBef>
              <a:buClr>
                <a:srgbClr val="758468"/>
              </a:buClr>
              <a:buFont typeface="Courier New"/>
              <a:buChar char="o"/>
            </a:pPr>
            <a:r>
              <a:rPr b="0" lang="en-US" sz="2400" spc="24" strike="noStrike">
                <a:solidFill>
                  <a:srgbClr val="000000"/>
                </a:solidFill>
                <a:latin typeface="Times New Roman"/>
                <a:ea typeface="Malgun Gothic Semilight"/>
              </a:rPr>
              <a:t> </a:t>
            </a:r>
            <a:r>
              <a:rPr b="0" lang="en-US" sz="2400" spc="24" strike="noStrike">
                <a:solidFill>
                  <a:srgbClr val="000000"/>
                </a:solidFill>
                <a:latin typeface="Times New Roman"/>
                <a:ea typeface="Malgun Gothic Semilight"/>
              </a:rPr>
              <a:t>Technology Used…………………………………...............................….3</a:t>
            </a:r>
            <a:endParaRPr b="0" lang="en-IN" sz="2400" spc="-1" strike="noStrike">
              <a:latin typeface="Arial"/>
            </a:endParaRPr>
          </a:p>
          <a:p>
            <a:pPr marL="228600" indent="-227880">
              <a:lnSpc>
                <a:spcPct val="113000"/>
              </a:lnSpc>
              <a:spcBef>
                <a:spcPts val="1001"/>
              </a:spcBef>
              <a:buClr>
                <a:srgbClr val="758468"/>
              </a:buClr>
              <a:buFont typeface="Courier New"/>
              <a:buChar char="o"/>
            </a:pPr>
            <a:r>
              <a:rPr b="0" lang="en-US" sz="2400" spc="24" strike="noStrike">
                <a:solidFill>
                  <a:srgbClr val="000000"/>
                </a:solidFill>
                <a:latin typeface="Times New Roman"/>
                <a:ea typeface="Malgun Gothic Semilight"/>
              </a:rPr>
              <a:t>Work Flow Diagram…………….…………………...................................4</a:t>
            </a:r>
            <a:endParaRPr b="0" lang="en-IN" sz="2400" spc="-1" strike="noStrike">
              <a:latin typeface="Arial"/>
            </a:endParaRPr>
          </a:p>
          <a:p>
            <a:pPr marL="343440" indent="-343080">
              <a:lnSpc>
                <a:spcPct val="112000"/>
              </a:lnSpc>
              <a:spcBef>
                <a:spcPts val="1001"/>
              </a:spcBef>
              <a:buClr>
                <a:srgbClr val="758468"/>
              </a:buClr>
              <a:buFont typeface="Courier New"/>
              <a:buChar char="o"/>
            </a:pPr>
            <a:r>
              <a:rPr b="0" lang="en-US" sz="2400" spc="24" strike="noStrike">
                <a:solidFill>
                  <a:srgbClr val="000000"/>
                </a:solidFill>
                <a:latin typeface="Times New Roman"/>
                <a:ea typeface="Malgun Gothic Semilight"/>
              </a:rPr>
              <a:t>Project Status..........................……………..............................................5</a:t>
            </a:r>
            <a:endParaRPr b="0" lang="en-IN" sz="2400" spc="-1" strike="noStrike">
              <a:latin typeface="Arial"/>
            </a:endParaRPr>
          </a:p>
          <a:p>
            <a:pPr marL="228600" indent="-227880">
              <a:lnSpc>
                <a:spcPct val="113000"/>
              </a:lnSpc>
              <a:spcBef>
                <a:spcPts val="1001"/>
              </a:spcBef>
              <a:buClr>
                <a:srgbClr val="758468"/>
              </a:buClr>
              <a:buFont typeface="Courier New"/>
              <a:buChar char="o"/>
            </a:pPr>
            <a:r>
              <a:rPr b="0" lang="en-US" sz="2400" spc="24" strike="noStrike">
                <a:solidFill>
                  <a:srgbClr val="000000"/>
                </a:solidFill>
                <a:latin typeface="Times New Roman"/>
                <a:ea typeface="Malgun Gothic Semilight"/>
              </a:rPr>
              <a:t>Implementation Details…………….…………………………….……......6-7</a:t>
            </a:r>
            <a:endParaRPr b="0" lang="en-IN" sz="2400" spc="-1" strike="noStrike">
              <a:latin typeface="Arial"/>
            </a:endParaRPr>
          </a:p>
          <a:p>
            <a:pPr marL="228600" indent="-227880">
              <a:lnSpc>
                <a:spcPct val="113000"/>
              </a:lnSpc>
              <a:spcBef>
                <a:spcPts val="1001"/>
              </a:spcBef>
              <a:buClr>
                <a:srgbClr val="758468"/>
              </a:buClr>
              <a:buFont typeface="Courier New"/>
              <a:buChar char="o"/>
            </a:pPr>
            <a:r>
              <a:rPr b="0" lang="en-US" sz="2400" spc="24" strike="noStrike">
                <a:solidFill>
                  <a:srgbClr val="000000"/>
                </a:solidFill>
                <a:latin typeface="Times New Roman"/>
                <a:ea typeface="Malgun Gothic Semilight"/>
              </a:rPr>
              <a:t>End User………...………………………………………………………....8</a:t>
            </a:r>
            <a:endParaRPr b="0" lang="en-IN" sz="2400" spc="-1" strike="noStrike">
              <a:latin typeface="Arial"/>
            </a:endParaRPr>
          </a:p>
          <a:p>
            <a:pPr marL="228600" indent="-227880" algn="just">
              <a:lnSpc>
                <a:spcPct val="113000"/>
              </a:lnSpc>
              <a:spcBef>
                <a:spcPts val="1001"/>
              </a:spcBef>
              <a:buClr>
                <a:srgbClr val="758468"/>
              </a:buClr>
              <a:buFont typeface="Courier New"/>
              <a:buChar char="o"/>
            </a:pPr>
            <a:r>
              <a:rPr b="0" lang="en-US" sz="2400" spc="24" strike="noStrike">
                <a:solidFill>
                  <a:srgbClr val="000000"/>
                </a:solidFill>
                <a:latin typeface="Times New Roman"/>
                <a:ea typeface="Malgun Gothic Semilight"/>
              </a:rPr>
              <a:t>Advantage……………………………………………................................9</a:t>
            </a:r>
            <a:endParaRPr b="0" lang="en-IN" sz="2400" spc="-1" strike="noStrike">
              <a:latin typeface="Arial"/>
            </a:endParaRPr>
          </a:p>
          <a:p>
            <a:pPr marL="228600" indent="-227880" algn="just">
              <a:lnSpc>
                <a:spcPct val="113000"/>
              </a:lnSpc>
              <a:spcBef>
                <a:spcPts val="1001"/>
              </a:spcBef>
              <a:buClr>
                <a:srgbClr val="758468"/>
              </a:buClr>
              <a:buFont typeface="Courier New"/>
              <a:buChar char="o"/>
            </a:pPr>
            <a:r>
              <a:rPr b="0" lang="en-US" sz="2400" spc="24" strike="noStrike">
                <a:solidFill>
                  <a:srgbClr val="000000"/>
                </a:solidFill>
                <a:latin typeface="Times New Roman"/>
                <a:ea typeface="Malgun Gothic Semilight"/>
              </a:rPr>
              <a:t>Summary…………………………………………………………………...10</a:t>
            </a:r>
            <a:endParaRPr b="0" lang="en-IN" sz="2400" spc="-1" strike="noStrike">
              <a:latin typeface="Arial"/>
            </a:endParaRPr>
          </a:p>
          <a:p>
            <a:pPr marL="228600" indent="-227880" algn="just">
              <a:lnSpc>
                <a:spcPct val="112000"/>
              </a:lnSpc>
              <a:spcBef>
                <a:spcPts val="1001"/>
              </a:spcBef>
              <a:buClr>
                <a:srgbClr val="758468"/>
              </a:buClr>
              <a:buFont typeface="Courier New"/>
              <a:buChar char="o"/>
            </a:pPr>
            <a:r>
              <a:rPr b="0" lang="en-US" sz="2400" spc="24" strike="noStrike">
                <a:solidFill>
                  <a:srgbClr val="000000"/>
                </a:solidFill>
                <a:latin typeface="Times New Roman"/>
                <a:ea typeface="Malgun Gothic Semilight"/>
              </a:rPr>
              <a:t>Expected Outcomes....................................................................................11</a:t>
            </a:r>
            <a:endParaRPr b="0" lang="en-IN" sz="2400" spc="-1" strike="noStrike">
              <a:latin typeface="Arial"/>
            </a:endParaRPr>
          </a:p>
        </p:txBody>
      </p:sp>
      <p:pic>
        <p:nvPicPr>
          <p:cNvPr id="137" name="Picture 4" descr="Logo&#10;&#10;Description automatically generated"/>
          <p:cNvPicPr/>
          <p:nvPr/>
        </p:nvPicPr>
        <p:blipFill>
          <a:blip r:embed="rId1"/>
          <a:stretch/>
        </p:blipFill>
        <p:spPr>
          <a:xfrm>
            <a:off x="10511640" y="133560"/>
            <a:ext cx="1591200" cy="14572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p:nvPr/>
        </p:nvSpPr>
        <p:spPr>
          <a:xfrm>
            <a:off x="458640" y="365760"/>
            <a:ext cx="10893960" cy="1324440"/>
          </a:xfrm>
          <a:prstGeom prst="rect">
            <a:avLst/>
          </a:prstGeom>
          <a:noFill/>
          <a:ln w="0">
            <a:noFill/>
          </a:ln>
        </p:spPr>
        <p:style>
          <a:lnRef idx="0"/>
          <a:fillRef idx="0"/>
          <a:effectRef idx="0"/>
          <a:fontRef idx="minor"/>
        </p:style>
        <p:txBody>
          <a:bodyPr lIns="109800" rIns="109800" tIns="109800" bIns="91440" anchor="ctr">
            <a:noAutofit/>
          </a:bodyPr>
          <a:p>
            <a:pPr algn="ctr">
              <a:lnSpc>
                <a:spcPct val="100000"/>
              </a:lnSpc>
              <a:buNone/>
            </a:pPr>
            <a:r>
              <a:rPr b="0" lang="en-US" sz="3600" spc="72" strike="noStrike">
                <a:solidFill>
                  <a:srgbClr val="000000"/>
                </a:solidFill>
                <a:latin typeface="Times New Roman"/>
                <a:ea typeface="Malgun Gothic"/>
              </a:rPr>
              <a:t>Problem Statement</a:t>
            </a:r>
            <a:endParaRPr b="0" lang="en-IN" sz="3600" spc="-1" strike="noStrike">
              <a:latin typeface="Arial"/>
            </a:endParaRPr>
          </a:p>
        </p:txBody>
      </p:sp>
      <p:sp>
        <p:nvSpPr>
          <p:cNvPr id="139" name="TextShape 2"/>
          <p:cNvSpPr/>
          <p:nvPr/>
        </p:nvSpPr>
        <p:spPr>
          <a:xfrm>
            <a:off x="760680" y="1949400"/>
            <a:ext cx="10971720" cy="4194720"/>
          </a:xfrm>
          <a:prstGeom prst="rect">
            <a:avLst/>
          </a:prstGeom>
          <a:noFill/>
          <a:ln w="0">
            <a:noFill/>
          </a:ln>
        </p:spPr>
        <p:style>
          <a:lnRef idx="0"/>
          <a:fillRef idx="0"/>
          <a:effectRef idx="0"/>
          <a:fontRef idx="minor"/>
        </p:style>
        <p:txBody>
          <a:bodyPr lIns="109800" rIns="109800" tIns="109800" bIns="91440" anchor="t">
            <a:noAutofit/>
          </a:bodyPr>
          <a:p>
            <a:pPr marL="343080" indent="-343080">
              <a:lnSpc>
                <a:spcPct val="90000"/>
              </a:lnSpc>
              <a:buClr>
                <a:srgbClr val="000000"/>
              </a:buClr>
              <a:buFont typeface="Arial"/>
              <a:buChar char="•"/>
              <a:tabLst>
                <a:tab algn="l" pos="0"/>
              </a:tabLst>
            </a:pPr>
            <a:r>
              <a:rPr b="0" lang="en-US" sz="2400" spc="24" strike="noStrike">
                <a:solidFill>
                  <a:srgbClr val="000000"/>
                </a:solidFill>
                <a:latin typeface="Times New Roman"/>
                <a:ea typeface="Arial"/>
              </a:rPr>
              <a:t>Examination Cell was facing issue in the generation of Datesheet ,Seating Plan, Invigilation Duty Chart and Attendance . </a:t>
            </a:r>
            <a:endParaRPr b="0" lang="en-IN" sz="2400" spc="-1" strike="noStrike">
              <a:latin typeface="Arial"/>
            </a:endParaRPr>
          </a:p>
          <a:p>
            <a:pPr marL="343080" indent="-343080">
              <a:lnSpc>
                <a:spcPct val="90000"/>
              </a:lnSpc>
              <a:buClr>
                <a:srgbClr val="000000"/>
              </a:buClr>
              <a:buFont typeface="Arial"/>
              <a:buChar char="•"/>
              <a:tabLst>
                <a:tab algn="l" pos="0"/>
              </a:tabLst>
            </a:pPr>
            <a:r>
              <a:rPr b="0" lang="en-US" sz="2400" spc="24" strike="noStrike">
                <a:solidFill>
                  <a:srgbClr val="000000"/>
                </a:solidFill>
                <a:latin typeface="Times New Roman"/>
                <a:ea typeface="Arial"/>
              </a:rPr>
              <a:t>They had to do a lot of manual work before the conduction of every examination.</a:t>
            </a:r>
            <a:endParaRPr b="0" lang="en-IN" sz="2400" spc="-1" strike="noStrike">
              <a:latin typeface="Arial"/>
            </a:endParaRPr>
          </a:p>
          <a:p>
            <a:pPr marL="343080" indent="-343080">
              <a:lnSpc>
                <a:spcPct val="90000"/>
              </a:lnSpc>
              <a:buClr>
                <a:srgbClr val="000000"/>
              </a:buClr>
              <a:buFont typeface="Arial"/>
              <a:buChar char="•"/>
              <a:tabLst>
                <a:tab algn="l" pos="0"/>
              </a:tabLst>
            </a:pPr>
            <a:r>
              <a:rPr b="0" lang="en-US" sz="2400" spc="24" strike="noStrike">
                <a:solidFill>
                  <a:srgbClr val="000000"/>
                </a:solidFill>
                <a:latin typeface="Times New Roman"/>
                <a:ea typeface="Arial"/>
              </a:rPr>
              <a:t> </a:t>
            </a:r>
            <a:r>
              <a:rPr b="0" lang="en-US" sz="2400" spc="24" strike="noStrike">
                <a:solidFill>
                  <a:srgbClr val="000000"/>
                </a:solidFill>
                <a:latin typeface="Times New Roman"/>
                <a:ea typeface="Arial"/>
              </a:rPr>
              <a:t>They had to prepare different type reports for sending the information to student and faculty. </a:t>
            </a:r>
            <a:endParaRPr b="0" lang="en-IN" sz="2400" spc="-1" strike="noStrike">
              <a:latin typeface="Arial"/>
            </a:endParaRPr>
          </a:p>
          <a:p>
            <a:pPr marL="343080" indent="-343080">
              <a:lnSpc>
                <a:spcPct val="90000"/>
              </a:lnSpc>
              <a:buClr>
                <a:srgbClr val="000000"/>
              </a:buClr>
              <a:buFont typeface="Arial"/>
              <a:buChar char="•"/>
              <a:tabLst>
                <a:tab algn="l" pos="0"/>
              </a:tabLst>
            </a:pPr>
            <a:r>
              <a:rPr b="0" lang="en-US" sz="2400" spc="24" strike="noStrike">
                <a:solidFill>
                  <a:srgbClr val="000000"/>
                </a:solidFill>
                <a:latin typeface="Times New Roman"/>
                <a:ea typeface="Arial"/>
              </a:rPr>
              <a:t> </a:t>
            </a:r>
            <a:r>
              <a:rPr b="0" lang="en-US" sz="2400" spc="24" strike="noStrike">
                <a:solidFill>
                  <a:srgbClr val="000000"/>
                </a:solidFill>
                <a:latin typeface="Times New Roman"/>
                <a:ea typeface="Arial"/>
              </a:rPr>
              <a:t>They had to prepare list of attendance manually to send the respective HOD's  and higher authority. </a:t>
            </a:r>
            <a:endParaRPr b="0" lang="en-IN" sz="2400" spc="-1" strike="noStrike">
              <a:latin typeface="Arial"/>
            </a:endParaRPr>
          </a:p>
          <a:p>
            <a:pPr marL="343080" indent="-343080">
              <a:lnSpc>
                <a:spcPct val="90000"/>
              </a:lnSpc>
              <a:buClr>
                <a:srgbClr val="000000"/>
              </a:buClr>
              <a:buFont typeface="Arial"/>
              <a:buChar char="•"/>
              <a:tabLst>
                <a:tab algn="l" pos="0"/>
              </a:tabLst>
            </a:pPr>
            <a:r>
              <a:rPr b="0" lang="en-US" sz="2400" spc="24" strike="noStrike">
                <a:solidFill>
                  <a:srgbClr val="000000"/>
                </a:solidFill>
                <a:latin typeface="Times New Roman"/>
                <a:ea typeface="Arial"/>
              </a:rPr>
              <a:t>The management of data was also a difficult task for them. So they provided us the idea to implement the process of examination. </a:t>
            </a:r>
            <a:endParaRPr b="0" lang="en-IN" sz="2400" spc="-1" strike="noStrike">
              <a:latin typeface="Arial"/>
            </a:endParaRPr>
          </a:p>
          <a:p>
            <a:pPr marL="343080" indent="-343080">
              <a:lnSpc>
                <a:spcPct val="90000"/>
              </a:lnSpc>
              <a:buClr>
                <a:srgbClr val="000000"/>
              </a:buClr>
              <a:buFont typeface="Arial"/>
              <a:buChar char="•"/>
              <a:tabLst>
                <a:tab algn="l" pos="0"/>
              </a:tabLst>
            </a:pPr>
            <a:r>
              <a:rPr b="0" lang="en-US" sz="2400" spc="24" strike="noStrike">
                <a:solidFill>
                  <a:srgbClr val="000000"/>
                </a:solidFill>
                <a:latin typeface="Times New Roman"/>
                <a:ea typeface="Arial"/>
              </a:rPr>
              <a:t>We gathered the complete information from them regarding the process of examination and analyzed the requirement before implementation.</a:t>
            </a:r>
            <a:endParaRPr b="0" lang="en-IN" sz="2400" spc="-1" strike="noStrike">
              <a:latin typeface="Arial"/>
            </a:endParaRPr>
          </a:p>
          <a:p>
            <a:pPr algn="just">
              <a:lnSpc>
                <a:spcPct val="112000"/>
              </a:lnSpc>
              <a:spcBef>
                <a:spcPts val="1001"/>
              </a:spcBef>
              <a:buNone/>
              <a:tabLst>
                <a:tab algn="l" pos="0"/>
              </a:tabLst>
            </a:pPr>
            <a:endParaRPr b="0" lang="en-IN" sz="2400" spc="-1" strike="noStrike">
              <a:latin typeface="Arial"/>
            </a:endParaRPr>
          </a:p>
        </p:txBody>
      </p:sp>
      <p:pic>
        <p:nvPicPr>
          <p:cNvPr id="140" name="Picture 4" descr="Logo&#10;&#10;Description automatically generated"/>
          <p:cNvPicPr/>
          <p:nvPr/>
        </p:nvPicPr>
        <p:blipFill>
          <a:blip r:embed="rId1"/>
          <a:stretch/>
        </p:blipFill>
        <p:spPr>
          <a:xfrm>
            <a:off x="10511640" y="133560"/>
            <a:ext cx="1591200" cy="14572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p:nvPr/>
        </p:nvSpPr>
        <p:spPr>
          <a:xfrm>
            <a:off x="458640" y="365760"/>
            <a:ext cx="10893960" cy="1324440"/>
          </a:xfrm>
          <a:prstGeom prst="rect">
            <a:avLst/>
          </a:prstGeom>
          <a:noFill/>
          <a:ln w="0">
            <a:noFill/>
          </a:ln>
        </p:spPr>
        <p:style>
          <a:lnRef idx="0"/>
          <a:fillRef idx="0"/>
          <a:effectRef idx="0"/>
          <a:fontRef idx="minor"/>
        </p:style>
        <p:txBody>
          <a:bodyPr lIns="109800" rIns="109800" tIns="109800" bIns="91440" anchor="ctr">
            <a:noAutofit/>
          </a:bodyPr>
          <a:p>
            <a:pPr algn="ctr">
              <a:lnSpc>
                <a:spcPct val="100000"/>
              </a:lnSpc>
              <a:buNone/>
            </a:pPr>
            <a:r>
              <a:rPr b="0" lang="en-US" sz="3600" spc="72" strike="noStrike">
                <a:solidFill>
                  <a:srgbClr val="000000"/>
                </a:solidFill>
                <a:latin typeface="Times New Roman"/>
                <a:ea typeface="Malgun Gothic"/>
              </a:rPr>
              <a:t>Objectives</a:t>
            </a:r>
            <a:endParaRPr b="0" lang="en-IN" sz="3600" spc="-1" strike="noStrike">
              <a:latin typeface="Arial"/>
            </a:endParaRPr>
          </a:p>
        </p:txBody>
      </p:sp>
      <p:sp>
        <p:nvSpPr>
          <p:cNvPr id="142" name="TextShape 2"/>
          <p:cNvSpPr/>
          <p:nvPr/>
        </p:nvSpPr>
        <p:spPr>
          <a:xfrm>
            <a:off x="875520" y="1949400"/>
            <a:ext cx="10856880" cy="4194720"/>
          </a:xfrm>
          <a:prstGeom prst="rect">
            <a:avLst/>
          </a:prstGeom>
          <a:noFill/>
          <a:ln w="0">
            <a:noFill/>
          </a:ln>
        </p:spPr>
        <p:style>
          <a:lnRef idx="0"/>
          <a:fillRef idx="0"/>
          <a:effectRef idx="0"/>
          <a:fontRef idx="minor"/>
        </p:style>
        <p:txBody>
          <a:bodyPr lIns="109800" rIns="109800" tIns="109800" bIns="91440" anchor="t">
            <a:noAutofit/>
          </a:bodyPr>
          <a:p>
            <a:pPr marL="343080" indent="-343080" algn="just">
              <a:lnSpc>
                <a:spcPct val="113000"/>
              </a:lnSpc>
              <a:spcBef>
                <a:spcPts val="1001"/>
              </a:spcBef>
              <a:buClr>
                <a:srgbClr val="000000"/>
              </a:buClr>
              <a:buFont typeface="Arial"/>
              <a:buChar char="•"/>
              <a:tabLst>
                <a:tab algn="l" pos="0"/>
              </a:tabLst>
            </a:pPr>
            <a:r>
              <a:rPr b="0" lang="en-US" sz="2400" spc="24" strike="noStrike">
                <a:solidFill>
                  <a:srgbClr val="000000"/>
                </a:solidFill>
                <a:latin typeface="Times New Roman"/>
                <a:ea typeface="Malgun Gothic Semilight"/>
              </a:rPr>
              <a:t>Generation of Datesheet.</a:t>
            </a:r>
            <a:endParaRPr b="0" lang="en-IN" sz="2400" spc="-1" strike="noStrike">
              <a:latin typeface="Arial"/>
            </a:endParaRPr>
          </a:p>
          <a:p>
            <a:pPr marL="343080" indent="-343080" algn="just">
              <a:lnSpc>
                <a:spcPct val="112000"/>
              </a:lnSpc>
              <a:spcBef>
                <a:spcPts val="1001"/>
              </a:spcBef>
              <a:buClr>
                <a:srgbClr val="000000"/>
              </a:buClr>
              <a:buFont typeface="Arial"/>
              <a:buChar char="•"/>
              <a:tabLst>
                <a:tab algn="l" pos="0"/>
              </a:tabLst>
            </a:pPr>
            <a:r>
              <a:rPr b="0" lang="en-US" sz="2400" spc="24" strike="noStrike">
                <a:solidFill>
                  <a:srgbClr val="000000"/>
                </a:solidFill>
                <a:latin typeface="Times New Roman"/>
                <a:ea typeface="Malgun Gothic Semilight"/>
              </a:rPr>
              <a:t>Generation of Seating Plan.</a:t>
            </a:r>
            <a:endParaRPr b="0" lang="en-IN" sz="2400" spc="-1" strike="noStrike">
              <a:latin typeface="Arial"/>
            </a:endParaRPr>
          </a:p>
          <a:p>
            <a:pPr marL="343080" indent="-343080" algn="just">
              <a:lnSpc>
                <a:spcPct val="112000"/>
              </a:lnSpc>
              <a:spcBef>
                <a:spcPts val="1001"/>
              </a:spcBef>
              <a:buClr>
                <a:srgbClr val="000000"/>
              </a:buClr>
              <a:buFont typeface="Arial"/>
              <a:buChar char="•"/>
              <a:tabLst>
                <a:tab algn="l" pos="0"/>
              </a:tabLst>
            </a:pPr>
            <a:r>
              <a:rPr b="0" lang="en-US" sz="2400" spc="24" strike="noStrike">
                <a:solidFill>
                  <a:srgbClr val="000000"/>
                </a:solidFill>
                <a:latin typeface="Times New Roman"/>
                <a:ea typeface="Malgun Gothic Semilight"/>
              </a:rPr>
              <a:t>Generation of Invigilation Duty Chart.</a:t>
            </a:r>
            <a:endParaRPr b="0" lang="en-IN" sz="2400" spc="-1" strike="noStrike">
              <a:latin typeface="Arial"/>
            </a:endParaRPr>
          </a:p>
          <a:p>
            <a:pPr marL="343080" indent="-343080" algn="just">
              <a:lnSpc>
                <a:spcPct val="112000"/>
              </a:lnSpc>
              <a:spcBef>
                <a:spcPts val="1001"/>
              </a:spcBef>
              <a:buClr>
                <a:srgbClr val="000000"/>
              </a:buClr>
              <a:buFont typeface="Arial"/>
              <a:buChar char="•"/>
              <a:tabLst>
                <a:tab algn="l" pos="0"/>
              </a:tabLst>
            </a:pPr>
            <a:r>
              <a:rPr b="0" lang="en-US" sz="2400" spc="24" strike="noStrike">
                <a:solidFill>
                  <a:srgbClr val="000000"/>
                </a:solidFill>
                <a:latin typeface="Times New Roman"/>
                <a:ea typeface="Malgun Gothic Semilight"/>
              </a:rPr>
              <a:t>Attendance of students appearing for examination.</a:t>
            </a:r>
            <a:endParaRPr b="0" lang="en-IN" sz="2400" spc="-1" strike="noStrike">
              <a:latin typeface="Arial"/>
            </a:endParaRPr>
          </a:p>
          <a:p>
            <a:pPr marL="343080" indent="-343080" algn="just">
              <a:lnSpc>
                <a:spcPct val="112000"/>
              </a:lnSpc>
              <a:spcBef>
                <a:spcPts val="1001"/>
              </a:spcBef>
              <a:buClr>
                <a:srgbClr val="000000"/>
              </a:buClr>
              <a:buFont typeface="Arial"/>
              <a:buChar char="•"/>
              <a:tabLst>
                <a:tab algn="l" pos="0"/>
              </a:tabLst>
            </a:pPr>
            <a:r>
              <a:rPr b="0" lang="en-US" sz="2400" spc="24" strike="noStrike">
                <a:solidFill>
                  <a:srgbClr val="000000"/>
                </a:solidFill>
                <a:latin typeface="Times New Roman"/>
                <a:ea typeface="Malgun Gothic Semilight"/>
              </a:rPr>
              <a:t>Different types of reports.</a:t>
            </a:r>
            <a:endParaRPr b="0" lang="en-IN" sz="2400" spc="-1" strike="noStrike">
              <a:latin typeface="Arial"/>
            </a:endParaRPr>
          </a:p>
          <a:p>
            <a:pPr algn="just">
              <a:lnSpc>
                <a:spcPct val="112000"/>
              </a:lnSpc>
              <a:spcBef>
                <a:spcPts val="1001"/>
              </a:spcBef>
              <a:buNone/>
              <a:tabLst>
                <a:tab algn="l" pos="0"/>
              </a:tabLst>
            </a:pPr>
            <a:endParaRPr b="0" lang="en-IN" sz="2000" spc="-1" strike="noStrike">
              <a:latin typeface="Arial"/>
            </a:endParaRPr>
          </a:p>
        </p:txBody>
      </p:sp>
      <p:pic>
        <p:nvPicPr>
          <p:cNvPr id="143" name="Picture 4" descr="Logo&#10;&#10;Description automatically generated"/>
          <p:cNvPicPr/>
          <p:nvPr/>
        </p:nvPicPr>
        <p:blipFill>
          <a:blip r:embed="rId1"/>
          <a:stretch/>
        </p:blipFill>
        <p:spPr>
          <a:xfrm>
            <a:off x="10511640" y="133560"/>
            <a:ext cx="1591200" cy="14572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p:nvPr/>
        </p:nvSpPr>
        <p:spPr>
          <a:xfrm>
            <a:off x="458640" y="365760"/>
            <a:ext cx="11382840" cy="1338840"/>
          </a:xfrm>
          <a:prstGeom prst="rect">
            <a:avLst/>
          </a:prstGeom>
          <a:noFill/>
          <a:ln w="0">
            <a:noFill/>
          </a:ln>
        </p:spPr>
        <p:style>
          <a:lnRef idx="0"/>
          <a:fillRef idx="0"/>
          <a:effectRef idx="0"/>
          <a:fontRef idx="minor"/>
        </p:style>
        <p:txBody>
          <a:bodyPr lIns="109800" rIns="109800" tIns="109800" bIns="91440" anchor="ctr">
            <a:noAutofit/>
          </a:bodyPr>
          <a:p>
            <a:pPr algn="ctr">
              <a:lnSpc>
                <a:spcPct val="100000"/>
              </a:lnSpc>
              <a:buNone/>
            </a:pPr>
            <a:r>
              <a:rPr b="0" lang="en-US" sz="3600" spc="72" strike="noStrike">
                <a:solidFill>
                  <a:srgbClr val="000000"/>
                </a:solidFill>
                <a:latin typeface="Times New Roman"/>
                <a:ea typeface="Malgun Gothic"/>
              </a:rPr>
              <a:t>Technology Used</a:t>
            </a:r>
            <a:endParaRPr b="0" lang="en-IN" sz="3600" spc="-1" strike="noStrike">
              <a:latin typeface="Arial"/>
            </a:endParaRPr>
          </a:p>
        </p:txBody>
      </p:sp>
      <p:sp>
        <p:nvSpPr>
          <p:cNvPr id="145" name="TextShape 2"/>
          <p:cNvSpPr/>
          <p:nvPr/>
        </p:nvSpPr>
        <p:spPr>
          <a:xfrm>
            <a:off x="1076760" y="1949400"/>
            <a:ext cx="10655280" cy="4194720"/>
          </a:xfrm>
          <a:prstGeom prst="rect">
            <a:avLst/>
          </a:prstGeom>
          <a:noFill/>
          <a:ln w="0">
            <a:noFill/>
          </a:ln>
        </p:spPr>
        <p:style>
          <a:lnRef idx="0"/>
          <a:fillRef idx="0"/>
          <a:effectRef idx="0"/>
          <a:fontRef idx="minor"/>
        </p:style>
        <p:txBody>
          <a:bodyPr lIns="109800" rIns="109800" tIns="109800" bIns="91440" anchor="t">
            <a:noAutofit/>
          </a:bodyPr>
          <a:p>
            <a:pPr>
              <a:lnSpc>
                <a:spcPct val="114000"/>
              </a:lnSpc>
              <a:spcBef>
                <a:spcPts val="1001"/>
              </a:spcBef>
              <a:buNone/>
              <a:tabLst>
                <a:tab algn="l" pos="0"/>
              </a:tabLst>
            </a:pPr>
            <a:r>
              <a:rPr b="1" lang="en-US" sz="2400" spc="24" strike="noStrike" u="sng">
                <a:solidFill>
                  <a:srgbClr val="000000"/>
                </a:solidFill>
                <a:uFillTx/>
                <a:latin typeface="Malgun Gothic Semilight"/>
                <a:ea typeface="Malgun Gothic Semilight"/>
              </a:rPr>
              <a:t>SOFTWARE REQUIREMENTS</a:t>
            </a:r>
            <a:endParaRPr b="0" lang="en-IN" sz="2400" spc="-1" strike="noStrike">
              <a:latin typeface="Arial"/>
            </a:endParaRPr>
          </a:p>
          <a:p>
            <a:pPr marL="228600" indent="-228240">
              <a:lnSpc>
                <a:spcPct val="113000"/>
              </a:lnSpc>
              <a:spcBef>
                <a:spcPts val="1001"/>
              </a:spcBef>
              <a:buClr>
                <a:srgbClr val="758468"/>
              </a:buClr>
              <a:buFont typeface="Arial"/>
              <a:buChar char="•"/>
              <a:tabLst>
                <a:tab algn="l" pos="0"/>
              </a:tabLst>
            </a:pPr>
            <a:r>
              <a:rPr b="1" lang="en-US" sz="2400" spc="24" strike="noStrike">
                <a:solidFill>
                  <a:srgbClr val="000000"/>
                </a:solidFill>
                <a:latin typeface="Times New Roman"/>
                <a:ea typeface="Malgun Gothic Semilight"/>
              </a:rPr>
              <a:t>Operating system: </a:t>
            </a:r>
            <a:r>
              <a:rPr b="0" lang="en-US" sz="2400" spc="24" strike="noStrike">
                <a:solidFill>
                  <a:srgbClr val="000000"/>
                </a:solidFill>
                <a:latin typeface="Times New Roman"/>
                <a:ea typeface="Malgun Gothic Semilight"/>
              </a:rPr>
              <a:t>Windows, Linux</a:t>
            </a:r>
            <a:endParaRPr b="0" lang="en-IN" sz="2400" spc="-1" strike="noStrike">
              <a:latin typeface="Arial"/>
            </a:endParaRPr>
          </a:p>
          <a:p>
            <a:pPr marL="228600" indent="-228240">
              <a:lnSpc>
                <a:spcPct val="113000"/>
              </a:lnSpc>
              <a:spcBef>
                <a:spcPts val="1001"/>
              </a:spcBef>
              <a:buClr>
                <a:srgbClr val="758468"/>
              </a:buClr>
              <a:buFont typeface="Arial"/>
              <a:buChar char="•"/>
              <a:tabLst>
                <a:tab algn="l" pos="0"/>
              </a:tabLst>
            </a:pPr>
            <a:r>
              <a:rPr b="1" lang="en-US" sz="2400" spc="24" strike="noStrike">
                <a:solidFill>
                  <a:srgbClr val="000000"/>
                </a:solidFill>
                <a:latin typeface="Times New Roman"/>
                <a:ea typeface="Malgun Gothic Semilight"/>
              </a:rPr>
              <a:t>Coding Language: </a:t>
            </a:r>
            <a:r>
              <a:rPr b="0" lang="en-US" sz="2400" spc="24" strike="noStrike">
                <a:solidFill>
                  <a:srgbClr val="000000"/>
                </a:solidFill>
                <a:latin typeface="Times New Roman"/>
                <a:ea typeface="Malgun Gothic Semilight"/>
              </a:rPr>
              <a:t>Python, HTML, CSS, JavaScript</a:t>
            </a:r>
            <a:endParaRPr b="0" lang="en-IN" sz="2400" spc="-1" strike="noStrike">
              <a:latin typeface="Arial"/>
            </a:endParaRPr>
          </a:p>
          <a:p>
            <a:pPr marL="228600" indent="-228240">
              <a:lnSpc>
                <a:spcPct val="113000"/>
              </a:lnSpc>
              <a:spcBef>
                <a:spcPts val="1001"/>
              </a:spcBef>
              <a:buClr>
                <a:srgbClr val="758468"/>
              </a:buClr>
              <a:buFont typeface="Arial"/>
              <a:buChar char="•"/>
              <a:tabLst>
                <a:tab algn="l" pos="0"/>
              </a:tabLst>
            </a:pPr>
            <a:r>
              <a:rPr b="1" lang="en-US" sz="2400" spc="24" strike="noStrike">
                <a:solidFill>
                  <a:srgbClr val="000000"/>
                </a:solidFill>
                <a:latin typeface="Times New Roman"/>
                <a:ea typeface="Malgun Gothic Semilight"/>
              </a:rPr>
              <a:t>Frameworks:</a:t>
            </a:r>
            <a:r>
              <a:rPr b="0" lang="en-US" sz="2400" spc="24" strike="noStrike">
                <a:solidFill>
                  <a:srgbClr val="000000"/>
                </a:solidFill>
                <a:latin typeface="Times New Roman"/>
                <a:ea typeface="Malgun Gothic Semilight"/>
              </a:rPr>
              <a:t> Django, Angular JS, React JS</a:t>
            </a:r>
            <a:endParaRPr b="0" lang="en-IN" sz="2400" spc="-1" strike="noStrike">
              <a:latin typeface="Arial"/>
            </a:endParaRPr>
          </a:p>
          <a:p>
            <a:pPr marL="228600" indent="-228240">
              <a:lnSpc>
                <a:spcPct val="113000"/>
              </a:lnSpc>
              <a:spcBef>
                <a:spcPts val="1001"/>
              </a:spcBef>
              <a:buClr>
                <a:srgbClr val="758468"/>
              </a:buClr>
              <a:buFont typeface="Arial"/>
              <a:buChar char="•"/>
              <a:tabLst>
                <a:tab algn="l" pos="0"/>
              </a:tabLst>
            </a:pPr>
            <a:r>
              <a:rPr b="1" lang="en-US" sz="2400" spc="24" strike="noStrike">
                <a:solidFill>
                  <a:srgbClr val="000000"/>
                </a:solidFill>
                <a:latin typeface="Times New Roman"/>
                <a:ea typeface="Malgun Gothic Semilight"/>
              </a:rPr>
              <a:t>Database:</a:t>
            </a:r>
            <a:r>
              <a:rPr b="0" lang="en-US" sz="2400" spc="24" strike="noStrike">
                <a:solidFill>
                  <a:srgbClr val="000000"/>
                </a:solidFill>
                <a:latin typeface="Times New Roman"/>
                <a:ea typeface="Malgun Gothic Semilight"/>
              </a:rPr>
              <a:t> MySQL</a:t>
            </a:r>
            <a:endParaRPr b="0" lang="en-IN" sz="2400" spc="-1" strike="noStrike">
              <a:latin typeface="Arial"/>
            </a:endParaRPr>
          </a:p>
        </p:txBody>
      </p:sp>
      <p:pic>
        <p:nvPicPr>
          <p:cNvPr id="146" name="Picture 4" descr="Logo&#10;&#10;Description automatically generated"/>
          <p:cNvPicPr/>
          <p:nvPr/>
        </p:nvPicPr>
        <p:blipFill>
          <a:blip r:embed="rId1"/>
          <a:stretch/>
        </p:blipFill>
        <p:spPr>
          <a:xfrm>
            <a:off x="10511640" y="133560"/>
            <a:ext cx="1591200" cy="14572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16240" y="-266760"/>
            <a:ext cx="10893960" cy="1324440"/>
          </a:xfrm>
          <a:prstGeom prst="rect">
            <a:avLst/>
          </a:prstGeom>
          <a:noFill/>
          <a:ln w="0">
            <a:noFill/>
          </a:ln>
        </p:spPr>
        <p:txBody>
          <a:bodyPr lIns="0" rIns="0" tIns="0" bIns="0" anchor="ctr">
            <a:noAutofit/>
          </a:bodyPr>
          <a:p>
            <a:pPr algn="ctr">
              <a:lnSpc>
                <a:spcPct val="90000"/>
              </a:lnSpc>
              <a:buNone/>
            </a:pPr>
            <a:r>
              <a:rPr b="0" lang="en-US" sz="3600" spc="-1" strike="noStrike">
                <a:solidFill>
                  <a:srgbClr val="000000"/>
                </a:solidFill>
                <a:latin typeface="Times New Roman"/>
                <a:ea typeface="DejaVu Sans"/>
              </a:rPr>
              <a:t>     </a:t>
            </a:r>
            <a:r>
              <a:rPr b="0" lang="en-US" sz="3600" spc="-1" strike="noStrike">
                <a:solidFill>
                  <a:srgbClr val="000000"/>
                </a:solidFill>
                <a:latin typeface="Times New Roman"/>
                <a:ea typeface="DejaVu Sans"/>
              </a:rPr>
              <a:t>Work Flow Diagram</a:t>
            </a:r>
            <a:endParaRPr b="0" lang="en-IN" sz="3600" spc="-1" strike="noStrike">
              <a:latin typeface="Arial"/>
            </a:endParaRPr>
          </a:p>
        </p:txBody>
      </p:sp>
      <p:pic>
        <p:nvPicPr>
          <p:cNvPr id="148" name="Picture 5" descr="Diagram&#10;&#10;Description automatically generated"/>
          <p:cNvPicPr/>
          <p:nvPr/>
        </p:nvPicPr>
        <p:blipFill>
          <a:blip r:embed="rId1"/>
          <a:stretch/>
        </p:blipFill>
        <p:spPr>
          <a:xfrm>
            <a:off x="2251440" y="663480"/>
            <a:ext cx="7875360" cy="5990400"/>
          </a:xfrm>
          <a:prstGeom prst="rect">
            <a:avLst/>
          </a:prstGeom>
          <a:ln w="0">
            <a:noFill/>
          </a:ln>
        </p:spPr>
      </p:pic>
      <p:pic>
        <p:nvPicPr>
          <p:cNvPr id="149" name="Picture 4" descr="Logo&#10;&#10;Description automatically generated"/>
          <p:cNvPicPr/>
          <p:nvPr/>
        </p:nvPicPr>
        <p:blipFill>
          <a:blip r:embed="rId2"/>
          <a:stretch/>
        </p:blipFill>
        <p:spPr>
          <a:xfrm>
            <a:off x="10511640" y="133560"/>
            <a:ext cx="1591200" cy="14572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458640" y="365760"/>
            <a:ext cx="10893960" cy="1324440"/>
          </a:xfrm>
          <a:prstGeom prst="rect">
            <a:avLst/>
          </a:prstGeom>
          <a:noFill/>
          <a:ln w="0">
            <a:noFill/>
          </a:ln>
        </p:spPr>
        <p:txBody>
          <a:bodyPr lIns="0" rIns="0" tIns="0" bIns="0" anchor="ctr">
            <a:noAutofit/>
          </a:bodyPr>
          <a:p>
            <a:pPr algn="ctr">
              <a:lnSpc>
                <a:spcPct val="90000"/>
              </a:lnSpc>
              <a:buNone/>
            </a:pPr>
            <a:r>
              <a:rPr b="0" lang="en-US" sz="3600" spc="-1" strike="noStrike">
                <a:solidFill>
                  <a:srgbClr val="000000"/>
                </a:solidFill>
                <a:latin typeface="Times New Roman"/>
                <a:ea typeface="DejaVu Sans"/>
              </a:rPr>
              <a:t>Project Status</a:t>
            </a:r>
            <a:endParaRPr b="0" lang="en-IN" sz="3600" spc="-1" strike="noStrike">
              <a:latin typeface="Arial"/>
            </a:endParaRPr>
          </a:p>
        </p:txBody>
      </p:sp>
      <p:sp>
        <p:nvSpPr>
          <p:cNvPr id="151" name="TextBox 3"/>
          <p:cNvSpPr/>
          <p:nvPr/>
        </p:nvSpPr>
        <p:spPr>
          <a:xfrm>
            <a:off x="1465560" y="2256840"/>
            <a:ext cx="9729360" cy="3290040"/>
          </a:xfrm>
          <a:prstGeom prst="rect">
            <a:avLst/>
          </a:prstGeom>
          <a:no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buNone/>
            </a:pPr>
            <a:r>
              <a:rPr b="0" lang="en-US" sz="2400" spc="-1" strike="noStrike">
                <a:solidFill>
                  <a:srgbClr val="000000"/>
                </a:solidFill>
                <a:latin typeface="Times New Roman"/>
                <a:ea typeface="Arial"/>
              </a:rPr>
              <a:t>This module has been approximately 95% developed, and all the completed portions have undergone thorough testing using various real-time test cases. The components comprising the Datesheet, Seating Plan, Invigilation Duty Chart, as well as student and faculty attendance, have been successfully developed and rigorously tested. Over the past two semesters, our college's examination team has utilized this module for conducting all examinations.</a:t>
            </a:r>
            <a:endParaRPr b="0" lang="en-IN" sz="2400" spc="-1" strike="noStrike">
              <a:latin typeface="Arial"/>
            </a:endParaRPr>
          </a:p>
          <a:p>
            <a:pPr>
              <a:lnSpc>
                <a:spcPct val="100000"/>
              </a:lnSpc>
              <a:buNone/>
            </a:pPr>
            <a:r>
              <a:rPr b="0" lang="en-US" sz="2400" spc="-1" strike="noStrike">
                <a:solidFill>
                  <a:srgbClr val="000000"/>
                </a:solidFill>
                <a:latin typeface="Times New Roman"/>
                <a:ea typeface="Arial"/>
              </a:rPr>
              <a:t>Additionally, discussions are underway for new requirements, and work is currently in progress for their implementation.</a:t>
            </a:r>
            <a:endParaRPr b="0" lang="en-IN" sz="2400" spc="-1" strike="noStrike">
              <a:latin typeface="Arial"/>
            </a:endParaRPr>
          </a:p>
          <a:p>
            <a:pPr>
              <a:lnSpc>
                <a:spcPct val="100000"/>
              </a:lnSpc>
              <a:buNone/>
            </a:pPr>
            <a:endParaRPr b="0" lang="en-IN" sz="1800" spc="-1" strike="noStrike">
              <a:latin typeface="Arial"/>
            </a:endParaRPr>
          </a:p>
        </p:txBody>
      </p:sp>
      <p:pic>
        <p:nvPicPr>
          <p:cNvPr id="152" name="Picture 4" descr="Logo&#10;&#10;Description automatically generated"/>
          <p:cNvPicPr/>
          <p:nvPr/>
        </p:nvPicPr>
        <p:blipFill>
          <a:blip r:embed="rId1"/>
          <a:stretch/>
        </p:blipFill>
        <p:spPr>
          <a:xfrm>
            <a:off x="10511640" y="133560"/>
            <a:ext cx="1591200" cy="14572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458640" y="365760"/>
            <a:ext cx="10893960" cy="1324440"/>
          </a:xfrm>
          <a:prstGeom prst="rect">
            <a:avLst/>
          </a:prstGeom>
          <a:noFill/>
          <a:ln w="0">
            <a:noFill/>
          </a:ln>
        </p:spPr>
        <p:txBody>
          <a:bodyPr lIns="0" rIns="0" tIns="0" bIns="0" anchor="ctr">
            <a:noAutofit/>
          </a:bodyPr>
          <a:p>
            <a:pPr algn="ctr">
              <a:lnSpc>
                <a:spcPct val="90000"/>
              </a:lnSpc>
              <a:buNone/>
            </a:pPr>
            <a:r>
              <a:rPr b="0" lang="en-US" sz="3600" spc="-1" strike="noStrike">
                <a:solidFill>
                  <a:srgbClr val="000000"/>
                </a:solidFill>
                <a:latin typeface="Times New Roman"/>
                <a:ea typeface="DejaVu Sans"/>
              </a:rPr>
              <a:t>IMPLEMENTATION</a:t>
            </a:r>
            <a:endParaRPr b="0" lang="en-IN" sz="3600" spc="-1" strike="noStrike">
              <a:latin typeface="Arial"/>
            </a:endParaRPr>
          </a:p>
        </p:txBody>
      </p:sp>
      <p:pic>
        <p:nvPicPr>
          <p:cNvPr id="154" name="Picture 4" descr="Graphical user interface, application&#10;&#10;Description automatically generated"/>
          <p:cNvPicPr/>
          <p:nvPr/>
        </p:nvPicPr>
        <p:blipFill>
          <a:blip r:embed="rId1"/>
          <a:srcRect l="5987" t="8406" r="-509" b="901"/>
          <a:stretch/>
        </p:blipFill>
        <p:spPr>
          <a:xfrm>
            <a:off x="454320" y="1824120"/>
            <a:ext cx="11282760" cy="4748760"/>
          </a:xfrm>
          <a:prstGeom prst="rect">
            <a:avLst/>
          </a:prstGeom>
          <a:ln w="0">
            <a:noFill/>
          </a:ln>
        </p:spPr>
      </p:pic>
      <p:pic>
        <p:nvPicPr>
          <p:cNvPr id="155" name="Picture 4" descr="Logo&#10;&#10;Description automatically generated"/>
          <p:cNvPicPr/>
          <p:nvPr/>
        </p:nvPicPr>
        <p:blipFill>
          <a:blip r:embed="rId2"/>
          <a:stretch/>
        </p:blipFill>
        <p:spPr>
          <a:xfrm>
            <a:off x="10511640" y="133560"/>
            <a:ext cx="1591200" cy="14572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6" name="Picture 4" descr="Graphical user interface, application, email&#10;&#10;Description automatically generated"/>
          <p:cNvPicPr/>
          <p:nvPr/>
        </p:nvPicPr>
        <p:blipFill>
          <a:blip r:embed="rId1"/>
          <a:srcRect l="5340" t="7608" r="138" b="261"/>
          <a:stretch/>
        </p:blipFill>
        <p:spPr>
          <a:xfrm>
            <a:off x="799560" y="1522080"/>
            <a:ext cx="10592640" cy="5151240"/>
          </a:xfrm>
          <a:prstGeom prst="rect">
            <a:avLst/>
          </a:prstGeom>
          <a:ln w="0">
            <a:noFill/>
          </a:ln>
        </p:spPr>
      </p:pic>
      <p:pic>
        <p:nvPicPr>
          <p:cNvPr id="157" name="Picture 4" descr="Logo&#10;&#10;Description automatically generated"/>
          <p:cNvPicPr/>
          <p:nvPr/>
        </p:nvPicPr>
        <p:blipFill>
          <a:blip r:embed="rId2"/>
          <a:stretch/>
        </p:blipFill>
        <p:spPr>
          <a:xfrm>
            <a:off x="10598040" y="61560"/>
            <a:ext cx="1591200" cy="14572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TF00001241</Template>
  <TotalTime>16</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2022-12-22T07:59:45Z</dcterms:created>
  <dc:creator/>
  <dc:description/>
  <dc:language>en-IN</dc:language>
  <cp:lastModifiedBy/>
  <dcterms:modified xsi:type="dcterms:W3CDTF">2024-04-16T12:23:16Z</dcterms:modified>
  <cp:revision>400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1</vt:i4>
  </property>
  <property fmtid="{D5CDD505-2E9C-101B-9397-08002B2CF9AE}" pid="7" name="PresentationFormat">
    <vt:lpwstr>Widescreen</vt:lpwstr>
  </property>
  <property fmtid="{D5CDD505-2E9C-101B-9397-08002B2CF9AE}" pid="8" name="ScaleCrop">
    <vt:bool>0</vt:bool>
  </property>
  <property fmtid="{D5CDD505-2E9C-101B-9397-08002B2CF9AE}" pid="9" name="ShareDoc">
    <vt:bool>0</vt:bool>
  </property>
  <property fmtid="{D5CDD505-2E9C-101B-9397-08002B2CF9AE}" pid="10" name="Slides">
    <vt:i4>13</vt:i4>
  </property>
</Properties>
</file>